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56" r:id="rId2"/>
    <p:sldId id="257" r:id="rId3"/>
    <p:sldId id="258" r:id="rId4"/>
    <p:sldId id="259" r:id="rId5"/>
    <p:sldId id="280" r:id="rId6"/>
    <p:sldId id="274" r:id="rId7"/>
    <p:sldId id="276" r:id="rId8"/>
    <p:sldId id="277" r:id="rId9"/>
    <p:sldId id="296" r:id="rId10"/>
    <p:sldId id="278" r:id="rId11"/>
    <p:sldId id="279" r:id="rId12"/>
    <p:sldId id="264" r:id="rId13"/>
    <p:sldId id="263" r:id="rId14"/>
    <p:sldId id="270" r:id="rId15"/>
    <p:sldId id="281" r:id="rId16"/>
    <p:sldId id="272" r:id="rId17"/>
    <p:sldId id="273" r:id="rId18"/>
    <p:sldId id="290" r:id="rId19"/>
    <p:sldId id="291" r:id="rId20"/>
    <p:sldId id="292" r:id="rId21"/>
    <p:sldId id="265" r:id="rId22"/>
    <p:sldId id="268" r:id="rId23"/>
    <p:sldId id="266" r:id="rId24"/>
    <p:sldId id="269" r:id="rId25"/>
    <p:sldId id="260" r:id="rId26"/>
    <p:sldId id="282" r:id="rId27"/>
    <p:sldId id="283" r:id="rId28"/>
    <p:sldId id="293" r:id="rId29"/>
    <p:sldId id="294" r:id="rId30"/>
    <p:sldId id="295" r:id="rId31"/>
    <p:sldId id="297" r:id="rId32"/>
    <p:sldId id="298"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56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5E48-87E6-4D1C-B489-06147B7CBAB8}" type="datetimeFigureOut">
              <a:rPr lang="en-US" smtClean="0"/>
              <a:t>3/31/2017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620D-7593-4FE7-BBA5-87B173933D0D}" type="slidenum">
              <a:rPr lang="en-US" smtClean="0"/>
              <a:t>‹#›</a:t>
            </a:fld>
            <a:endParaRPr lang="en-US"/>
          </a:p>
        </p:txBody>
      </p:sp>
    </p:spTree>
    <p:extLst>
      <p:ext uri="{BB962C8B-B14F-4D97-AF65-F5344CB8AC3E}">
        <p14:creationId xmlns:p14="http://schemas.microsoft.com/office/powerpoint/2010/main" val="39219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defTabSz="244507">
              <a:defRPr/>
            </a:pPr>
            <a:r>
              <a:rPr lang="en-US" dirty="0"/>
              <a:t>Lean is an organizational philosophy designed to improve processes you and the organization is involved in every day. It is a culture that integrates everyone around, from the frontline staff to senior management, in an effort to continuously improve. You’ve already learned about True North. Lean is a way to achieve and align with our True North goals by utilizing the methods of continuous improvement and the respect for people.</a:t>
            </a:r>
          </a:p>
        </p:txBody>
      </p:sp>
      <p:sp>
        <p:nvSpPr>
          <p:cNvPr id="37891"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2400">
                <a:solidFill>
                  <a:schemeClr val="tx1"/>
                </a:solidFill>
                <a:latin typeface="Arial" charset="0"/>
                <a:ea typeface="MS PGothic" charset="0"/>
                <a:cs typeface="MS PGothic" charset="0"/>
              </a:defRPr>
            </a:lvl1pPr>
            <a:lvl2pPr marL="730766" indent="-281064" defTabSz="915018">
              <a:defRPr sz="2400">
                <a:solidFill>
                  <a:schemeClr val="tx1"/>
                </a:solidFill>
                <a:latin typeface="Arial" charset="0"/>
                <a:ea typeface="MS PGothic" charset="0"/>
                <a:cs typeface="MS PGothic" charset="0"/>
              </a:defRPr>
            </a:lvl2pPr>
            <a:lvl3pPr marL="1124255" indent="-224851" defTabSz="915018">
              <a:defRPr sz="2400">
                <a:solidFill>
                  <a:schemeClr val="tx1"/>
                </a:solidFill>
                <a:latin typeface="Arial" charset="0"/>
                <a:ea typeface="MS PGothic" charset="0"/>
                <a:cs typeface="MS PGothic" charset="0"/>
              </a:defRPr>
            </a:lvl3pPr>
            <a:lvl4pPr marL="1573957" indent="-224851" defTabSz="915018">
              <a:defRPr sz="2400">
                <a:solidFill>
                  <a:schemeClr val="tx1"/>
                </a:solidFill>
                <a:latin typeface="Arial" charset="0"/>
                <a:ea typeface="MS PGothic" charset="0"/>
                <a:cs typeface="MS PGothic" charset="0"/>
              </a:defRPr>
            </a:lvl4pPr>
            <a:lvl5pPr marL="2023659" indent="-224851" defTabSz="915018">
              <a:defRPr sz="2400">
                <a:solidFill>
                  <a:schemeClr val="tx1"/>
                </a:solidFill>
                <a:latin typeface="Arial" charset="0"/>
                <a:ea typeface="MS PGothic" charset="0"/>
                <a:cs typeface="MS PGothic" charset="0"/>
              </a:defRPr>
            </a:lvl5pPr>
            <a:lvl6pPr marL="2473361"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EB3363D-255F-234D-BA23-A42B2CD2945A}" type="slidenum">
              <a:rPr lang="en-US" sz="1200">
                <a:solidFill>
                  <a:srgbClr val="000000"/>
                </a:solidFill>
              </a:rPr>
              <a:pPr/>
              <a:t>8</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337276" indent="-337276">
              <a:buFontTx/>
              <a:buAutoNum type="arabicPeriod"/>
              <a:defRPr/>
            </a:pPr>
            <a:r>
              <a:rPr lang="en-US" dirty="0"/>
              <a:t>Explain the importance of focusing on the process and not the person when a problem arises and that problems give us the opportunity to improve a process.</a:t>
            </a:r>
          </a:p>
          <a:p>
            <a:pPr marL="337276" indent="-337276">
              <a:buFontTx/>
              <a:buAutoNum type="arabicPeriod"/>
              <a:defRPr/>
            </a:pPr>
            <a:r>
              <a:rPr lang="en-US" dirty="0"/>
              <a:t>It’s okay to make mistakes, we can think about why the mistake happened and we learn from them.</a:t>
            </a:r>
          </a:p>
          <a:p>
            <a:pPr>
              <a:defRPr/>
            </a:pPr>
            <a:endParaRPr lang="en-US" dirty="0"/>
          </a:p>
          <a:p>
            <a:pPr>
              <a:defRPr/>
            </a:pPr>
            <a:r>
              <a:rPr lang="en-US" dirty="0"/>
              <a:t>Could touch on Sorrel King’s story about her daughter Josie at John Hopkins</a:t>
            </a:r>
          </a:p>
          <a:p>
            <a:pPr>
              <a:defRPr/>
            </a:pPr>
            <a:r>
              <a:rPr lang="en-US" dirty="0"/>
              <a:t>http://www.josieking.org/page.cfm?pageID=10</a:t>
            </a:r>
          </a:p>
          <a:p>
            <a:pPr>
              <a:defRPr/>
            </a:pPr>
            <a:endParaRPr lang="en-US" dirty="0"/>
          </a:p>
        </p:txBody>
      </p:sp>
      <p:sp>
        <p:nvSpPr>
          <p:cNvPr id="3891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2400">
                <a:solidFill>
                  <a:schemeClr val="tx1"/>
                </a:solidFill>
                <a:latin typeface="Arial" charset="0"/>
                <a:ea typeface="MS PGothic" charset="0"/>
                <a:cs typeface="MS PGothic" charset="0"/>
              </a:defRPr>
            </a:lvl1pPr>
            <a:lvl2pPr marL="730766" indent="-281064" defTabSz="915018">
              <a:defRPr sz="2400">
                <a:solidFill>
                  <a:schemeClr val="tx1"/>
                </a:solidFill>
                <a:latin typeface="Arial" charset="0"/>
                <a:ea typeface="MS PGothic" charset="0"/>
                <a:cs typeface="MS PGothic" charset="0"/>
              </a:defRPr>
            </a:lvl2pPr>
            <a:lvl3pPr marL="1124255" indent="-224851" defTabSz="915018">
              <a:defRPr sz="2400">
                <a:solidFill>
                  <a:schemeClr val="tx1"/>
                </a:solidFill>
                <a:latin typeface="Arial" charset="0"/>
                <a:ea typeface="MS PGothic" charset="0"/>
                <a:cs typeface="MS PGothic" charset="0"/>
              </a:defRPr>
            </a:lvl3pPr>
            <a:lvl4pPr marL="1573957" indent="-224851" defTabSz="915018">
              <a:defRPr sz="2400">
                <a:solidFill>
                  <a:schemeClr val="tx1"/>
                </a:solidFill>
                <a:latin typeface="Arial" charset="0"/>
                <a:ea typeface="MS PGothic" charset="0"/>
                <a:cs typeface="MS PGothic" charset="0"/>
              </a:defRPr>
            </a:lvl4pPr>
            <a:lvl5pPr marL="2023659" indent="-224851" defTabSz="915018">
              <a:defRPr sz="2400">
                <a:solidFill>
                  <a:schemeClr val="tx1"/>
                </a:solidFill>
                <a:latin typeface="Arial" charset="0"/>
                <a:ea typeface="MS PGothic" charset="0"/>
                <a:cs typeface="MS PGothic" charset="0"/>
              </a:defRPr>
            </a:lvl5pPr>
            <a:lvl6pPr marL="2473361"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33E4D29-1353-CC49-A2B9-6A42E3AAFB92}" type="slidenum">
              <a:rPr lang="en-US" sz="1200"/>
              <a:pPr/>
              <a:t>10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337276" indent="-337276">
              <a:buFontTx/>
              <a:buAutoNum type="arabicPeriod"/>
              <a:defRPr/>
            </a:pPr>
            <a:r>
              <a:rPr lang="en-US" dirty="0"/>
              <a:t>Explain the importance of focusing on the process and not the person when a problem arises and that problems give us the opportunity to improve a process.</a:t>
            </a:r>
          </a:p>
          <a:p>
            <a:pPr marL="337276" indent="-337276">
              <a:buFontTx/>
              <a:buAutoNum type="arabicPeriod"/>
              <a:defRPr/>
            </a:pPr>
            <a:r>
              <a:rPr lang="en-US" dirty="0"/>
              <a:t>It’s okay to make mistakes, we can think about why the mistake happened and we learn from them.</a:t>
            </a:r>
          </a:p>
          <a:p>
            <a:pPr>
              <a:defRPr/>
            </a:pPr>
            <a:endParaRPr lang="en-US" dirty="0"/>
          </a:p>
          <a:p>
            <a:pPr>
              <a:defRPr/>
            </a:pPr>
            <a:endParaRPr lang="en-US" dirty="0"/>
          </a:p>
        </p:txBody>
      </p:sp>
      <p:sp>
        <p:nvSpPr>
          <p:cNvPr id="3993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2400">
                <a:solidFill>
                  <a:schemeClr val="tx1"/>
                </a:solidFill>
                <a:latin typeface="Arial" charset="0"/>
                <a:ea typeface="MS PGothic" charset="0"/>
                <a:cs typeface="MS PGothic" charset="0"/>
              </a:defRPr>
            </a:lvl1pPr>
            <a:lvl2pPr marL="730766" indent="-281064" defTabSz="915018">
              <a:defRPr sz="2400">
                <a:solidFill>
                  <a:schemeClr val="tx1"/>
                </a:solidFill>
                <a:latin typeface="Arial" charset="0"/>
                <a:ea typeface="MS PGothic" charset="0"/>
                <a:cs typeface="MS PGothic" charset="0"/>
              </a:defRPr>
            </a:lvl2pPr>
            <a:lvl3pPr marL="1124255" indent="-224851" defTabSz="915018">
              <a:defRPr sz="2400">
                <a:solidFill>
                  <a:schemeClr val="tx1"/>
                </a:solidFill>
                <a:latin typeface="Arial" charset="0"/>
                <a:ea typeface="MS PGothic" charset="0"/>
                <a:cs typeface="MS PGothic" charset="0"/>
              </a:defRPr>
            </a:lvl3pPr>
            <a:lvl4pPr marL="1573957" indent="-224851" defTabSz="915018">
              <a:defRPr sz="2400">
                <a:solidFill>
                  <a:schemeClr val="tx1"/>
                </a:solidFill>
                <a:latin typeface="Arial" charset="0"/>
                <a:ea typeface="MS PGothic" charset="0"/>
                <a:cs typeface="MS PGothic" charset="0"/>
              </a:defRPr>
            </a:lvl4pPr>
            <a:lvl5pPr marL="2023659" indent="-224851" defTabSz="915018">
              <a:defRPr sz="2400">
                <a:solidFill>
                  <a:schemeClr val="tx1"/>
                </a:solidFill>
                <a:latin typeface="Arial" charset="0"/>
                <a:ea typeface="MS PGothic" charset="0"/>
                <a:cs typeface="MS PGothic" charset="0"/>
              </a:defRPr>
            </a:lvl5pPr>
            <a:lvl6pPr marL="2473361"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1ECE9D1-1AFC-0746-9DA4-1C73545E810E}" type="slidenum">
              <a:rPr lang="en-US" sz="1200"/>
              <a:pPr/>
              <a:t>11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A8569-1C4E-4FCD-9291-B45983F65636}" type="slidenum">
              <a:rPr lang="en-US" smtClean="0"/>
              <a:pPr/>
              <a:t>13</a:t>
            </a:fld>
            <a:endParaRPr lang="en-US" dirty="0"/>
          </a:p>
        </p:txBody>
      </p:sp>
    </p:spTree>
    <p:extLst>
      <p:ext uri="{BB962C8B-B14F-4D97-AF65-F5344CB8AC3E}">
        <p14:creationId xmlns:p14="http://schemas.microsoft.com/office/powerpoint/2010/main" val="294282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rPr>
              <a:t>You can think of the A3 as your “standard work” for problem solving, whether it’s removing waste in your department, or working one of the Action Items from a VSM. </a:t>
            </a:r>
          </a:p>
          <a:p>
            <a:r>
              <a:rPr lang="en-US" dirty="0">
                <a:latin typeface="Arial" charset="0"/>
              </a:rPr>
              <a:t>At Toyota, managers / approvers don’t say “No”. They either say “Yes”, or they ask more questions – about the problem, root cause, options…. </a:t>
            </a:r>
          </a:p>
          <a:p>
            <a:endParaRPr lang="en-US" dirty="0"/>
          </a:p>
        </p:txBody>
      </p:sp>
      <p:sp>
        <p:nvSpPr>
          <p:cNvPr id="4" name="Slide Number Placeholder 3"/>
          <p:cNvSpPr>
            <a:spLocks noGrp="1"/>
          </p:cNvSpPr>
          <p:nvPr>
            <p:ph type="sldNum" sz="quarter" idx="10"/>
          </p:nvPr>
        </p:nvSpPr>
        <p:spPr/>
        <p:txBody>
          <a:bodyPr/>
          <a:lstStyle/>
          <a:p>
            <a:pPr>
              <a:defRPr/>
            </a:pPr>
            <a:fld id="{C4EC1216-4AAE-4180-85E4-0104B9F536CC}"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9873"/>
            <a:ext cx="7772400" cy="1214847"/>
          </a:xfrm>
          <a:prstGeom prst="rect">
            <a:avLst/>
          </a:prstGeom>
        </p:spPr>
        <p:txBody>
          <a:bodyPr anchor="b">
            <a:normAutofit/>
          </a:bodyPr>
          <a:lstStyle>
            <a:lvl1pPr algn="ctr">
              <a:defRPr sz="3200">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4195703"/>
            <a:ext cx="6858000" cy="1081690"/>
          </a:xfrm>
          <a:prstGeom prst="rect">
            <a:avLst/>
          </a:prstGeom>
        </p:spPr>
        <p:txBody>
          <a:bodyPr>
            <a:normAutofit/>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4" descr="NQC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89" y="457200"/>
            <a:ext cx="3581400" cy="12033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p:cNvCxnSpPr/>
          <p:nvPr/>
        </p:nvCxnSpPr>
        <p:spPr>
          <a:xfrm>
            <a:off x="467360" y="457200"/>
            <a:ext cx="8229600" cy="0"/>
          </a:xfrm>
          <a:prstGeom prst="line">
            <a:avLst/>
          </a:prstGeom>
          <a:ln w="25400">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12" name="Rectangle 11"/>
          <p:cNvSpPr/>
          <p:nvPr/>
        </p:nvSpPr>
        <p:spPr>
          <a:xfrm>
            <a:off x="0" y="6165669"/>
            <a:ext cx="9144000" cy="692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86846" y="6361611"/>
            <a:ext cx="3122023" cy="369332"/>
          </a:xfrm>
          <a:prstGeom prst="rect">
            <a:avLst/>
          </a:prstGeom>
          <a:noFill/>
        </p:spPr>
        <p:txBody>
          <a:bodyPr wrap="square" rtlCol="0">
            <a:spAutoFit/>
          </a:bodyPr>
          <a:lstStyle/>
          <a:p>
            <a:pPr algn="r"/>
            <a:r>
              <a:rPr lang="en-US" dirty="0">
                <a:solidFill>
                  <a:schemeClr val="bg1"/>
                </a:solidFill>
                <a:latin typeface="ChollaSansRegular" panose="02000606030000020004" pitchFamily="2" charset="0"/>
              </a:rPr>
              <a:t>National Quality Center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0" y="6261100"/>
            <a:ext cx="641140" cy="469843"/>
          </a:xfrm>
          <a:prstGeom prst="rect">
            <a:avLst/>
          </a:prstGeom>
        </p:spPr>
      </p:pic>
    </p:spTree>
    <p:extLst>
      <p:ext uri="{BB962C8B-B14F-4D97-AF65-F5344CB8AC3E}">
        <p14:creationId xmlns:p14="http://schemas.microsoft.com/office/powerpoint/2010/main" val="9526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123101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290334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4" name="Content Placeholder 2"/>
          <p:cNvSpPr>
            <a:spLocks noGrp="1"/>
          </p:cNvSpPr>
          <p:nvPr>
            <p:ph idx="1"/>
          </p:nvPr>
        </p:nvSpPr>
        <p:spPr>
          <a:xfrm>
            <a:off x="457200" y="1600201"/>
            <a:ext cx="8229600" cy="3581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389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165669"/>
            <a:ext cx="9144000" cy="692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360" y="550593"/>
            <a:ext cx="8229600" cy="688974"/>
          </a:xfrm>
          <a:prstGeom prst="rect">
            <a:avLst/>
          </a:prstGeom>
        </p:spPr>
        <p:txBody>
          <a:bodyPr/>
          <a:lstStyle>
            <a:lvl1pPr algn="ctr">
              <a:defRPr sz="3200">
                <a:latin typeface="Garamond" panose="02020404030301010803" pitchFamily="18" charset="0"/>
              </a:defRPr>
            </a:lvl1pPr>
          </a:lstStyle>
          <a:p>
            <a:r>
              <a:rPr lang="en-US"/>
              <a:t>Click to edit Master title style</a:t>
            </a:r>
            <a:endParaRPr lang="en-US" dirty="0"/>
          </a:p>
        </p:txBody>
      </p:sp>
      <p:cxnSp>
        <p:nvCxnSpPr>
          <p:cNvPr id="7" name="Straight Connector 6"/>
          <p:cNvCxnSpPr/>
          <p:nvPr/>
        </p:nvCxnSpPr>
        <p:spPr>
          <a:xfrm>
            <a:off x="467360" y="457200"/>
            <a:ext cx="8229600" cy="0"/>
          </a:xfrm>
          <a:prstGeom prst="line">
            <a:avLst/>
          </a:prstGeom>
          <a:ln w="25400">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9" name="TextBox 8"/>
          <p:cNvSpPr txBox="1"/>
          <p:nvPr/>
        </p:nvSpPr>
        <p:spPr>
          <a:xfrm>
            <a:off x="5786846" y="6361611"/>
            <a:ext cx="3122023" cy="369332"/>
          </a:xfrm>
          <a:prstGeom prst="rect">
            <a:avLst/>
          </a:prstGeom>
          <a:noFill/>
        </p:spPr>
        <p:txBody>
          <a:bodyPr wrap="square" rtlCol="0">
            <a:spAutoFit/>
          </a:bodyPr>
          <a:lstStyle/>
          <a:p>
            <a:pPr algn="r"/>
            <a:r>
              <a:rPr lang="en-US" dirty="0">
                <a:solidFill>
                  <a:schemeClr val="bg1"/>
                </a:solidFill>
                <a:latin typeface="ChollaSansRegular" panose="02000606030000020004" pitchFamily="2" charset="0"/>
              </a:rPr>
              <a:t>National Quality Center</a:t>
            </a:r>
          </a:p>
        </p:txBody>
      </p:sp>
      <p:sp>
        <p:nvSpPr>
          <p:cNvPr id="3" name="Content Placeholder 2"/>
          <p:cNvSpPr>
            <a:spLocks noGrp="1"/>
          </p:cNvSpPr>
          <p:nvPr>
            <p:ph idx="1"/>
          </p:nvPr>
        </p:nvSpPr>
        <p:spPr>
          <a:xfrm>
            <a:off x="810260" y="1732643"/>
            <a:ext cx="7886700" cy="4351338"/>
          </a:xfrm>
          <a:prstGeom prst="rect">
            <a:avLst/>
          </a:prstGeom>
        </p:spPr>
        <p:txBody>
          <a:bodyPr/>
          <a:lstStyle>
            <a:lvl1pPr>
              <a:buClr>
                <a:srgbClr val="FF0000"/>
              </a:buClr>
              <a:defRPr>
                <a:latin typeface="Garamond" panose="02020404030301010803" pitchFamily="18" charset="0"/>
              </a:defRPr>
            </a:lvl1pPr>
            <a:lvl2pPr>
              <a:buClr>
                <a:srgbClr val="FF0000"/>
              </a:buClr>
              <a:defRPr>
                <a:latin typeface="Garamond" panose="02020404030301010803" pitchFamily="18" charset="0"/>
              </a:defRPr>
            </a:lvl2pPr>
            <a:lvl3pPr>
              <a:buClr>
                <a:srgbClr val="FF0000"/>
              </a:buClr>
              <a:defRPr>
                <a:latin typeface="Garamond" panose="02020404030301010803" pitchFamily="18" charset="0"/>
              </a:defRPr>
            </a:lvl3pPr>
            <a:lvl4pPr>
              <a:buClr>
                <a:srgbClr val="FF0000"/>
              </a:buClr>
              <a:defRPr>
                <a:latin typeface="Garamond" panose="02020404030301010803" pitchFamily="18" charset="0"/>
              </a:defRPr>
            </a:lvl4pPr>
            <a:lvl5pPr>
              <a:buClr>
                <a:srgbClr val="FF0000"/>
              </a:buCl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467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375547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48359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129865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284725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162296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372825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B24AB1F-C4AA-415E-91A5-A0B6063B08B6}" type="slidenum">
              <a:rPr lang="en-US" smtClean="0"/>
              <a:t>‹#›</a:t>
            </a:fld>
            <a:endParaRPr lang="en-US"/>
          </a:p>
        </p:txBody>
      </p:sp>
    </p:spTree>
    <p:extLst>
      <p:ext uri="{BB962C8B-B14F-4D97-AF65-F5344CB8AC3E}">
        <p14:creationId xmlns:p14="http://schemas.microsoft.com/office/powerpoint/2010/main" val="242885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5786846" y="6361611"/>
            <a:ext cx="3122023" cy="369332"/>
          </a:xfrm>
          <a:prstGeom prst="rect">
            <a:avLst/>
          </a:prstGeom>
          <a:noFill/>
        </p:spPr>
        <p:txBody>
          <a:bodyPr wrap="square" rtlCol="0">
            <a:spAutoFit/>
          </a:bodyPr>
          <a:lstStyle/>
          <a:p>
            <a:pPr algn="r"/>
            <a:r>
              <a:rPr lang="en-US" dirty="0">
                <a:solidFill>
                  <a:schemeClr val="bg1"/>
                </a:solidFill>
                <a:latin typeface="ChollaSansRegular" panose="02000606030000020004" pitchFamily="2" charset="0"/>
              </a:rPr>
              <a:t>National Quality Center</a:t>
            </a:r>
          </a:p>
        </p:txBody>
      </p:sp>
      <p:sp>
        <p:nvSpPr>
          <p:cNvPr id="13" name="Title Placeholder 1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17657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hyperlink" Target="http://www.google.com/url?sa=i&amp;rct=j&amp;q=&amp;esrc=s&amp;frm=1&amp;source=images&amp;cd=&amp;cad=rja&amp;uact=8&amp;ved=0CAcQjRxqFQoTCISa7-mlz8gCFUM1PgodCgEPuQ&amp;url=http://www.gograph.com/vector-clip-art/success.html&amp;psig=AFQjCNHMoG1EDo6fvepB7-5Jq3XWMUZ_0Q&amp;ust=1445370209003946"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etny.webex.com/meetny/lsr.php?RCID=a922d02775e047d2a3561be96b4fe3c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305" y="1813257"/>
            <a:ext cx="7772400" cy="1214847"/>
          </a:xfrm>
        </p:spPr>
        <p:txBody>
          <a:bodyPr>
            <a:normAutofit/>
          </a:bodyPr>
          <a:lstStyle/>
          <a:p>
            <a:r>
              <a:rPr lang="en-US" sz="3600" dirty="0"/>
              <a:t>Lean Tools</a:t>
            </a:r>
          </a:p>
        </p:txBody>
      </p:sp>
      <p:sp>
        <p:nvSpPr>
          <p:cNvPr id="3" name="Subtitle 2"/>
          <p:cNvSpPr>
            <a:spLocks noGrp="1"/>
          </p:cNvSpPr>
          <p:nvPr>
            <p:ph type="subTitle" idx="1"/>
          </p:nvPr>
        </p:nvSpPr>
        <p:spPr>
          <a:xfrm>
            <a:off x="1212775" y="3721173"/>
            <a:ext cx="6858000" cy="2224404"/>
          </a:xfrm>
        </p:spPr>
        <p:txBody>
          <a:bodyPr>
            <a:normAutofit fontScale="92500" lnSpcReduction="20000"/>
          </a:bodyPr>
          <a:lstStyle/>
          <a:p>
            <a:r>
              <a:rPr lang="en-US" dirty="0"/>
              <a:t>Nanette Brey </a:t>
            </a:r>
            <a:r>
              <a:rPr lang="en-US" dirty="0" err="1"/>
              <a:t>Magnani</a:t>
            </a:r>
            <a:r>
              <a:rPr lang="en-US" dirty="0"/>
              <a:t>, </a:t>
            </a:r>
            <a:r>
              <a:rPr lang="en-US" dirty="0" err="1"/>
              <a:t>EdD</a:t>
            </a:r>
            <a:endParaRPr lang="en-US" dirty="0"/>
          </a:p>
          <a:p>
            <a:r>
              <a:rPr lang="en-US" dirty="0"/>
              <a:t>Kevin Garrett, MSW</a:t>
            </a:r>
          </a:p>
          <a:p>
            <a:r>
              <a:rPr lang="en-US" dirty="0"/>
              <a:t>Guest Presenters:  </a:t>
            </a:r>
          </a:p>
          <a:p>
            <a:r>
              <a:rPr lang="en-US" dirty="0"/>
              <a:t>Jennifer Daly, MD, UMass Medical Center</a:t>
            </a:r>
          </a:p>
          <a:p>
            <a:r>
              <a:rPr lang="en-US" dirty="0" err="1"/>
              <a:t>Shawntrell</a:t>
            </a:r>
            <a:r>
              <a:rPr lang="en-US" dirty="0"/>
              <a:t> Miles, QI Manager, Jordan Health</a:t>
            </a:r>
          </a:p>
          <a:p>
            <a:r>
              <a:rPr lang="en-US" dirty="0"/>
              <a:t>Kim Smith, MPA, Supervising Public Health Rep</a:t>
            </a:r>
          </a:p>
          <a:p>
            <a:endParaRPr lang="en-US" dirty="0"/>
          </a:p>
        </p:txBody>
      </p:sp>
    </p:spTree>
    <p:extLst>
      <p:ext uri="{BB962C8B-B14F-4D97-AF65-F5344CB8AC3E}">
        <p14:creationId xmlns:p14="http://schemas.microsoft.com/office/powerpoint/2010/main" val="321375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3405" y="424982"/>
            <a:ext cx="8229600" cy="688974"/>
          </a:xfrm>
        </p:spPr>
        <p:txBody>
          <a:bodyPr lIns="92075" tIns="46038" rIns="92075" bIns="46038"/>
          <a:lstStyle/>
          <a:p>
            <a:pPr eaLnBrk="1" hangingPunct="1"/>
            <a:r>
              <a:rPr lang="en-US" sz="2800" dirty="0">
                <a:solidFill>
                  <a:srgbClr val="0000CC"/>
                </a:solidFill>
                <a:latin typeface="Calibri Light" charset="0"/>
              </a:rPr>
              <a:t>Respect for People</a:t>
            </a:r>
          </a:p>
        </p:txBody>
      </p:sp>
      <p:graphicFrame>
        <p:nvGraphicFramePr>
          <p:cNvPr id="3" name="Table 2"/>
          <p:cNvGraphicFramePr>
            <a:graphicFrameLocks noGrp="1"/>
          </p:cNvGraphicFramePr>
          <p:nvPr>
            <p:extLst>
              <p:ext uri="{D42A27DB-BD31-4B8C-83A1-F6EECF244321}">
                <p14:modId xmlns:p14="http://schemas.microsoft.com/office/powerpoint/2010/main" val="2521031404"/>
              </p:ext>
            </p:extLst>
          </p:nvPr>
        </p:nvGraphicFramePr>
        <p:xfrm>
          <a:off x="614017" y="1299302"/>
          <a:ext cx="7912474" cy="4485640"/>
        </p:xfrm>
        <a:graphic>
          <a:graphicData uri="http://schemas.openxmlformats.org/drawingml/2006/table">
            <a:tbl>
              <a:tblPr firstRow="1" bandRow="1">
                <a:tableStyleId>{5C22544A-7EE6-4342-B048-85BDC9FD1C3A}</a:tableStyleId>
              </a:tblPr>
              <a:tblGrid>
                <a:gridCol w="3956237">
                  <a:extLst>
                    <a:ext uri="{9D8B030D-6E8A-4147-A177-3AD203B41FA5}">
                      <a16:colId xmlns:a16="http://schemas.microsoft.com/office/drawing/2014/main" val="20000"/>
                    </a:ext>
                  </a:extLst>
                </a:gridCol>
                <a:gridCol w="3956237">
                  <a:extLst>
                    <a:ext uri="{9D8B030D-6E8A-4147-A177-3AD203B41FA5}">
                      <a16:colId xmlns:a16="http://schemas.microsoft.com/office/drawing/2014/main" val="20001"/>
                    </a:ext>
                  </a:extLst>
                </a:gridCol>
              </a:tblGrid>
              <a:tr h="370840">
                <a:tc>
                  <a:txBody>
                    <a:bodyPr/>
                    <a:lstStyle/>
                    <a:p>
                      <a:pPr algn="ctr"/>
                      <a:r>
                        <a:rPr lang="en-US" dirty="0"/>
                        <a:t>Hospital</a:t>
                      </a:r>
                    </a:p>
                  </a:txBody>
                  <a:tcPr/>
                </a:tc>
                <a:tc>
                  <a:txBody>
                    <a:bodyPr/>
                    <a:lstStyle/>
                    <a:p>
                      <a:pPr algn="ctr"/>
                      <a:r>
                        <a:rPr lang="en-US" dirty="0"/>
                        <a:t>UMass Medical School RW Program</a:t>
                      </a:r>
                    </a:p>
                    <a:p>
                      <a:pPr algn="ctr"/>
                      <a:r>
                        <a:rPr lang="en-US" dirty="0"/>
                        <a:t>Infectious Disease</a:t>
                      </a:r>
                      <a:r>
                        <a:rPr lang="en-US" baseline="0" dirty="0"/>
                        <a:t> and Immunology</a:t>
                      </a:r>
                      <a:endParaRPr lang="en-US" dirty="0"/>
                    </a:p>
                  </a:txBody>
                  <a:tcPr/>
                </a:tc>
                <a:extLst>
                  <a:ext uri="{0D108BD9-81ED-4DB2-BD59-A6C34878D82A}">
                    <a16:rowId xmlns:a16="http://schemas.microsoft.com/office/drawing/2014/main" val="10000"/>
                  </a:ext>
                </a:extLst>
              </a:tr>
              <a:tr h="370840">
                <a:tc>
                  <a:txBody>
                    <a:bodyPr/>
                    <a:lstStyle/>
                    <a:p>
                      <a:r>
                        <a:rPr lang="en-US" dirty="0"/>
                        <a:t>Seek first to understand</a:t>
                      </a:r>
                    </a:p>
                  </a:txBody>
                  <a:tcPr/>
                </a:tc>
                <a:tc>
                  <a:txBody>
                    <a:bodyPr/>
                    <a:lstStyle/>
                    <a:p>
                      <a:r>
                        <a:rPr lang="en-US" dirty="0"/>
                        <a:t>Consistently excel at patie</a:t>
                      </a:r>
                      <a:r>
                        <a:rPr lang="en-US" baseline="0" dirty="0"/>
                        <a:t>nt-centered care in an environment free of stigma</a:t>
                      </a:r>
                      <a:endParaRPr lang="en-US" dirty="0"/>
                    </a:p>
                  </a:txBody>
                  <a:tcPr/>
                </a:tc>
                <a:extLst>
                  <a:ext uri="{0D108BD9-81ED-4DB2-BD59-A6C34878D82A}">
                    <a16:rowId xmlns:a16="http://schemas.microsoft.com/office/drawing/2014/main" val="10001"/>
                  </a:ext>
                </a:extLst>
              </a:tr>
              <a:tr h="370840">
                <a:tc>
                  <a:txBody>
                    <a:bodyPr/>
                    <a:lstStyle/>
                    <a:p>
                      <a:r>
                        <a:rPr lang="en-US" dirty="0"/>
                        <a:t>Listen to others</a:t>
                      </a:r>
                    </a:p>
                  </a:txBody>
                  <a:tcPr/>
                </a:tc>
                <a:tc>
                  <a:txBody>
                    <a:bodyPr/>
                    <a:lstStyle/>
                    <a:p>
                      <a:r>
                        <a:rPr lang="en-US" dirty="0"/>
                        <a:t>Respecting</a:t>
                      </a:r>
                      <a:r>
                        <a:rPr lang="en-US" baseline="0" dirty="0"/>
                        <a:t> one another—staff, patients, and affected others</a:t>
                      </a:r>
                      <a:endParaRPr lang="en-US" dirty="0"/>
                    </a:p>
                  </a:txBody>
                  <a:tcPr/>
                </a:tc>
                <a:extLst>
                  <a:ext uri="{0D108BD9-81ED-4DB2-BD59-A6C34878D82A}">
                    <a16:rowId xmlns:a16="http://schemas.microsoft.com/office/drawing/2014/main" val="10002"/>
                  </a:ext>
                </a:extLst>
              </a:tr>
              <a:tr h="370840">
                <a:tc>
                  <a:txBody>
                    <a:bodyPr/>
                    <a:lstStyle/>
                    <a:p>
                      <a:r>
                        <a:rPr lang="en-US" dirty="0"/>
                        <a:t>Practice and encourage</a:t>
                      </a:r>
                      <a:r>
                        <a:rPr lang="en-US" baseline="0" dirty="0"/>
                        <a:t> critical thinking</a:t>
                      </a:r>
                      <a:endParaRPr lang="en-US" dirty="0"/>
                    </a:p>
                  </a:txBody>
                  <a:tcPr/>
                </a:tc>
                <a:tc>
                  <a:txBody>
                    <a:bodyPr/>
                    <a:lstStyle/>
                    <a:p>
                      <a:r>
                        <a:rPr lang="en-US" dirty="0"/>
                        <a:t>Effecting</a:t>
                      </a:r>
                      <a:r>
                        <a:rPr lang="en-US" baseline="0" dirty="0"/>
                        <a:t> change through teamwork, continuous quality improvement principles and consumer input</a:t>
                      </a:r>
                      <a:endParaRPr lang="en-US" dirty="0"/>
                    </a:p>
                  </a:txBody>
                  <a:tcPr/>
                </a:tc>
                <a:extLst>
                  <a:ext uri="{0D108BD9-81ED-4DB2-BD59-A6C34878D82A}">
                    <a16:rowId xmlns:a16="http://schemas.microsoft.com/office/drawing/2014/main" val="10003"/>
                  </a:ext>
                </a:extLst>
              </a:tr>
              <a:tr h="370840">
                <a:tc>
                  <a:txBody>
                    <a:bodyPr/>
                    <a:lstStyle/>
                    <a:p>
                      <a:r>
                        <a:rPr lang="en-US" dirty="0"/>
                        <a:t>Provide the time</a:t>
                      </a:r>
                      <a:r>
                        <a:rPr lang="en-US" baseline="0" dirty="0"/>
                        <a:t> to work on process improvement </a:t>
                      </a:r>
                      <a:endParaRPr lang="en-US" dirty="0"/>
                    </a:p>
                  </a:txBody>
                  <a:tcPr/>
                </a:tc>
                <a:tc>
                  <a:txBody>
                    <a:bodyPr/>
                    <a:lstStyle/>
                    <a:p>
                      <a:r>
                        <a:rPr lang="en-US" dirty="0"/>
                        <a:t>Acting with personal integrity and accountability</a:t>
                      </a:r>
                    </a:p>
                  </a:txBody>
                  <a:tcPr/>
                </a:tc>
                <a:extLst>
                  <a:ext uri="{0D108BD9-81ED-4DB2-BD59-A6C34878D82A}">
                    <a16:rowId xmlns:a16="http://schemas.microsoft.com/office/drawing/2014/main" val="10004"/>
                  </a:ext>
                </a:extLst>
              </a:tr>
              <a:tr h="370840">
                <a:tc>
                  <a:txBody>
                    <a:bodyPr/>
                    <a:lstStyle/>
                    <a:p>
                      <a:r>
                        <a:rPr lang="en-US" dirty="0"/>
                        <a:t>Other ways to show</a:t>
                      </a:r>
                      <a:r>
                        <a:rPr lang="en-US" baseline="0" dirty="0"/>
                        <a:t> respect for people?</a:t>
                      </a:r>
                      <a:endParaRPr lang="en-US" dirty="0"/>
                    </a:p>
                  </a:txBody>
                  <a:tcPr/>
                </a:tc>
                <a:tc>
                  <a:txBody>
                    <a:bodyPr/>
                    <a:lstStyle/>
                    <a:p>
                      <a:r>
                        <a:rPr lang="en-US" dirty="0"/>
                        <a:t>Supporting our diverse communities</a:t>
                      </a:r>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r>
                        <a:rPr lang="en-US" dirty="0"/>
                        <a:t>Creating a supportive environment for both staff and patients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36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81315" y="452896"/>
            <a:ext cx="8229600" cy="688974"/>
          </a:xfrm>
        </p:spPr>
        <p:txBody>
          <a:bodyPr lIns="92075" tIns="46038" rIns="92075" bIns="46038"/>
          <a:lstStyle/>
          <a:p>
            <a:pPr eaLnBrk="1" hangingPunct="1"/>
            <a:r>
              <a:rPr lang="en-US" sz="2800" dirty="0">
                <a:solidFill>
                  <a:srgbClr val="0000CC"/>
                </a:solidFill>
                <a:latin typeface="Calibri Light" charset="0"/>
              </a:rPr>
              <a:t>Continuous Improvement</a:t>
            </a:r>
          </a:p>
        </p:txBody>
      </p:sp>
      <p:sp>
        <p:nvSpPr>
          <p:cNvPr id="5" name="Rectangle 3"/>
          <p:cNvSpPr>
            <a:spLocks noGrp="1" noChangeArrowheads="1"/>
          </p:cNvSpPr>
          <p:nvPr>
            <p:ph idx="1"/>
          </p:nvPr>
        </p:nvSpPr>
        <p:spPr>
          <a:xfrm>
            <a:off x="316748" y="1161202"/>
            <a:ext cx="7886700" cy="4351338"/>
          </a:xfrm>
        </p:spPr>
        <p:txBody>
          <a:bodyPr lIns="92075" tIns="46038" rIns="92075" bIns="46038"/>
          <a:lstStyle/>
          <a:p>
            <a:pPr marL="285750" indent="-285750" eaLnBrk="1" hangingPunct="1">
              <a:spcBef>
                <a:spcPts val="600"/>
              </a:spcBef>
              <a:spcAft>
                <a:spcPts val="600"/>
              </a:spcAft>
              <a:buFont typeface="Wingdings" pitchFamily="2" charset="2"/>
              <a:buNone/>
              <a:defRPr/>
            </a:pPr>
            <a:r>
              <a:rPr lang="en-US" sz="2400" dirty="0"/>
              <a:t>Create a culture where</a:t>
            </a:r>
            <a:r>
              <a:rPr lang="en-US" sz="2000" dirty="0"/>
              <a:t>:</a:t>
            </a:r>
          </a:p>
          <a:p>
            <a:pPr marL="688975" lvl="1" indent="-282575" eaLnBrk="1" hangingPunct="1">
              <a:lnSpc>
                <a:spcPct val="150000"/>
              </a:lnSpc>
              <a:spcBef>
                <a:spcPts val="600"/>
              </a:spcBef>
              <a:spcAft>
                <a:spcPts val="600"/>
              </a:spcAft>
              <a:defRPr/>
            </a:pPr>
            <a:r>
              <a:rPr lang="en-US" sz="2000" dirty="0">
                <a:solidFill>
                  <a:schemeClr val="accent2">
                    <a:lumMod val="50000"/>
                  </a:schemeClr>
                </a:solidFill>
              </a:rPr>
              <a:t>Focus on the problem; not the person</a:t>
            </a:r>
          </a:p>
          <a:p>
            <a:pPr marL="688975" lvl="1" indent="-282575" eaLnBrk="1" hangingPunct="1">
              <a:lnSpc>
                <a:spcPct val="150000"/>
              </a:lnSpc>
              <a:spcBef>
                <a:spcPts val="600"/>
              </a:spcBef>
              <a:spcAft>
                <a:spcPts val="600"/>
              </a:spcAft>
              <a:defRPr/>
            </a:pPr>
            <a:r>
              <a:rPr lang="en-US" sz="2000" dirty="0">
                <a:solidFill>
                  <a:schemeClr val="accent2">
                    <a:lumMod val="50000"/>
                  </a:schemeClr>
                </a:solidFill>
              </a:rPr>
              <a:t>Problems are recognized as opportunities</a:t>
            </a:r>
          </a:p>
          <a:p>
            <a:pPr marL="688975" lvl="1" indent="-282575" eaLnBrk="1" hangingPunct="1">
              <a:lnSpc>
                <a:spcPct val="150000"/>
              </a:lnSpc>
              <a:spcBef>
                <a:spcPts val="600"/>
              </a:spcBef>
              <a:spcAft>
                <a:spcPts val="600"/>
              </a:spcAft>
              <a:defRPr/>
            </a:pPr>
            <a:r>
              <a:rPr lang="en-US" sz="2000" dirty="0">
                <a:solidFill>
                  <a:schemeClr val="accent2">
                    <a:lumMod val="50000"/>
                  </a:schemeClr>
                </a:solidFill>
              </a:rPr>
              <a:t>It’s okay to make legitimate mistakes</a:t>
            </a:r>
          </a:p>
          <a:p>
            <a:pPr marL="688975" lvl="1" indent="-282575" eaLnBrk="1" hangingPunct="1">
              <a:lnSpc>
                <a:spcPct val="150000"/>
              </a:lnSpc>
              <a:spcBef>
                <a:spcPts val="600"/>
              </a:spcBef>
              <a:spcAft>
                <a:spcPts val="600"/>
              </a:spcAft>
              <a:defRPr/>
            </a:pPr>
            <a:r>
              <a:rPr lang="en-US" sz="2000" dirty="0">
                <a:solidFill>
                  <a:schemeClr val="accent2">
                    <a:lumMod val="50000"/>
                  </a:schemeClr>
                </a:solidFill>
              </a:rPr>
              <a:t>Problems are exposed because of increased trust</a:t>
            </a:r>
          </a:p>
          <a:p>
            <a:pPr marL="688975" lvl="1" indent="-282575" eaLnBrk="1" hangingPunct="1">
              <a:lnSpc>
                <a:spcPct val="150000"/>
              </a:lnSpc>
              <a:spcBef>
                <a:spcPts val="600"/>
              </a:spcBef>
              <a:spcAft>
                <a:spcPts val="600"/>
              </a:spcAft>
              <a:defRPr/>
            </a:pPr>
            <a:r>
              <a:rPr lang="en-US" sz="2000" dirty="0">
                <a:solidFill>
                  <a:schemeClr val="accent2">
                    <a:lumMod val="50000"/>
                  </a:schemeClr>
                </a:solidFill>
              </a:rPr>
              <a:t>People are not problems: They are </a:t>
            </a:r>
            <a:r>
              <a:rPr lang="en-US" sz="2000" u="sng" dirty="0">
                <a:solidFill>
                  <a:schemeClr val="accent2">
                    <a:lumMod val="50000"/>
                  </a:schemeClr>
                </a:solidFill>
              </a:rPr>
              <a:t>problem solvers</a:t>
            </a:r>
            <a:r>
              <a:rPr lang="en-US" sz="2000" dirty="0">
                <a:solidFill>
                  <a:schemeClr val="accent2">
                    <a:lumMod val="50000"/>
                  </a:schemeClr>
                </a:solidFill>
              </a:rPr>
              <a:t>!</a:t>
            </a:r>
          </a:p>
          <a:p>
            <a:pPr marL="688975" lvl="1" indent="-282575" eaLnBrk="1" hangingPunct="1">
              <a:spcBef>
                <a:spcPts val="600"/>
              </a:spcBef>
              <a:spcAft>
                <a:spcPts val="600"/>
              </a:spcAft>
              <a:defRPr/>
            </a:pPr>
            <a:r>
              <a:rPr lang="en-US" sz="2000" dirty="0">
                <a:solidFill>
                  <a:schemeClr val="accent2">
                    <a:lumMod val="50000"/>
                  </a:schemeClr>
                </a:solidFill>
              </a:rPr>
              <a:t>Emphasis is placed on finding solutions instead of assigning blame</a:t>
            </a:r>
          </a:p>
          <a:p>
            <a:pPr marL="688975" lvl="1" indent="-282575" eaLnBrk="1" hangingPunct="1">
              <a:spcBef>
                <a:spcPts val="600"/>
              </a:spcBef>
              <a:spcAft>
                <a:spcPts val="600"/>
              </a:spcAft>
              <a:defRPr/>
            </a:pPr>
            <a:r>
              <a:rPr lang="en-US" sz="2000" dirty="0">
                <a:solidFill>
                  <a:schemeClr val="accent2">
                    <a:lumMod val="50000"/>
                  </a:schemeClr>
                </a:solidFill>
              </a:rPr>
              <a:t>Finding and exposing problems is expected of everyone</a:t>
            </a:r>
          </a:p>
          <a:p>
            <a:pPr marL="688975" lvl="1" indent="-282575" eaLnBrk="1" hangingPunct="1">
              <a:spcBef>
                <a:spcPts val="600"/>
              </a:spcBef>
              <a:spcAft>
                <a:spcPts val="600"/>
              </a:spcAft>
              <a:defRPr/>
            </a:pPr>
            <a:endParaRPr lang="en-US" sz="1800" dirty="0"/>
          </a:p>
        </p:txBody>
      </p:sp>
      <p:sp>
        <p:nvSpPr>
          <p:cNvPr id="6" name="TextBox 5"/>
          <p:cNvSpPr txBox="1"/>
          <p:nvPr/>
        </p:nvSpPr>
        <p:spPr>
          <a:xfrm>
            <a:off x="178066" y="5636436"/>
            <a:ext cx="6659874" cy="523220"/>
          </a:xfrm>
          <a:prstGeom prst="rect">
            <a:avLst/>
          </a:prstGeom>
          <a:noFill/>
        </p:spPr>
        <p:txBody>
          <a:bodyPr wrap="square" rtlCol="0">
            <a:spAutoFit/>
          </a:bodyPr>
          <a:lstStyle/>
          <a:p>
            <a:r>
              <a:rPr lang="en-US" sz="1400" dirty="0"/>
              <a:t>Center for Innovation and Transformational Change, UMass Memorial Health Care University of </a:t>
            </a:r>
            <a:r>
              <a:rPr lang="en-US" sz="1400" dirty="0" err="1"/>
              <a:t>Masschusetts</a:t>
            </a:r>
            <a:r>
              <a:rPr lang="en-US" sz="1400" dirty="0"/>
              <a:t> Medical School, slides 7-10, 14</a:t>
            </a:r>
          </a:p>
        </p:txBody>
      </p:sp>
    </p:spTree>
    <p:extLst>
      <p:ext uri="{BB962C8B-B14F-4D97-AF65-F5344CB8AC3E}">
        <p14:creationId xmlns:p14="http://schemas.microsoft.com/office/powerpoint/2010/main" val="1418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Tools Matter</a:t>
            </a:r>
          </a:p>
        </p:txBody>
      </p:sp>
      <p:sp>
        <p:nvSpPr>
          <p:cNvPr id="3" name="Content Placeholder 2"/>
          <p:cNvSpPr>
            <a:spLocks noGrp="1"/>
          </p:cNvSpPr>
          <p:nvPr>
            <p:ph idx="1"/>
          </p:nvPr>
        </p:nvSpPr>
        <p:spPr>
          <a:xfrm>
            <a:off x="467360" y="1589208"/>
            <a:ext cx="8318052" cy="580251"/>
          </a:xfrm>
        </p:spPr>
        <p:txBody>
          <a:bodyPr/>
          <a:lstStyle/>
          <a:p>
            <a:pPr marL="0" indent="0">
              <a:buNone/>
            </a:pPr>
            <a:r>
              <a:rPr lang="en-US" dirty="0"/>
              <a:t>Tools help you accomplish your goals</a:t>
            </a:r>
          </a:p>
        </p:txBody>
      </p:sp>
      <p:pic>
        <p:nvPicPr>
          <p:cNvPr id="1028" name="Picture 4" descr="Image result for pictures of knitting nee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 y="2322590"/>
            <a:ext cx="1399428" cy="168397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658" y="2169459"/>
            <a:ext cx="2286000" cy="1524001"/>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157" y="3693459"/>
            <a:ext cx="2266763" cy="188896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290" y="2366683"/>
            <a:ext cx="1990165" cy="2653553"/>
          </a:xfrm>
          <a:prstGeom prst="rect">
            <a:avLst/>
          </a:prstGeom>
        </p:spPr>
      </p:pic>
      <p:sp>
        <p:nvSpPr>
          <p:cNvPr id="13" name="Content Placeholder 2"/>
          <p:cNvSpPr txBox="1">
            <a:spLocks/>
          </p:cNvSpPr>
          <p:nvPr/>
        </p:nvSpPr>
        <p:spPr>
          <a:xfrm>
            <a:off x="3336066" y="5401579"/>
            <a:ext cx="5592781" cy="580251"/>
          </a:xfrm>
          <a:prstGeom prst="rect">
            <a:avLst/>
          </a:prstGeom>
        </p:spPr>
        <p:txBody>
          <a:bodyPr/>
          <a:lstStyle>
            <a:lvl1pPr marL="228600" indent="-228600" algn="l" defTabSz="914400" rtl="0" eaLnBrk="1" latinLnBrk="0" hangingPunct="1">
              <a:lnSpc>
                <a:spcPct val="90000"/>
              </a:lnSpc>
              <a:spcBef>
                <a:spcPts val="1000"/>
              </a:spcBef>
              <a:buClr>
                <a:srgbClr val="FF0000"/>
              </a:buClr>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Clr>
                <a:srgbClr val="FF0000"/>
              </a:buClr>
              <a:buFont typeface="Arial" panose="020B0604020202020204" pitchFamily="34" charset="0"/>
              <a:buChar char="•"/>
              <a:defRPr sz="2400" b="0" i="0" u="none"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Clr>
                <a:srgbClr val="FF0000"/>
              </a:buClr>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They facilitate our work </a:t>
            </a:r>
          </a:p>
        </p:txBody>
      </p:sp>
    </p:spTree>
    <p:extLst>
      <p:ext uri="{BB962C8B-B14F-4D97-AF65-F5344CB8AC3E}">
        <p14:creationId xmlns:p14="http://schemas.microsoft.com/office/powerpoint/2010/main" val="372421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sz="4000" dirty="0"/>
              <a:t>Tools</a:t>
            </a:r>
          </a:p>
        </p:txBody>
      </p:sp>
      <p:sp>
        <p:nvSpPr>
          <p:cNvPr id="4" name="Content Placeholder 3"/>
          <p:cNvSpPr>
            <a:spLocks noGrp="1"/>
          </p:cNvSpPr>
          <p:nvPr>
            <p:ph sz="quarter" idx="1"/>
          </p:nvPr>
        </p:nvSpPr>
        <p:spPr>
          <a:xfrm>
            <a:off x="810260" y="1474035"/>
            <a:ext cx="7886700" cy="4351338"/>
          </a:xfrm>
        </p:spPr>
        <p:txBody>
          <a:bodyPr>
            <a:normAutofit/>
          </a:bodyPr>
          <a:lstStyle/>
          <a:p>
            <a:r>
              <a:rPr lang="en-US" dirty="0">
                <a:ea typeface="Verdana" pitchFamily="34" charset="0"/>
                <a:cs typeface="Verdana" pitchFamily="34" charset="0"/>
              </a:rPr>
              <a:t>DMAIC Framework</a:t>
            </a:r>
          </a:p>
          <a:p>
            <a:r>
              <a:rPr lang="en-US" dirty="0">
                <a:ea typeface="Verdana" pitchFamily="34" charset="0"/>
                <a:cs typeface="Verdana" pitchFamily="34" charset="0"/>
              </a:rPr>
              <a:t>Value Stream Map</a:t>
            </a:r>
          </a:p>
          <a:p>
            <a:r>
              <a:rPr lang="en-US" dirty="0">
                <a:ea typeface="Verdana" pitchFamily="34" charset="0"/>
                <a:cs typeface="Verdana" pitchFamily="34" charset="0"/>
              </a:rPr>
              <a:t>Spaghetti Diagram</a:t>
            </a:r>
          </a:p>
          <a:p>
            <a:r>
              <a:rPr lang="en-US" dirty="0">
                <a:ea typeface="Verdana" pitchFamily="34" charset="0"/>
                <a:cs typeface="Verdana" pitchFamily="34" charset="0"/>
              </a:rPr>
              <a:t>5S</a:t>
            </a:r>
          </a:p>
          <a:p>
            <a:r>
              <a:rPr lang="en-US" dirty="0">
                <a:ea typeface="Verdana" pitchFamily="34" charset="0"/>
                <a:cs typeface="Verdana" pitchFamily="34" charset="0"/>
              </a:rPr>
              <a:t>Root Cause Analysis</a:t>
            </a:r>
          </a:p>
          <a:p>
            <a:endParaRPr lang="en-US" dirty="0"/>
          </a:p>
        </p:txBody>
      </p:sp>
      <p:pic>
        <p:nvPicPr>
          <p:cNvPr id="2050" name="Picture 2" descr="C:\Documents and Settings\OWNER\My Documents\My Pictures\quality images\tool box.jpg"/>
          <p:cNvPicPr>
            <a:picLocks noChangeAspect="1" noChangeArrowheads="1"/>
          </p:cNvPicPr>
          <p:nvPr/>
        </p:nvPicPr>
        <p:blipFill>
          <a:blip r:embed="rId3" cstate="print"/>
          <a:srcRect/>
          <a:stretch>
            <a:fillRect/>
          </a:stretch>
        </p:blipFill>
        <p:spPr bwMode="auto">
          <a:xfrm>
            <a:off x="5522259" y="2578149"/>
            <a:ext cx="2503488" cy="2513803"/>
          </a:xfrm>
          <a:prstGeom prst="rect">
            <a:avLst/>
          </a:prstGeom>
          <a:noFill/>
        </p:spPr>
      </p:pic>
    </p:spTree>
    <p:extLst>
      <p:ext uri="{BB962C8B-B14F-4D97-AF65-F5344CB8AC3E}">
        <p14:creationId xmlns:p14="http://schemas.microsoft.com/office/powerpoint/2010/main" val="235253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Framework:  DMAIC</a:t>
            </a:r>
          </a:p>
        </p:txBody>
      </p:sp>
      <p:sp>
        <p:nvSpPr>
          <p:cNvPr id="3" name="Content Placeholder 2"/>
          <p:cNvSpPr>
            <a:spLocks noGrp="1"/>
          </p:cNvSpPr>
          <p:nvPr>
            <p:ph idx="1"/>
          </p:nvPr>
        </p:nvSpPr>
        <p:spPr>
          <a:xfrm>
            <a:off x="467360" y="1517490"/>
            <a:ext cx="8229600" cy="4351338"/>
          </a:xfrm>
        </p:spPr>
        <p:txBody>
          <a:bodyPr/>
          <a:lstStyle/>
          <a:p>
            <a:pPr marL="0" indent="0">
              <a:buNone/>
            </a:pPr>
            <a:r>
              <a:rPr lang="en-US" dirty="0"/>
              <a:t>An approach to problem solving that uses a scientific methodology</a:t>
            </a:r>
          </a:p>
          <a:p>
            <a:pPr lvl="1"/>
            <a:r>
              <a:rPr lang="en-US" b="1" dirty="0"/>
              <a:t>D</a:t>
            </a:r>
            <a:r>
              <a:rPr lang="en-US" dirty="0"/>
              <a:t>efine the scope and purpose of a project</a:t>
            </a:r>
          </a:p>
          <a:p>
            <a:pPr lvl="1"/>
            <a:r>
              <a:rPr lang="en-US" b="1" dirty="0"/>
              <a:t>M</a:t>
            </a:r>
            <a:r>
              <a:rPr lang="en-US" dirty="0"/>
              <a:t>easure by collecting data and developing a value stream map</a:t>
            </a:r>
          </a:p>
          <a:p>
            <a:pPr lvl="1"/>
            <a:r>
              <a:rPr lang="en-US" b="1" dirty="0"/>
              <a:t>A</a:t>
            </a:r>
            <a:r>
              <a:rPr lang="en-US" dirty="0"/>
              <a:t>nalyze the data and determine root causes</a:t>
            </a:r>
          </a:p>
          <a:p>
            <a:pPr lvl="1"/>
            <a:r>
              <a:rPr lang="en-US" b="1" dirty="0"/>
              <a:t>I</a:t>
            </a:r>
            <a:r>
              <a:rPr lang="en-US" dirty="0"/>
              <a:t>mprove by developing “fixes” for the root cause</a:t>
            </a:r>
          </a:p>
          <a:p>
            <a:pPr lvl="1"/>
            <a:r>
              <a:rPr lang="en-US" b="1" dirty="0"/>
              <a:t>C</a:t>
            </a:r>
            <a:r>
              <a:rPr lang="en-US" dirty="0"/>
              <a:t>ontrol by tracking performance indicators</a:t>
            </a:r>
          </a:p>
          <a:p>
            <a:pPr marL="0" indent="0">
              <a:buNone/>
            </a:pPr>
            <a:endParaRPr lang="en-US" dirty="0"/>
          </a:p>
        </p:txBody>
      </p:sp>
    </p:spTree>
    <p:extLst>
      <p:ext uri="{BB962C8B-B14F-4D97-AF65-F5344CB8AC3E}">
        <p14:creationId xmlns:p14="http://schemas.microsoft.com/office/powerpoint/2010/main" val="166079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ounded Rectangle 35"/>
          <p:cNvSpPr>
            <a:spLocks noChangeArrowheads="1"/>
          </p:cNvSpPr>
          <p:nvPr/>
        </p:nvSpPr>
        <p:spPr bwMode="auto">
          <a:xfrm>
            <a:off x="1447800" y="3810000"/>
            <a:ext cx="1981200" cy="533400"/>
          </a:xfrm>
          <a:prstGeom prst="roundRect">
            <a:avLst>
              <a:gd name="adj" fmla="val 16667"/>
            </a:avLst>
          </a:prstGeom>
          <a:solidFill>
            <a:schemeClr val="accent1"/>
          </a:solidFill>
          <a:ln w="9525" algn="ctr">
            <a:solidFill>
              <a:srgbClr val="C00000"/>
            </a:solidFill>
            <a:round/>
            <a:headEnd/>
            <a:tailEnd/>
          </a:ln>
        </p:spPr>
        <p:txBody>
          <a:bodyPr/>
          <a:lstStyle/>
          <a:p>
            <a:pPr algn="ctr" eaLnBrk="0" hangingPunct="0"/>
            <a:endParaRPr lang="en-US"/>
          </a:p>
        </p:txBody>
      </p:sp>
      <p:sp>
        <p:nvSpPr>
          <p:cNvPr id="5" name="Rectangle 19"/>
          <p:cNvSpPr>
            <a:spLocks noChangeArrowheads="1"/>
          </p:cNvSpPr>
          <p:nvPr/>
        </p:nvSpPr>
        <p:spPr bwMode="auto">
          <a:xfrm>
            <a:off x="762000" y="990600"/>
            <a:ext cx="7543800" cy="4191000"/>
          </a:xfrm>
          <a:prstGeom prst="rect">
            <a:avLst/>
          </a:prstGeom>
          <a:solidFill>
            <a:srgbClr val="00B0F0"/>
          </a:solidFill>
          <a:ln w="9525" algn="ctr">
            <a:solidFill>
              <a:schemeClr val="tx1"/>
            </a:solidFill>
            <a:round/>
            <a:headEnd/>
            <a:tailEnd/>
          </a:ln>
        </p:spPr>
        <p:txBody>
          <a:bodyPr/>
          <a:lstStyle/>
          <a:p>
            <a:pPr algn="ctr" eaLnBrk="0" hangingPunct="0"/>
            <a:endParaRPr lang="en-US"/>
          </a:p>
        </p:txBody>
      </p:sp>
      <p:sp>
        <p:nvSpPr>
          <p:cNvPr id="6" name="Rectangle 15"/>
          <p:cNvSpPr>
            <a:spLocks noChangeArrowheads="1"/>
          </p:cNvSpPr>
          <p:nvPr/>
        </p:nvSpPr>
        <p:spPr bwMode="auto">
          <a:xfrm>
            <a:off x="990600" y="1676400"/>
            <a:ext cx="3352800" cy="3352800"/>
          </a:xfrm>
          <a:prstGeom prst="rect">
            <a:avLst/>
          </a:prstGeom>
          <a:solidFill>
            <a:schemeClr val="bg1"/>
          </a:solidFill>
          <a:ln w="9525" algn="ctr">
            <a:solidFill>
              <a:schemeClr val="tx1"/>
            </a:solidFill>
            <a:round/>
            <a:headEnd/>
            <a:tailEnd/>
          </a:ln>
        </p:spPr>
        <p:txBody>
          <a:bodyPr/>
          <a:lstStyle/>
          <a:p>
            <a:pPr algn="ctr" eaLnBrk="0" hangingPunct="0"/>
            <a:endParaRPr lang="en-US"/>
          </a:p>
        </p:txBody>
      </p:sp>
      <p:sp>
        <p:nvSpPr>
          <p:cNvPr id="7" name="TextBox 8"/>
          <p:cNvSpPr txBox="1">
            <a:spLocks noChangeArrowheads="1"/>
          </p:cNvSpPr>
          <p:nvPr/>
        </p:nvSpPr>
        <p:spPr bwMode="auto">
          <a:xfrm>
            <a:off x="1557338" y="2057400"/>
            <a:ext cx="2557462" cy="400050"/>
          </a:xfrm>
          <a:prstGeom prst="rect">
            <a:avLst/>
          </a:prstGeom>
          <a:noFill/>
          <a:ln w="9525">
            <a:noFill/>
            <a:miter lim="800000"/>
            <a:headEnd/>
            <a:tailEnd/>
          </a:ln>
        </p:spPr>
        <p:txBody>
          <a:bodyPr wrap="none">
            <a:spAutoFit/>
          </a:bodyPr>
          <a:lstStyle/>
          <a:p>
            <a:r>
              <a:rPr lang="en-US">
                <a:solidFill>
                  <a:srgbClr val="C00000"/>
                </a:solidFill>
              </a:rPr>
              <a:t>Problem Definition</a:t>
            </a:r>
          </a:p>
        </p:txBody>
      </p:sp>
      <p:sp>
        <p:nvSpPr>
          <p:cNvPr id="8" name="TextBox 9"/>
          <p:cNvSpPr txBox="1">
            <a:spLocks noChangeArrowheads="1"/>
          </p:cNvSpPr>
          <p:nvPr/>
        </p:nvSpPr>
        <p:spPr bwMode="auto">
          <a:xfrm>
            <a:off x="1557338" y="3562350"/>
            <a:ext cx="2006600" cy="400050"/>
          </a:xfrm>
          <a:prstGeom prst="rect">
            <a:avLst/>
          </a:prstGeom>
          <a:noFill/>
          <a:ln w="9525">
            <a:noFill/>
            <a:miter lim="800000"/>
            <a:headEnd/>
            <a:tailEnd/>
          </a:ln>
        </p:spPr>
        <p:txBody>
          <a:bodyPr wrap="none">
            <a:spAutoFit/>
          </a:bodyPr>
          <a:lstStyle/>
          <a:p>
            <a:r>
              <a:rPr lang="en-US" dirty="0">
                <a:solidFill>
                  <a:srgbClr val="C00000"/>
                </a:solidFill>
              </a:rPr>
              <a:t>Root Cause(s)</a:t>
            </a:r>
          </a:p>
        </p:txBody>
      </p:sp>
      <p:sp>
        <p:nvSpPr>
          <p:cNvPr id="9" name="Rectangle 18"/>
          <p:cNvSpPr>
            <a:spLocks noChangeArrowheads="1"/>
          </p:cNvSpPr>
          <p:nvPr/>
        </p:nvSpPr>
        <p:spPr bwMode="auto">
          <a:xfrm>
            <a:off x="4724400" y="1676400"/>
            <a:ext cx="3352800" cy="3352800"/>
          </a:xfrm>
          <a:prstGeom prst="rect">
            <a:avLst/>
          </a:prstGeom>
          <a:solidFill>
            <a:schemeClr val="bg1"/>
          </a:solidFill>
          <a:ln w="9525" algn="ctr">
            <a:solidFill>
              <a:schemeClr val="tx1"/>
            </a:solidFill>
            <a:round/>
            <a:headEnd/>
            <a:tailEnd/>
          </a:ln>
        </p:spPr>
        <p:txBody>
          <a:bodyPr/>
          <a:lstStyle/>
          <a:p>
            <a:pPr algn="ctr" eaLnBrk="0" hangingPunct="0"/>
            <a:endParaRPr lang="en-US"/>
          </a:p>
        </p:txBody>
      </p:sp>
      <p:sp>
        <p:nvSpPr>
          <p:cNvPr id="10" name="TextBox 10"/>
          <p:cNvSpPr txBox="1">
            <a:spLocks noChangeArrowheads="1"/>
          </p:cNvSpPr>
          <p:nvPr/>
        </p:nvSpPr>
        <p:spPr bwMode="auto">
          <a:xfrm>
            <a:off x="5562600" y="2057400"/>
            <a:ext cx="2024062" cy="369332"/>
          </a:xfrm>
          <a:prstGeom prst="rect">
            <a:avLst/>
          </a:prstGeom>
          <a:noFill/>
          <a:ln w="9525">
            <a:noFill/>
            <a:miter lim="800000"/>
            <a:headEnd/>
            <a:tailEnd/>
          </a:ln>
        </p:spPr>
        <p:txBody>
          <a:bodyPr wrap="square">
            <a:spAutoFit/>
          </a:bodyPr>
          <a:lstStyle/>
          <a:p>
            <a:r>
              <a:rPr lang="en-US" dirty="0">
                <a:solidFill>
                  <a:srgbClr val="C00000"/>
                </a:solidFill>
              </a:rPr>
              <a:t>Countermeasures</a:t>
            </a:r>
          </a:p>
        </p:txBody>
      </p:sp>
      <p:sp>
        <p:nvSpPr>
          <p:cNvPr id="11" name="TextBox 11"/>
          <p:cNvSpPr txBox="1">
            <a:spLocks noChangeArrowheads="1"/>
          </p:cNvSpPr>
          <p:nvPr/>
        </p:nvSpPr>
        <p:spPr bwMode="auto">
          <a:xfrm>
            <a:off x="5334000" y="3181350"/>
            <a:ext cx="725488" cy="400050"/>
          </a:xfrm>
          <a:prstGeom prst="rect">
            <a:avLst/>
          </a:prstGeom>
          <a:noFill/>
          <a:ln w="9525">
            <a:noFill/>
            <a:miter lim="800000"/>
            <a:headEnd/>
            <a:tailEnd/>
          </a:ln>
        </p:spPr>
        <p:txBody>
          <a:bodyPr wrap="none">
            <a:spAutoFit/>
          </a:bodyPr>
          <a:lstStyle/>
          <a:p>
            <a:r>
              <a:rPr lang="en-US">
                <a:solidFill>
                  <a:srgbClr val="C00000"/>
                </a:solidFill>
              </a:rPr>
              <a:t>Plan</a:t>
            </a:r>
          </a:p>
        </p:txBody>
      </p:sp>
      <p:sp>
        <p:nvSpPr>
          <p:cNvPr id="12" name="TextBox 12"/>
          <p:cNvSpPr txBox="1">
            <a:spLocks noChangeArrowheads="1"/>
          </p:cNvSpPr>
          <p:nvPr/>
        </p:nvSpPr>
        <p:spPr bwMode="auto">
          <a:xfrm>
            <a:off x="5334000" y="4324350"/>
            <a:ext cx="1108075" cy="400050"/>
          </a:xfrm>
          <a:prstGeom prst="rect">
            <a:avLst/>
          </a:prstGeom>
          <a:noFill/>
          <a:ln w="9525">
            <a:noFill/>
            <a:miter lim="800000"/>
            <a:headEnd/>
            <a:tailEnd/>
          </a:ln>
        </p:spPr>
        <p:txBody>
          <a:bodyPr wrap="none">
            <a:spAutoFit/>
          </a:bodyPr>
          <a:lstStyle/>
          <a:p>
            <a:r>
              <a:rPr lang="en-US">
                <a:solidFill>
                  <a:srgbClr val="C00000"/>
                </a:solidFill>
              </a:rPr>
              <a:t>Results</a:t>
            </a:r>
          </a:p>
        </p:txBody>
      </p:sp>
      <p:sp>
        <p:nvSpPr>
          <p:cNvPr id="13" name="TextBox 16"/>
          <p:cNvSpPr txBox="1">
            <a:spLocks noChangeArrowheads="1"/>
          </p:cNvSpPr>
          <p:nvPr/>
        </p:nvSpPr>
        <p:spPr bwMode="auto">
          <a:xfrm>
            <a:off x="1828800" y="1143000"/>
            <a:ext cx="1684338" cy="461963"/>
          </a:xfrm>
          <a:prstGeom prst="rect">
            <a:avLst/>
          </a:prstGeom>
          <a:noFill/>
          <a:ln w="9525">
            <a:noFill/>
            <a:miter lim="800000"/>
            <a:headEnd/>
            <a:tailEnd/>
          </a:ln>
        </p:spPr>
        <p:txBody>
          <a:bodyPr wrap="none">
            <a:spAutoFit/>
          </a:bodyPr>
          <a:lstStyle/>
          <a:p>
            <a:r>
              <a:rPr lang="en-US" sz="2400" dirty="0"/>
              <a:t>Enhanced</a:t>
            </a:r>
          </a:p>
        </p:txBody>
      </p:sp>
      <p:sp>
        <p:nvSpPr>
          <p:cNvPr id="14" name="TextBox 17"/>
          <p:cNvSpPr txBox="1">
            <a:spLocks noChangeArrowheads="1"/>
          </p:cNvSpPr>
          <p:nvPr/>
        </p:nvSpPr>
        <p:spPr bwMode="auto">
          <a:xfrm>
            <a:off x="5943600" y="1143000"/>
            <a:ext cx="1025525" cy="461963"/>
          </a:xfrm>
          <a:prstGeom prst="rect">
            <a:avLst/>
          </a:prstGeom>
          <a:noFill/>
          <a:ln w="9525">
            <a:noFill/>
            <a:miter lim="800000"/>
            <a:headEnd/>
            <a:tailEnd/>
          </a:ln>
        </p:spPr>
        <p:txBody>
          <a:bodyPr wrap="none">
            <a:spAutoFit/>
          </a:bodyPr>
          <a:lstStyle/>
          <a:p>
            <a:r>
              <a:rPr lang="en-US" sz="2400" dirty="0"/>
              <a:t>PDSA</a:t>
            </a:r>
          </a:p>
        </p:txBody>
      </p:sp>
      <p:sp>
        <p:nvSpPr>
          <p:cNvPr id="15" name="TextBox 20"/>
          <p:cNvSpPr txBox="1">
            <a:spLocks noChangeArrowheads="1"/>
          </p:cNvSpPr>
          <p:nvPr/>
        </p:nvSpPr>
        <p:spPr bwMode="auto">
          <a:xfrm>
            <a:off x="4794250" y="3124200"/>
            <a:ext cx="539750" cy="584200"/>
          </a:xfrm>
          <a:prstGeom prst="rect">
            <a:avLst/>
          </a:prstGeom>
          <a:noFill/>
          <a:ln w="9525">
            <a:noFill/>
            <a:miter lim="800000"/>
            <a:headEnd/>
            <a:tailEnd/>
          </a:ln>
        </p:spPr>
        <p:txBody>
          <a:bodyPr wrap="none">
            <a:spAutoFit/>
          </a:bodyPr>
          <a:lstStyle/>
          <a:p>
            <a:r>
              <a:rPr lang="en-US" sz="3200" b="1" dirty="0"/>
              <a:t>+</a:t>
            </a:r>
          </a:p>
        </p:txBody>
      </p:sp>
      <p:grpSp>
        <p:nvGrpSpPr>
          <p:cNvPr id="16" name="Group 21"/>
          <p:cNvGrpSpPr>
            <a:grpSpLocks/>
          </p:cNvGrpSpPr>
          <p:nvPr/>
        </p:nvGrpSpPr>
        <p:grpSpPr bwMode="auto">
          <a:xfrm>
            <a:off x="5943600" y="2667000"/>
            <a:ext cx="2085975" cy="1752600"/>
            <a:chOff x="4439006" y="3255292"/>
            <a:chExt cx="3638993" cy="3039137"/>
          </a:xfrm>
        </p:grpSpPr>
        <p:sp>
          <p:nvSpPr>
            <p:cNvPr id="17" name="Text Box 5"/>
            <p:cNvSpPr txBox="1">
              <a:spLocks noChangeArrowheads="1"/>
            </p:cNvSpPr>
            <p:nvPr/>
          </p:nvSpPr>
          <p:spPr bwMode="auto">
            <a:xfrm>
              <a:off x="5635241" y="3255292"/>
              <a:ext cx="1258806" cy="533708"/>
            </a:xfrm>
            <a:prstGeom prst="rect">
              <a:avLst/>
            </a:prstGeom>
            <a:noFill/>
            <a:ln w="9525">
              <a:noFill/>
              <a:miter lim="800000"/>
              <a:headEnd/>
              <a:tailEnd/>
            </a:ln>
          </p:spPr>
          <p:txBody>
            <a:bodyPr wrap="none">
              <a:spAutoFit/>
            </a:bodyPr>
            <a:lstStyle/>
            <a:p>
              <a:pPr eaLnBrk="0" hangingPunct="0"/>
              <a:r>
                <a:rPr lang="en-US" sz="1400" b="1"/>
                <a:t>PLAN</a:t>
              </a:r>
            </a:p>
          </p:txBody>
        </p:sp>
        <p:sp>
          <p:nvSpPr>
            <p:cNvPr id="18" name="Text Box 6"/>
            <p:cNvSpPr txBox="1">
              <a:spLocks noChangeArrowheads="1"/>
            </p:cNvSpPr>
            <p:nvPr/>
          </p:nvSpPr>
          <p:spPr bwMode="auto">
            <a:xfrm>
              <a:off x="7230221" y="4180247"/>
              <a:ext cx="847778" cy="533708"/>
            </a:xfrm>
            <a:prstGeom prst="rect">
              <a:avLst/>
            </a:prstGeom>
            <a:noFill/>
            <a:ln w="9525">
              <a:noFill/>
              <a:miter lim="800000"/>
              <a:headEnd/>
              <a:tailEnd/>
            </a:ln>
          </p:spPr>
          <p:txBody>
            <a:bodyPr wrap="none">
              <a:spAutoFit/>
            </a:bodyPr>
            <a:lstStyle/>
            <a:p>
              <a:pPr eaLnBrk="0" hangingPunct="0"/>
              <a:r>
                <a:rPr lang="en-US" sz="1400" b="1"/>
                <a:t>DO</a:t>
              </a:r>
            </a:p>
          </p:txBody>
        </p:sp>
        <p:sp>
          <p:nvSpPr>
            <p:cNvPr id="19" name="Text Box 7"/>
            <p:cNvSpPr txBox="1">
              <a:spLocks noChangeArrowheads="1"/>
            </p:cNvSpPr>
            <p:nvPr/>
          </p:nvSpPr>
          <p:spPr bwMode="auto">
            <a:xfrm>
              <a:off x="5236496" y="5387127"/>
              <a:ext cx="2164744" cy="907302"/>
            </a:xfrm>
            <a:prstGeom prst="rect">
              <a:avLst/>
            </a:prstGeom>
            <a:noFill/>
            <a:ln w="9525">
              <a:noFill/>
              <a:miter lim="800000"/>
              <a:headEnd/>
              <a:tailEnd/>
            </a:ln>
          </p:spPr>
          <p:txBody>
            <a:bodyPr wrap="none">
              <a:spAutoFit/>
            </a:bodyPr>
            <a:lstStyle/>
            <a:p>
              <a:pPr algn="ctr" eaLnBrk="0" hangingPunct="0"/>
              <a:r>
                <a:rPr lang="en-US" sz="1400" b="1"/>
                <a:t>STUDY</a:t>
              </a:r>
            </a:p>
            <a:p>
              <a:pPr algn="ctr" eaLnBrk="0" hangingPunct="0"/>
              <a:r>
                <a:rPr lang="en-US" sz="1400" b="1"/>
                <a:t>(or Check</a:t>
              </a:r>
              <a:r>
                <a:rPr lang="en-US" sz="1400"/>
                <a:t>)</a:t>
              </a:r>
            </a:p>
          </p:txBody>
        </p:sp>
        <p:sp>
          <p:nvSpPr>
            <p:cNvPr id="20" name="Text Box 8"/>
            <p:cNvSpPr txBox="1">
              <a:spLocks noChangeArrowheads="1"/>
            </p:cNvSpPr>
            <p:nvPr/>
          </p:nvSpPr>
          <p:spPr bwMode="auto">
            <a:xfrm>
              <a:off x="4439006" y="4307221"/>
              <a:ext cx="1004361" cy="533708"/>
            </a:xfrm>
            <a:prstGeom prst="rect">
              <a:avLst/>
            </a:prstGeom>
            <a:noFill/>
            <a:ln w="9525">
              <a:noFill/>
              <a:miter lim="800000"/>
              <a:headEnd/>
              <a:tailEnd/>
            </a:ln>
          </p:spPr>
          <p:txBody>
            <a:bodyPr wrap="none">
              <a:spAutoFit/>
            </a:bodyPr>
            <a:lstStyle/>
            <a:p>
              <a:pPr eaLnBrk="0" hangingPunct="0"/>
              <a:r>
                <a:rPr lang="en-US" sz="1400" b="1"/>
                <a:t>ACT</a:t>
              </a:r>
            </a:p>
          </p:txBody>
        </p:sp>
        <p:sp>
          <p:nvSpPr>
            <p:cNvPr id="21" name="AutoShape 9"/>
            <p:cNvSpPr>
              <a:spLocks noChangeArrowheads="1"/>
            </p:cNvSpPr>
            <p:nvPr/>
          </p:nvSpPr>
          <p:spPr bwMode="auto">
            <a:xfrm rot="10800000">
              <a:off x="6934119" y="4823730"/>
              <a:ext cx="761999"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2" name="AutoShape 10"/>
            <p:cNvSpPr>
              <a:spLocks noChangeArrowheads="1"/>
            </p:cNvSpPr>
            <p:nvPr/>
          </p:nvSpPr>
          <p:spPr bwMode="auto">
            <a:xfrm rot="-5400000">
              <a:off x="4762419" y="4861830"/>
              <a:ext cx="762000" cy="8381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 name="AutoShape 11"/>
            <p:cNvSpPr>
              <a:spLocks noChangeArrowheads="1"/>
            </p:cNvSpPr>
            <p:nvPr/>
          </p:nvSpPr>
          <p:spPr bwMode="auto">
            <a:xfrm>
              <a:off x="4832270" y="3375930"/>
              <a:ext cx="761999"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4" name="AutoShape 12"/>
            <p:cNvSpPr>
              <a:spLocks noChangeArrowheads="1"/>
            </p:cNvSpPr>
            <p:nvPr/>
          </p:nvSpPr>
          <p:spPr bwMode="auto">
            <a:xfrm rot="5400000">
              <a:off x="7003969" y="3414031"/>
              <a:ext cx="762000" cy="8381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grpSp>
      <p:cxnSp>
        <p:nvCxnSpPr>
          <p:cNvPr id="25" name="Straight Arrow Connector 24"/>
          <p:cNvCxnSpPr>
            <a:cxnSpLocks noChangeShapeType="1"/>
            <a:stCxn id="8" idx="3"/>
          </p:cNvCxnSpPr>
          <p:nvPr/>
        </p:nvCxnSpPr>
        <p:spPr bwMode="auto">
          <a:xfrm flipV="1">
            <a:off x="3563938" y="2286000"/>
            <a:ext cx="1617662" cy="1476375"/>
          </a:xfrm>
          <a:prstGeom prst="straightConnector1">
            <a:avLst/>
          </a:prstGeom>
          <a:noFill/>
          <a:ln w="28575" algn="ctr">
            <a:solidFill>
              <a:srgbClr val="C00000"/>
            </a:solidFill>
            <a:round/>
            <a:headEnd/>
            <a:tailEnd type="stealth" w="lg" len="lg"/>
          </a:ln>
        </p:spPr>
      </p:cxnSp>
      <p:sp>
        <p:nvSpPr>
          <p:cNvPr id="26" name="Rounded Rectangle 25"/>
          <p:cNvSpPr>
            <a:spLocks noChangeArrowheads="1"/>
          </p:cNvSpPr>
          <p:nvPr/>
        </p:nvSpPr>
        <p:spPr bwMode="auto">
          <a:xfrm>
            <a:off x="1447800" y="3581400"/>
            <a:ext cx="1981200" cy="381000"/>
          </a:xfrm>
          <a:prstGeom prst="roundRect">
            <a:avLst>
              <a:gd name="adj" fmla="val 16667"/>
            </a:avLst>
          </a:prstGeom>
          <a:noFill/>
          <a:ln w="9525" algn="ctr">
            <a:solidFill>
              <a:srgbClr val="C00000"/>
            </a:solidFill>
            <a:round/>
            <a:headEnd/>
            <a:tailEnd/>
          </a:ln>
        </p:spPr>
        <p:txBody>
          <a:bodyPr/>
          <a:lstStyle/>
          <a:p>
            <a:pPr algn="ctr" eaLnBrk="0" hangingPunct="0"/>
            <a:endParaRPr lang="en-US"/>
          </a:p>
        </p:txBody>
      </p:sp>
      <p:sp>
        <p:nvSpPr>
          <p:cNvPr id="27" name="Rounded Rectangle 26"/>
          <p:cNvSpPr>
            <a:spLocks noChangeArrowheads="1"/>
          </p:cNvSpPr>
          <p:nvPr/>
        </p:nvSpPr>
        <p:spPr bwMode="auto">
          <a:xfrm>
            <a:off x="5257800" y="2057400"/>
            <a:ext cx="2514600" cy="381000"/>
          </a:xfrm>
          <a:prstGeom prst="roundRect">
            <a:avLst>
              <a:gd name="adj" fmla="val 16667"/>
            </a:avLst>
          </a:prstGeom>
          <a:noFill/>
          <a:ln w="9525" algn="ctr">
            <a:solidFill>
              <a:srgbClr val="C00000"/>
            </a:solidFill>
            <a:round/>
            <a:headEnd/>
            <a:tailEnd/>
          </a:ln>
        </p:spPr>
        <p:txBody>
          <a:bodyPr/>
          <a:lstStyle/>
          <a:p>
            <a:pPr algn="ctr" eaLnBrk="0" hangingPunct="0"/>
            <a:endParaRPr lang="en-US"/>
          </a:p>
        </p:txBody>
      </p:sp>
      <p:sp>
        <p:nvSpPr>
          <p:cNvPr id="28" name="TextBox 27"/>
          <p:cNvSpPr txBox="1">
            <a:spLocks noChangeArrowheads="1"/>
          </p:cNvSpPr>
          <p:nvPr/>
        </p:nvSpPr>
        <p:spPr bwMode="auto">
          <a:xfrm>
            <a:off x="0" y="5257800"/>
            <a:ext cx="8991600" cy="646331"/>
          </a:xfrm>
          <a:prstGeom prst="rect">
            <a:avLst/>
          </a:prstGeom>
          <a:noFill/>
          <a:ln w="9525">
            <a:noFill/>
            <a:miter lim="800000"/>
            <a:headEnd/>
            <a:tailEnd/>
          </a:ln>
        </p:spPr>
        <p:txBody>
          <a:bodyPr wrap="square">
            <a:spAutoFit/>
          </a:bodyPr>
          <a:lstStyle/>
          <a:p>
            <a:pPr algn="ctr"/>
            <a:r>
              <a:rPr lang="en-US" sz="1800" b="1" i="1" dirty="0">
                <a:latin typeface="Candara" pitchFamily="34" charset="0"/>
              </a:rPr>
              <a:t>Enhances “Plan” in PDSA with better understanding of the problem </a:t>
            </a:r>
          </a:p>
          <a:p>
            <a:pPr algn="ctr"/>
            <a:r>
              <a:rPr lang="en-US" sz="1800" b="1" i="1" dirty="0">
                <a:latin typeface="Candara" pitchFamily="34" charset="0"/>
              </a:rPr>
              <a:t>and causes, to generate better countermeasures</a:t>
            </a:r>
          </a:p>
        </p:txBody>
      </p:sp>
      <p:sp>
        <p:nvSpPr>
          <p:cNvPr id="29" name="Title 4"/>
          <p:cNvSpPr txBox="1">
            <a:spLocks noGrp="1"/>
          </p:cNvSpPr>
          <p:nvPr>
            <p:ph type="title"/>
          </p:nvPr>
        </p:nvSpPr>
        <p:spPr bwMode="auto">
          <a:xfrm>
            <a:off x="448748" y="428336"/>
            <a:ext cx="8531623"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3429" rtl="0" eaLnBrk="1" fontAlgn="base" latinLnBrk="0" hangingPunct="1">
              <a:lnSpc>
                <a:spcPct val="100000"/>
              </a:lnSpc>
              <a:spcBef>
                <a:spcPct val="0"/>
              </a:spcBef>
              <a:spcAft>
                <a:spcPct val="0"/>
              </a:spcAft>
              <a:buClrTx/>
              <a:buSzTx/>
              <a:buFontTx/>
              <a:buNone/>
              <a:tabLst>
                <a:tab pos="275324" algn="l"/>
              </a:tabLst>
              <a:defRPr/>
            </a:pPr>
            <a:r>
              <a:rPr kumimoji="0" lang="en-US" sz="2800" b="1" i="0" u="none" strike="noStrike" kern="0" cap="none" spc="0" normalizeH="0" baseline="0" noProof="0" dirty="0">
                <a:ln>
                  <a:noFill/>
                </a:ln>
                <a:solidFill>
                  <a:srgbClr val="0000CC"/>
                </a:solidFill>
                <a:effectLst/>
                <a:uLnTx/>
                <a:uFillTx/>
                <a:latin typeface="+mj-lt"/>
                <a:ea typeface="+mj-ea"/>
                <a:cs typeface="+mj-cs"/>
              </a:rPr>
              <a:t>Problem Solving: Enhanced PDSA: “A3”</a:t>
            </a:r>
          </a:p>
        </p:txBody>
      </p:sp>
      <p:sp>
        <p:nvSpPr>
          <p:cNvPr id="30" name="TextBox 29"/>
          <p:cNvSpPr txBox="1"/>
          <p:nvPr/>
        </p:nvSpPr>
        <p:spPr>
          <a:xfrm>
            <a:off x="192021" y="6119336"/>
            <a:ext cx="4953002" cy="738664"/>
          </a:xfrm>
          <a:prstGeom prst="rect">
            <a:avLst/>
          </a:prstGeom>
          <a:noFill/>
        </p:spPr>
        <p:txBody>
          <a:bodyPr wrap="square" rtlCol="0">
            <a:spAutoFit/>
          </a:bodyPr>
          <a:lstStyle/>
          <a:p>
            <a:r>
              <a:rPr lang="en-US" sz="1400" dirty="0"/>
              <a:t>Center for Innovation and Transformational Change, UMass Memorial Health Care University of </a:t>
            </a:r>
            <a:r>
              <a:rPr lang="en-US" sz="1400" dirty="0" err="1"/>
              <a:t>Masschusetts</a:t>
            </a:r>
            <a:r>
              <a:rPr lang="en-US" sz="1400" dirty="0"/>
              <a:t> Medical School, slides 7-10, 14</a:t>
            </a:r>
          </a:p>
        </p:txBody>
      </p:sp>
    </p:spTree>
    <p:extLst>
      <p:ext uri="{BB962C8B-B14F-4D97-AF65-F5344CB8AC3E}">
        <p14:creationId xmlns:p14="http://schemas.microsoft.com/office/powerpoint/2010/main" val="32975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Stream Maps</a:t>
            </a:r>
          </a:p>
        </p:txBody>
      </p:sp>
      <p:sp>
        <p:nvSpPr>
          <p:cNvPr id="3" name="Content Placeholder 2"/>
          <p:cNvSpPr>
            <a:spLocks noGrp="1"/>
          </p:cNvSpPr>
          <p:nvPr>
            <p:ph idx="1"/>
          </p:nvPr>
        </p:nvSpPr>
        <p:spPr>
          <a:xfrm>
            <a:off x="467360" y="1553349"/>
            <a:ext cx="7886700" cy="4351338"/>
          </a:xfrm>
        </p:spPr>
        <p:txBody>
          <a:bodyPr/>
          <a:lstStyle/>
          <a:p>
            <a:r>
              <a:rPr lang="en-US" dirty="0"/>
              <a:t>This is a 30,000 foot overview of a process</a:t>
            </a:r>
          </a:p>
          <a:p>
            <a:r>
              <a:rPr lang="en-US" dirty="0"/>
              <a:t>It maps the inception of the process to its final end point</a:t>
            </a:r>
          </a:p>
          <a:p>
            <a:r>
              <a:rPr lang="en-US" dirty="0"/>
              <a:t>This is definitely a team exercise</a:t>
            </a:r>
          </a:p>
          <a:p>
            <a:r>
              <a:rPr lang="en-US" dirty="0"/>
              <a:t>You need data and you need to know the time it takes to complete a process</a:t>
            </a:r>
          </a:p>
          <a:p>
            <a:endParaRPr lang="en-US" dirty="0"/>
          </a:p>
          <a:p>
            <a:endParaRPr lang="en-US" dirty="0"/>
          </a:p>
        </p:txBody>
      </p:sp>
    </p:spTree>
    <p:extLst>
      <p:ext uri="{BB962C8B-B14F-4D97-AF65-F5344CB8AC3E}">
        <p14:creationId xmlns:p14="http://schemas.microsoft.com/office/powerpoint/2010/main" val="12830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Stream Map</a:t>
            </a:r>
          </a:p>
        </p:txBody>
      </p:sp>
      <p:pic>
        <p:nvPicPr>
          <p:cNvPr id="2050" name="Picture 2" descr="Image result for value stream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72" y="1192261"/>
            <a:ext cx="8022566" cy="49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2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03" y="595223"/>
            <a:ext cx="8229600" cy="1641507"/>
          </a:xfrm>
        </p:spPr>
        <p:txBody>
          <a:bodyPr>
            <a:normAutofit fontScale="90000"/>
          </a:bodyPr>
          <a:lstStyle/>
          <a:p>
            <a:r>
              <a:rPr lang="en-US" dirty="0"/>
              <a:t>QI Across Agencies To Reduce Time</a:t>
            </a:r>
            <a:br>
              <a:rPr lang="en-US" dirty="0"/>
            </a:br>
            <a:r>
              <a:rPr lang="en-US" dirty="0"/>
              <a:t>Same Day Linkage To Care</a:t>
            </a:r>
            <a:br>
              <a:rPr lang="en-US" dirty="0"/>
            </a:br>
            <a:r>
              <a:rPr lang="en-US" dirty="0"/>
              <a:t>NY Links:  Monroe County DPH, Jordan Health</a:t>
            </a:r>
            <a:br>
              <a:rPr lang="en-US" dirty="0"/>
            </a:br>
            <a:r>
              <a:rPr lang="en-US" dirty="0"/>
              <a:t>Causal Analysis</a:t>
            </a:r>
          </a:p>
        </p:txBody>
      </p:sp>
      <p:graphicFrame>
        <p:nvGraphicFramePr>
          <p:cNvPr id="4" name="Table 3"/>
          <p:cNvGraphicFramePr>
            <a:graphicFrameLocks noGrp="1"/>
          </p:cNvGraphicFramePr>
          <p:nvPr>
            <p:extLst>
              <p:ext uri="{D42A27DB-BD31-4B8C-83A1-F6EECF244321}">
                <p14:modId xmlns:p14="http://schemas.microsoft.com/office/powerpoint/2010/main" val="2302644764"/>
              </p:ext>
            </p:extLst>
          </p:nvPr>
        </p:nvGraphicFramePr>
        <p:xfrm>
          <a:off x="753566" y="2318145"/>
          <a:ext cx="7103086" cy="3754120"/>
        </p:xfrm>
        <a:graphic>
          <a:graphicData uri="http://schemas.openxmlformats.org/drawingml/2006/table">
            <a:tbl>
              <a:tblPr firstRow="1" bandRow="1">
                <a:tableStyleId>{5C22544A-7EE6-4342-B048-85BDC9FD1C3A}</a:tableStyleId>
              </a:tblPr>
              <a:tblGrid>
                <a:gridCol w="3551543">
                  <a:extLst>
                    <a:ext uri="{9D8B030D-6E8A-4147-A177-3AD203B41FA5}">
                      <a16:colId xmlns:a16="http://schemas.microsoft.com/office/drawing/2014/main" val="20000"/>
                    </a:ext>
                  </a:extLst>
                </a:gridCol>
                <a:gridCol w="3551543">
                  <a:extLst>
                    <a:ext uri="{9D8B030D-6E8A-4147-A177-3AD203B41FA5}">
                      <a16:colId xmlns:a16="http://schemas.microsoft.com/office/drawing/2014/main" val="20001"/>
                    </a:ext>
                  </a:extLst>
                </a:gridCol>
              </a:tblGrid>
              <a:tr h="370840">
                <a:tc>
                  <a:txBody>
                    <a:bodyPr/>
                    <a:lstStyle/>
                    <a:p>
                      <a:r>
                        <a:rPr lang="en-US" dirty="0"/>
                        <a:t>Monroe County DPH</a:t>
                      </a:r>
                    </a:p>
                  </a:txBody>
                  <a:tcPr/>
                </a:tc>
                <a:tc>
                  <a:txBody>
                    <a:bodyPr/>
                    <a:lstStyle/>
                    <a:p>
                      <a:r>
                        <a:rPr lang="en-US" dirty="0"/>
                        <a:t>Jordan</a:t>
                      </a:r>
                      <a:r>
                        <a:rPr lang="en-US" baseline="0" dirty="0"/>
                        <a:t> Health</a:t>
                      </a:r>
                      <a:endParaRPr lang="en-US" dirty="0"/>
                    </a:p>
                  </a:txBody>
                  <a:tcPr/>
                </a:tc>
                <a:extLst>
                  <a:ext uri="{0D108BD9-81ED-4DB2-BD59-A6C34878D82A}">
                    <a16:rowId xmlns:a16="http://schemas.microsoft.com/office/drawing/2014/main" val="10000"/>
                  </a:ext>
                </a:extLst>
              </a:tr>
              <a:tr h="370840">
                <a:tc>
                  <a:txBody>
                    <a:bodyPr/>
                    <a:lstStyle/>
                    <a:p>
                      <a:r>
                        <a:rPr lang="en-US" dirty="0"/>
                        <a:t>Client dependent</a:t>
                      </a:r>
                      <a:r>
                        <a:rPr lang="en-US" baseline="0" dirty="0"/>
                        <a:t> for follow up</a:t>
                      </a:r>
                      <a:endParaRPr lang="en-US" dirty="0"/>
                    </a:p>
                  </a:txBody>
                  <a:tcPr/>
                </a:tc>
                <a:tc>
                  <a:txBody>
                    <a:bodyPr/>
                    <a:lstStyle/>
                    <a:p>
                      <a:r>
                        <a:rPr lang="en-US" dirty="0"/>
                        <a:t>No clearly defined and inefficient linkage process</a:t>
                      </a:r>
                    </a:p>
                  </a:txBody>
                  <a:tcPr/>
                </a:tc>
                <a:extLst>
                  <a:ext uri="{0D108BD9-81ED-4DB2-BD59-A6C34878D82A}">
                    <a16:rowId xmlns:a16="http://schemas.microsoft.com/office/drawing/2014/main" val="10001"/>
                  </a:ext>
                </a:extLst>
              </a:tr>
              <a:tr h="370840">
                <a:tc>
                  <a:txBody>
                    <a:bodyPr/>
                    <a:lstStyle/>
                    <a:p>
                      <a:r>
                        <a:rPr lang="en-US" dirty="0"/>
                        <a:t>Large case load with patients who are high risk, unknown status and</a:t>
                      </a:r>
                      <a:r>
                        <a:rPr lang="en-US" baseline="0" dirty="0"/>
                        <a:t> viral load</a:t>
                      </a:r>
                      <a:endParaRPr lang="en-US" dirty="0"/>
                    </a:p>
                  </a:txBody>
                  <a:tcPr/>
                </a:tc>
                <a:tc>
                  <a:txBody>
                    <a:bodyPr/>
                    <a:lstStyle/>
                    <a:p>
                      <a:r>
                        <a:rPr lang="en-US" dirty="0"/>
                        <a:t>Cumbersome care coordination intake before patient registration, financial counseling, and lab work</a:t>
                      </a:r>
                    </a:p>
                  </a:txBody>
                  <a:tcPr/>
                </a:tc>
                <a:extLst>
                  <a:ext uri="{0D108BD9-81ED-4DB2-BD59-A6C34878D82A}">
                    <a16:rowId xmlns:a16="http://schemas.microsoft.com/office/drawing/2014/main" val="10002"/>
                  </a:ext>
                </a:extLst>
              </a:tr>
              <a:tr h="370840">
                <a:tc>
                  <a:txBody>
                    <a:bodyPr/>
                    <a:lstStyle/>
                    <a:p>
                      <a:r>
                        <a:rPr lang="en-US" dirty="0"/>
                        <a:t>Public health</a:t>
                      </a:r>
                      <a:r>
                        <a:rPr lang="en-US" baseline="0" dirty="0"/>
                        <a:t> risk</a:t>
                      </a:r>
                      <a:endParaRPr lang="en-US" dirty="0"/>
                    </a:p>
                  </a:txBody>
                  <a:tcPr/>
                </a:tc>
                <a:tc>
                  <a:txBody>
                    <a:bodyPr/>
                    <a:lstStyle/>
                    <a:p>
                      <a:r>
                        <a:rPr lang="en-US" dirty="0"/>
                        <a:t>Stigma for care coordinators to work with MCDPH “reporting clients to health department” and “sex police” image</a:t>
                      </a:r>
                    </a:p>
                  </a:txBody>
                  <a:tcPr/>
                </a:tc>
                <a:extLst>
                  <a:ext uri="{0D108BD9-81ED-4DB2-BD59-A6C34878D82A}">
                    <a16:rowId xmlns:a16="http://schemas.microsoft.com/office/drawing/2014/main" val="10003"/>
                  </a:ext>
                </a:extLst>
              </a:tr>
              <a:tr h="370840">
                <a:tc>
                  <a:txBody>
                    <a:bodyPr/>
                    <a:lstStyle/>
                    <a:p>
                      <a:r>
                        <a:rPr lang="en-US" dirty="0"/>
                        <a:t>The longer</a:t>
                      </a:r>
                      <a:r>
                        <a:rPr lang="en-US" baseline="0" dirty="0"/>
                        <a:t> patients are out of care, the more difficult it is to find them</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152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94833312"/>
              </p:ext>
            </p:extLst>
          </p:nvPr>
        </p:nvGraphicFramePr>
        <p:xfrm>
          <a:off x="883954" y="1245231"/>
          <a:ext cx="7233050" cy="4723985"/>
        </p:xfrm>
        <a:graphic>
          <a:graphicData uri="http://schemas.openxmlformats.org/presentationml/2006/ole">
            <mc:AlternateContent xmlns:mc="http://schemas.openxmlformats.org/markup-compatibility/2006">
              <mc:Choice xmlns:v="urn:schemas-microsoft-com:vml" Requires="v">
                <p:oleObj spid="_x0000_s1040" name="Document" r:id="rId3" imgW="8991600" imgH="7353300" progId="Word.Document.12">
                  <p:embed/>
                </p:oleObj>
              </mc:Choice>
              <mc:Fallback>
                <p:oleObj name="Document" r:id="rId3" imgW="8991600" imgH="7353300" progId="Word.Document.12">
                  <p:embed/>
                  <p:pic>
                    <p:nvPicPr>
                      <p:cNvPr id="0" name=""/>
                      <p:cNvPicPr/>
                      <p:nvPr/>
                    </p:nvPicPr>
                    <p:blipFill>
                      <a:blip r:embed="rId4"/>
                      <a:stretch>
                        <a:fillRect/>
                      </a:stretch>
                    </p:blipFill>
                    <p:spPr>
                      <a:xfrm>
                        <a:off x="883954" y="1245231"/>
                        <a:ext cx="7233050" cy="4723985"/>
                      </a:xfrm>
                      <a:prstGeom prst="rect">
                        <a:avLst/>
                      </a:prstGeom>
                    </p:spPr>
                  </p:pic>
                </p:oleObj>
              </mc:Fallback>
            </mc:AlternateContent>
          </a:graphicData>
        </a:graphic>
      </p:graphicFrame>
      <p:sp>
        <p:nvSpPr>
          <p:cNvPr id="5" name="TextBox 4"/>
          <p:cNvSpPr txBox="1"/>
          <p:nvPr/>
        </p:nvSpPr>
        <p:spPr>
          <a:xfrm>
            <a:off x="460512" y="555768"/>
            <a:ext cx="8079933" cy="646331"/>
          </a:xfrm>
          <a:prstGeom prst="rect">
            <a:avLst/>
          </a:prstGeom>
          <a:noFill/>
        </p:spPr>
        <p:txBody>
          <a:bodyPr wrap="square" rtlCol="0">
            <a:spAutoFit/>
          </a:bodyPr>
          <a:lstStyle/>
          <a:p>
            <a:r>
              <a:rPr lang="en-US" dirty="0"/>
              <a:t>What were your process problems?   What value was added from the perspective of the client/patient, staff?  </a:t>
            </a:r>
          </a:p>
        </p:txBody>
      </p:sp>
    </p:spTree>
    <p:extLst>
      <p:ext uri="{BB962C8B-B14F-4D97-AF65-F5344CB8AC3E}">
        <p14:creationId xmlns:p14="http://schemas.microsoft.com/office/powerpoint/2010/main" val="103412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idx="1"/>
          </p:nvPr>
        </p:nvSpPr>
        <p:spPr>
          <a:xfrm>
            <a:off x="467360" y="1571278"/>
            <a:ext cx="8229600" cy="4351338"/>
          </a:xfrm>
        </p:spPr>
        <p:txBody>
          <a:bodyPr/>
          <a:lstStyle/>
          <a:p>
            <a:r>
              <a:rPr lang="en-US" dirty="0"/>
              <a:t>Please do not put us on hold.</a:t>
            </a:r>
          </a:p>
          <a:p>
            <a:r>
              <a:rPr lang="en-US" dirty="0"/>
              <a:t>If you have a question, type it in the chat room.</a:t>
            </a:r>
          </a:p>
          <a:p>
            <a:r>
              <a:rPr lang="en-US" dirty="0"/>
              <a:t>Participate!  Share your examples of how you have used Lean tools.</a:t>
            </a:r>
          </a:p>
        </p:txBody>
      </p:sp>
    </p:spTree>
    <p:extLst>
      <p:ext uri="{BB962C8B-B14F-4D97-AF65-F5344CB8AC3E}">
        <p14:creationId xmlns:p14="http://schemas.microsoft.com/office/powerpoint/2010/main" val="341798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40" y="369155"/>
            <a:ext cx="8229600" cy="688974"/>
          </a:xfrm>
        </p:spPr>
        <p:txBody>
          <a:bodyPr/>
          <a:lstStyle/>
          <a:p>
            <a:r>
              <a:rPr lang="en-US" dirty="0"/>
              <a:t>Current Status </a:t>
            </a:r>
          </a:p>
        </p:txBody>
      </p:sp>
      <p:sp>
        <p:nvSpPr>
          <p:cNvPr id="3" name="Content Placeholder 2"/>
          <p:cNvSpPr>
            <a:spLocks noGrp="1"/>
          </p:cNvSpPr>
          <p:nvPr>
            <p:ph idx="1"/>
          </p:nvPr>
        </p:nvSpPr>
        <p:spPr>
          <a:xfrm>
            <a:off x="293926" y="1090633"/>
            <a:ext cx="7886700" cy="4351338"/>
          </a:xfrm>
        </p:spPr>
        <p:txBody>
          <a:bodyPr/>
          <a:lstStyle/>
          <a:p>
            <a:r>
              <a:rPr lang="en-US" dirty="0"/>
              <a:t>Standardized process </a:t>
            </a:r>
          </a:p>
          <a:p>
            <a:pPr lvl="1"/>
            <a:r>
              <a:rPr lang="en-US" dirty="0"/>
              <a:t>Use of MOUs</a:t>
            </a:r>
          </a:p>
          <a:p>
            <a:pPr lvl="1"/>
            <a:r>
              <a:rPr lang="en-US" dirty="0"/>
              <a:t>Designated staff assigned crisis captain role</a:t>
            </a:r>
          </a:p>
          <a:p>
            <a:pPr lvl="1"/>
            <a:r>
              <a:rPr lang="en-US" dirty="0"/>
              <a:t>Private room for MCDPH to counsel client</a:t>
            </a:r>
          </a:p>
          <a:p>
            <a:pPr lvl="1"/>
            <a:r>
              <a:rPr lang="en-US" dirty="0"/>
              <a:t>Patient registration, insurance, labs, and provider appointments done the same day;</a:t>
            </a:r>
          </a:p>
          <a:p>
            <a:pPr lvl="1"/>
            <a:r>
              <a:rPr lang="en-US" dirty="0"/>
              <a:t>Crisis Captain serves as a patient navigator</a:t>
            </a:r>
          </a:p>
          <a:p>
            <a:pPr lvl="1"/>
            <a:r>
              <a:rPr lang="en-US" dirty="0"/>
              <a:t>Buy-in from client, MCDPH, JH</a:t>
            </a:r>
          </a:p>
          <a:p>
            <a:r>
              <a:rPr lang="en-US" dirty="0"/>
              <a:t>Results</a:t>
            </a:r>
          </a:p>
          <a:p>
            <a:pPr lvl="1"/>
            <a:r>
              <a:rPr lang="en-US" dirty="0"/>
              <a:t>Same day</a:t>
            </a:r>
          </a:p>
          <a:p>
            <a:pPr lvl="1"/>
            <a:r>
              <a:rPr lang="en-US" dirty="0"/>
              <a:t>Within 3 days</a:t>
            </a:r>
          </a:p>
          <a:p>
            <a:pPr lvl="1"/>
            <a:r>
              <a:rPr lang="en-US" dirty="0"/>
              <a:t>Spread to other agencies in Rochester</a:t>
            </a:r>
          </a:p>
        </p:txBody>
      </p:sp>
    </p:spTree>
    <p:extLst>
      <p:ext uri="{BB962C8B-B14F-4D97-AF65-F5344CB8AC3E}">
        <p14:creationId xmlns:p14="http://schemas.microsoft.com/office/powerpoint/2010/main" val="68432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550593"/>
            <a:ext cx="8229600" cy="939540"/>
          </a:xfrm>
        </p:spPr>
        <p:txBody>
          <a:bodyPr>
            <a:normAutofit fontScale="90000"/>
          </a:bodyPr>
          <a:lstStyle/>
          <a:p>
            <a:r>
              <a:rPr lang="en-US" dirty="0"/>
              <a:t>Lean Tools</a:t>
            </a:r>
            <a:br>
              <a:rPr lang="en-US" dirty="0"/>
            </a:br>
            <a:r>
              <a:rPr lang="en-US" dirty="0"/>
              <a:t>The Spaghetti Diagram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 y="1747892"/>
            <a:ext cx="3904165" cy="36140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592" y="1933014"/>
            <a:ext cx="4097459" cy="3243822"/>
          </a:xfrm>
          <a:prstGeom prst="rect">
            <a:avLst/>
          </a:prstGeom>
        </p:spPr>
      </p:pic>
      <p:sp>
        <p:nvSpPr>
          <p:cNvPr id="6" name="TextBox 5"/>
          <p:cNvSpPr txBox="1"/>
          <p:nvPr/>
        </p:nvSpPr>
        <p:spPr>
          <a:xfrm>
            <a:off x="1147482" y="5361958"/>
            <a:ext cx="6723530" cy="369332"/>
          </a:xfrm>
          <a:prstGeom prst="rect">
            <a:avLst/>
          </a:prstGeom>
          <a:noFill/>
        </p:spPr>
        <p:txBody>
          <a:bodyPr wrap="square" rtlCol="0">
            <a:spAutoFit/>
          </a:bodyPr>
          <a:lstStyle/>
          <a:p>
            <a:pPr algn="ctr"/>
            <a:r>
              <a:rPr lang="en-US" dirty="0"/>
              <a:t>Which one looks more efficient?</a:t>
            </a:r>
          </a:p>
        </p:txBody>
      </p:sp>
    </p:spTree>
    <p:extLst>
      <p:ext uri="{BB962C8B-B14F-4D97-AF65-F5344CB8AC3E}">
        <p14:creationId xmlns:p14="http://schemas.microsoft.com/office/powerpoint/2010/main" val="37144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Spaghetti Diagram</a:t>
            </a:r>
          </a:p>
        </p:txBody>
      </p:sp>
      <p:sp>
        <p:nvSpPr>
          <p:cNvPr id="3" name="Content Placeholder 2"/>
          <p:cNvSpPr>
            <a:spLocks noGrp="1"/>
          </p:cNvSpPr>
          <p:nvPr>
            <p:ph idx="1"/>
          </p:nvPr>
        </p:nvSpPr>
        <p:spPr>
          <a:xfrm>
            <a:off x="467360" y="1535420"/>
            <a:ext cx="8229600" cy="4351338"/>
          </a:xfrm>
        </p:spPr>
        <p:txBody>
          <a:bodyPr/>
          <a:lstStyle/>
          <a:p>
            <a:r>
              <a:rPr lang="en-US" dirty="0"/>
              <a:t>This tool maps out the physical steps someone undertakes to complete a task</a:t>
            </a:r>
          </a:p>
          <a:p>
            <a:r>
              <a:rPr lang="en-US" dirty="0"/>
              <a:t>It defines efficient and inefficient workflow</a:t>
            </a:r>
          </a:p>
          <a:p>
            <a:r>
              <a:rPr lang="en-US" dirty="0"/>
              <a:t>It provides an opportunity to eliminate waste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2509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64" y="699587"/>
            <a:ext cx="8229600" cy="688974"/>
          </a:xfrm>
        </p:spPr>
        <p:txBody>
          <a:bodyPr>
            <a:normAutofit fontScale="90000"/>
          </a:bodyPr>
          <a:lstStyle/>
          <a:p>
            <a:r>
              <a:rPr lang="en-US" dirty="0"/>
              <a:t>Lean Tools</a:t>
            </a:r>
            <a:br>
              <a:rPr lang="en-US" dirty="0"/>
            </a:br>
            <a:r>
              <a:rPr lang="en-US" dirty="0"/>
              <a:t>5S</a:t>
            </a:r>
          </a:p>
        </p:txBody>
      </p:sp>
      <p:sp>
        <p:nvSpPr>
          <p:cNvPr id="5" name="Rectangle 3"/>
          <p:cNvSpPr txBox="1">
            <a:spLocks noChangeArrowheads="1"/>
          </p:cNvSpPr>
          <p:nvPr/>
        </p:nvSpPr>
        <p:spPr>
          <a:xfrm>
            <a:off x="762000" y="1676400"/>
            <a:ext cx="7467600" cy="4267200"/>
          </a:xfrm>
          <a:prstGeom prst="rect">
            <a:avLst/>
          </a:prstGeom>
        </p:spPr>
        <p:txBody>
          <a:bodyPr lIns="0" tIns="0" rIns="5078"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088" indent="0">
              <a:buFontTx/>
              <a:buNone/>
              <a:defRPr/>
            </a:pPr>
            <a:endParaRPr lang="en-US" altLang="en-US" sz="2400" dirty="0">
              <a:latin typeface="+mj-lt"/>
              <a:cs typeface="Times New Roman" panose="02020603050405020304" pitchFamily="18" charset="0"/>
              <a:sym typeface="Times New Roman" panose="02020603050405020304" pitchFamily="18" charset="0"/>
            </a:endParaRPr>
          </a:p>
          <a:p>
            <a:pPr marL="522288" indent="-457200">
              <a:buFont typeface="Garamond" panose="02020404030301010803" pitchFamily="18" charset="0"/>
              <a:buAutoNum type="arabicPeriod"/>
              <a:defRPr/>
            </a:pPr>
            <a:r>
              <a:rPr lang="en-US" altLang="en-US" sz="2400" dirty="0">
                <a:latin typeface="+mj-lt"/>
                <a:cs typeface="Times New Roman" panose="02020603050405020304" pitchFamily="18" charset="0"/>
                <a:sym typeface="Times New Roman" panose="02020603050405020304" pitchFamily="18" charset="0"/>
              </a:rPr>
              <a:t>Seiri (Sort)</a:t>
            </a:r>
          </a:p>
          <a:p>
            <a:pPr marL="522288" indent="-457200">
              <a:buFont typeface="Garamond" panose="02020404030301010803" pitchFamily="18" charset="0"/>
              <a:buAutoNum type="arabicPeriod"/>
              <a:defRPr/>
            </a:pPr>
            <a:r>
              <a:rPr lang="en-US" altLang="en-US" sz="2400" dirty="0">
                <a:latin typeface="+mj-lt"/>
                <a:cs typeface="Times New Roman" panose="02020603050405020304" pitchFamily="18" charset="0"/>
                <a:sym typeface="Times New Roman" panose="02020603050405020304" pitchFamily="18" charset="0"/>
              </a:rPr>
              <a:t>Seiton (Straighten)</a:t>
            </a:r>
          </a:p>
          <a:p>
            <a:pPr marL="522288" indent="-457200">
              <a:buFont typeface="Garamond" panose="02020404030301010803" pitchFamily="18" charset="0"/>
              <a:buAutoNum type="arabicPeriod"/>
              <a:defRPr/>
            </a:pPr>
            <a:r>
              <a:rPr lang="en-US" altLang="en-US" sz="2400" dirty="0">
                <a:latin typeface="+mj-lt"/>
                <a:cs typeface="Times New Roman" panose="02020603050405020304" pitchFamily="18" charset="0"/>
                <a:sym typeface="Times New Roman" panose="02020603050405020304" pitchFamily="18" charset="0"/>
              </a:rPr>
              <a:t>Seiso (Shine)</a:t>
            </a:r>
          </a:p>
          <a:p>
            <a:pPr marL="522288" indent="-457200">
              <a:buFont typeface="Garamond" panose="02020404030301010803" pitchFamily="18" charset="0"/>
              <a:buAutoNum type="arabicPeriod"/>
              <a:defRPr/>
            </a:pPr>
            <a:r>
              <a:rPr lang="en-US" altLang="en-US" sz="2400" dirty="0">
                <a:latin typeface="+mj-lt"/>
                <a:cs typeface="Times New Roman" panose="02020603050405020304" pitchFamily="18" charset="0"/>
                <a:sym typeface="Times New Roman" panose="02020603050405020304" pitchFamily="18" charset="0"/>
              </a:rPr>
              <a:t>Seiketsu (Standardize)</a:t>
            </a:r>
          </a:p>
          <a:p>
            <a:pPr marL="522288" indent="-457200">
              <a:buFont typeface="Garamond" panose="02020404030301010803" pitchFamily="18" charset="0"/>
              <a:buAutoNum type="arabicPeriod"/>
              <a:defRPr/>
            </a:pPr>
            <a:r>
              <a:rPr lang="en-US" altLang="en-US" sz="2400" dirty="0">
                <a:latin typeface="+mj-lt"/>
                <a:cs typeface="Times New Roman" panose="02020603050405020304" pitchFamily="18" charset="0"/>
                <a:sym typeface="Times New Roman" panose="02020603050405020304" pitchFamily="18" charset="0"/>
              </a:rPr>
              <a:t>Shitsuke (Sustain)</a:t>
            </a:r>
            <a:endParaRPr lang="en-US" altLang="en-US" sz="2400" dirty="0">
              <a:latin typeface="+mj-lt"/>
              <a:sym typeface="Times New Roman" panose="02020603050405020304"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1350" y="1662613"/>
            <a:ext cx="3784787" cy="378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60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idx="1"/>
          </p:nvPr>
        </p:nvSpPr>
        <p:spPr>
          <a:xfrm>
            <a:off x="467360" y="1499561"/>
            <a:ext cx="8229600" cy="4351338"/>
          </a:xfrm>
        </p:spPr>
        <p:txBody>
          <a:bodyPr/>
          <a:lstStyle/>
          <a:p>
            <a:pPr marL="0" indent="0">
              <a:buNone/>
            </a:pPr>
            <a:r>
              <a:rPr lang="en-US" dirty="0"/>
              <a:t>Think of this applied to a work area like a lab table and reflect on the Spaghetti Diagram</a:t>
            </a:r>
          </a:p>
          <a:p>
            <a:pPr lvl="1"/>
            <a:r>
              <a:rPr lang="en-US" dirty="0"/>
              <a:t>Is your workstation arranged in such a way that eliminates waste?</a:t>
            </a:r>
          </a:p>
          <a:p>
            <a:pPr lvl="1"/>
            <a:r>
              <a:rPr lang="en-US" dirty="0"/>
              <a:t>Do you have clutter that you have to navigate around?</a:t>
            </a:r>
          </a:p>
          <a:p>
            <a:pPr lvl="1"/>
            <a:r>
              <a:rPr lang="en-US" dirty="0"/>
              <a:t>Have you standardized your workflow process</a:t>
            </a:r>
          </a:p>
          <a:p>
            <a:pPr lvl="2"/>
            <a:r>
              <a:rPr lang="en-US" dirty="0"/>
              <a:t>Patient flow through a clinic</a:t>
            </a:r>
          </a:p>
          <a:p>
            <a:pPr lvl="2"/>
            <a:r>
              <a:rPr lang="en-US" dirty="0"/>
              <a:t>Organizing lab equipment in sequence to match the sequence of tests to perform </a:t>
            </a:r>
          </a:p>
          <a:p>
            <a:pPr lvl="1"/>
            <a:r>
              <a:rPr lang="en-US" dirty="0"/>
              <a:t>Will you get to the point of standardizing your procedures?</a:t>
            </a:r>
          </a:p>
          <a:p>
            <a:pPr lvl="1"/>
            <a:endParaRPr lang="en-US" dirty="0"/>
          </a:p>
          <a:p>
            <a:endParaRPr lang="en-US" dirty="0"/>
          </a:p>
          <a:p>
            <a:pPr lvl="1"/>
            <a:endParaRPr lang="en-US" dirty="0"/>
          </a:p>
        </p:txBody>
      </p:sp>
    </p:spTree>
    <p:extLst>
      <p:ext uri="{BB962C8B-B14F-4D97-AF65-F5344CB8AC3E}">
        <p14:creationId xmlns:p14="http://schemas.microsoft.com/office/powerpoint/2010/main" val="159058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Analysis</a:t>
            </a:r>
          </a:p>
        </p:txBody>
      </p:sp>
      <p:sp>
        <p:nvSpPr>
          <p:cNvPr id="3" name="Content Placeholder 2"/>
          <p:cNvSpPr>
            <a:spLocks noGrp="1"/>
          </p:cNvSpPr>
          <p:nvPr>
            <p:ph idx="1"/>
          </p:nvPr>
        </p:nvSpPr>
        <p:spPr>
          <a:xfrm>
            <a:off x="467360" y="1589207"/>
            <a:ext cx="8229600" cy="4351338"/>
          </a:xfrm>
        </p:spPr>
        <p:txBody>
          <a:bodyPr/>
          <a:lstStyle/>
          <a:p>
            <a:r>
              <a:rPr lang="en-US" dirty="0"/>
              <a:t>Why we use this:</a:t>
            </a:r>
          </a:p>
          <a:p>
            <a:pPr lvl="1"/>
            <a:r>
              <a:rPr lang="en-US" dirty="0"/>
              <a:t>Identify the underlying problems and solve them</a:t>
            </a:r>
          </a:p>
          <a:p>
            <a:pPr lvl="1"/>
            <a:r>
              <a:rPr lang="en-US" dirty="0"/>
              <a:t>What underlies the outward?</a:t>
            </a:r>
          </a:p>
          <a:p>
            <a:pPr lvl="2"/>
            <a:r>
              <a:rPr lang="en-US" dirty="0"/>
              <a:t>toothache? – maybe referred pain?</a:t>
            </a:r>
          </a:p>
          <a:p>
            <a:pPr lvl="2"/>
            <a:r>
              <a:rPr lang="en-US" dirty="0"/>
              <a:t>Runny nose – maybe allergies?</a:t>
            </a:r>
          </a:p>
          <a:p>
            <a:r>
              <a:rPr lang="en-US" dirty="0"/>
              <a:t>What it accomplishes</a:t>
            </a:r>
          </a:p>
          <a:p>
            <a:pPr lvl="1"/>
            <a:r>
              <a:rPr lang="en-US" dirty="0"/>
              <a:t>An open discussion about all the contributing factors that lead to process problems</a:t>
            </a:r>
          </a:p>
          <a:p>
            <a:pPr lvl="1"/>
            <a:r>
              <a:rPr lang="en-US" dirty="0"/>
              <a:t>Engages all staff in the analysis and in developing solutions</a:t>
            </a:r>
          </a:p>
          <a:p>
            <a:pPr lvl="1"/>
            <a:endParaRPr lang="en-US" dirty="0"/>
          </a:p>
          <a:p>
            <a:pPr lvl="1"/>
            <a:endParaRPr lang="en-US" dirty="0"/>
          </a:p>
          <a:p>
            <a:pPr lvl="2"/>
            <a:endParaRPr lang="en-US" dirty="0"/>
          </a:p>
          <a:p>
            <a:pPr lvl="2"/>
            <a:endParaRPr lang="en-US" dirty="0"/>
          </a:p>
        </p:txBody>
      </p:sp>
    </p:spTree>
    <p:extLst>
      <p:ext uri="{BB962C8B-B14F-4D97-AF65-F5344CB8AC3E}">
        <p14:creationId xmlns:p14="http://schemas.microsoft.com/office/powerpoint/2010/main" val="15168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Root Causal Analysis Tools</a:t>
            </a:r>
          </a:p>
        </p:txBody>
      </p:sp>
      <p:sp>
        <p:nvSpPr>
          <p:cNvPr id="3" name="Content Placeholder 2"/>
          <p:cNvSpPr>
            <a:spLocks noGrp="1"/>
          </p:cNvSpPr>
          <p:nvPr>
            <p:ph idx="1"/>
          </p:nvPr>
        </p:nvSpPr>
        <p:spPr>
          <a:xfrm>
            <a:off x="310369" y="1307228"/>
            <a:ext cx="7886700" cy="4351338"/>
          </a:xfrm>
        </p:spPr>
        <p:txBody>
          <a:bodyPr/>
          <a:lstStyle/>
          <a:p>
            <a:r>
              <a:rPr lang="en-US" dirty="0"/>
              <a:t>5 Whys</a:t>
            </a:r>
          </a:p>
          <a:p>
            <a:pPr lvl="1"/>
            <a:r>
              <a:rPr lang="en-US" dirty="0"/>
              <a:t>Ask the question why five times to the stated </a:t>
            </a:r>
          </a:p>
          <a:p>
            <a:pPr marL="457200" lvl="1" indent="0">
              <a:buNone/>
            </a:pPr>
            <a:r>
              <a:rPr lang="en-US" dirty="0"/>
              <a:t>	problem</a:t>
            </a:r>
          </a:p>
          <a:p>
            <a:pPr lvl="1"/>
            <a:r>
              <a:rPr lang="en-US" dirty="0"/>
              <a:t>Ensure action addresses root cause</a:t>
            </a:r>
          </a:p>
          <a:p>
            <a:r>
              <a:rPr lang="en-US" dirty="0"/>
              <a:t>Fishbone or Cause and Effect or Ishikawa</a:t>
            </a:r>
          </a:p>
          <a:p>
            <a:r>
              <a:rPr lang="en-US" dirty="0"/>
              <a:t>Other types of mapping with identification of key problem steps and why</a:t>
            </a:r>
          </a:p>
          <a:p>
            <a:pPr lvl="1"/>
            <a:r>
              <a:rPr lang="en-US" dirty="0"/>
              <a:t>Process mapping </a:t>
            </a:r>
            <a:r>
              <a:rPr lang="mr-IN" dirty="0"/>
              <a:t>–</a:t>
            </a:r>
            <a:r>
              <a:rPr lang="en-US" dirty="0"/>
              <a:t> understand a process</a:t>
            </a:r>
          </a:p>
          <a:p>
            <a:pPr lvl="1"/>
            <a:r>
              <a:rPr lang="en-US" dirty="0"/>
              <a:t>Time value mapping </a:t>
            </a:r>
            <a:r>
              <a:rPr lang="mr-IN" dirty="0"/>
              <a:t>–</a:t>
            </a:r>
            <a:r>
              <a:rPr lang="en-US" dirty="0"/>
              <a:t> bottlenecks </a:t>
            </a:r>
          </a:p>
          <a:p>
            <a:r>
              <a:rPr lang="en-US" dirty="0"/>
              <a:t>Macro and micro mapping</a:t>
            </a:r>
          </a:p>
        </p:txBody>
      </p:sp>
      <p:pic>
        <p:nvPicPr>
          <p:cNvPr id="4" name="Picture 3"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276" y="1144454"/>
            <a:ext cx="1780465" cy="1270065"/>
          </a:xfrm>
          <a:prstGeom prst="rect">
            <a:avLst/>
          </a:prstGeom>
        </p:spPr>
      </p:pic>
      <p:pic>
        <p:nvPicPr>
          <p:cNvPr id="5" name="Picture 4" descr="LS0194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872" y="5162725"/>
            <a:ext cx="1269903" cy="1201554"/>
          </a:xfrm>
          <a:prstGeom prst="rect">
            <a:avLst/>
          </a:prstGeom>
        </p:spPr>
      </p:pic>
      <p:pic>
        <p:nvPicPr>
          <p:cNvPr id="20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807" y="2615603"/>
            <a:ext cx="17145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59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Tools</a:t>
            </a:r>
          </a:p>
        </p:txBody>
      </p:sp>
      <p:sp>
        <p:nvSpPr>
          <p:cNvPr id="3" name="Content Placeholder 2"/>
          <p:cNvSpPr>
            <a:spLocks noGrp="1"/>
          </p:cNvSpPr>
          <p:nvPr>
            <p:ph idx="1"/>
          </p:nvPr>
        </p:nvSpPr>
        <p:spPr>
          <a:xfrm>
            <a:off x="439885" y="1553867"/>
            <a:ext cx="7886700" cy="4351338"/>
          </a:xfrm>
        </p:spPr>
        <p:txBody>
          <a:bodyPr/>
          <a:lstStyle/>
          <a:p>
            <a:r>
              <a:rPr lang="en-US" dirty="0"/>
              <a:t>Current state/ideal state/future state </a:t>
            </a:r>
          </a:p>
          <a:p>
            <a:pPr lvl="1"/>
            <a:r>
              <a:rPr lang="en-US" dirty="0"/>
              <a:t>Force Field Analysis</a:t>
            </a:r>
          </a:p>
          <a:p>
            <a:pPr lvl="1"/>
            <a:r>
              <a:rPr lang="en-US" dirty="0"/>
              <a:t>Process mapping</a:t>
            </a:r>
          </a:p>
          <a:p>
            <a:r>
              <a:rPr lang="en-US" dirty="0"/>
              <a:t>Voice of the Customer</a:t>
            </a:r>
          </a:p>
          <a:p>
            <a:r>
              <a:rPr lang="en-US" dirty="0" err="1"/>
              <a:t>Ohno</a:t>
            </a:r>
            <a:r>
              <a:rPr lang="en-US" dirty="0"/>
              <a:t> Circle </a:t>
            </a:r>
            <a:r>
              <a:rPr lang="en-US" b="1" dirty="0" err="1">
                <a:latin typeface="Lucida Grande"/>
                <a:ea typeface="Lucida Grande"/>
                <a:cs typeface="Lucida Grande"/>
              </a:rPr>
              <a:t>Ο</a:t>
            </a:r>
            <a:r>
              <a:rPr lang="en-US" b="1" dirty="0">
                <a:latin typeface="Lucida Grande"/>
                <a:ea typeface="Lucida Grande"/>
                <a:cs typeface="Lucida Grande"/>
              </a:rPr>
              <a:t> observe and GEMBA </a:t>
            </a:r>
            <a:r>
              <a:rPr lang="mr-IN" b="1" dirty="0">
                <a:latin typeface="Lucida Grande"/>
                <a:ea typeface="Lucida Grande"/>
                <a:cs typeface="Lucida Grande"/>
              </a:rPr>
              <a:t>–</a:t>
            </a:r>
            <a:r>
              <a:rPr lang="en-US" b="1" dirty="0">
                <a:latin typeface="Lucida Grande"/>
                <a:ea typeface="Lucida Grande"/>
                <a:cs typeface="Lucida Grande"/>
              </a:rPr>
              <a:t> go and see it!</a:t>
            </a:r>
            <a:endParaRPr lang="en-US" dirty="0"/>
          </a:p>
          <a:p>
            <a:r>
              <a:rPr lang="en-US" dirty="0"/>
              <a:t>Idea cards and board</a:t>
            </a:r>
          </a:p>
        </p:txBody>
      </p:sp>
    </p:spTree>
    <p:extLst>
      <p:ext uri="{BB962C8B-B14F-4D97-AF65-F5344CB8AC3E}">
        <p14:creationId xmlns:p14="http://schemas.microsoft.com/office/powerpoint/2010/main" val="160932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0" y="4572000"/>
            <a:ext cx="9144000" cy="457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ea typeface="+mn-ea"/>
                <a:cs typeface="Helvetica" pitchFamily="34" charset="0"/>
              </a:rPr>
              <a:t>Idea Board + Idea Cards + Metrics + </a:t>
            </a:r>
            <a:r>
              <a:rPr kumimoji="0" lang="en-US" sz="2400" b="0" i="0" u="sng" strike="noStrike" kern="1200" cap="none" spc="0" normalizeH="0" baseline="0" noProof="0" dirty="0">
                <a:ln>
                  <a:noFill/>
                </a:ln>
                <a:effectLst/>
                <a:uLnTx/>
                <a:uFillTx/>
                <a:ea typeface="+mn-ea"/>
                <a:cs typeface="Helvetica" pitchFamily="34" charset="0"/>
              </a:rPr>
              <a:t>Team Huddles</a:t>
            </a:r>
            <a:r>
              <a:rPr kumimoji="0" lang="en-US" sz="2400" b="0" i="0" u="none" strike="noStrike" kern="1200" cap="none" spc="0" normalizeH="0" baseline="0" noProof="0" dirty="0">
                <a:ln>
                  <a:noFill/>
                </a:ln>
                <a:effectLst/>
                <a:uLnTx/>
                <a:uFillTx/>
                <a:ea typeface="+mn-ea"/>
                <a:cs typeface="Helvetica" pitchFamily="34" charset="0"/>
              </a:rPr>
              <a:t> + Celebration</a:t>
            </a:r>
          </a:p>
        </p:txBody>
      </p:sp>
      <p:pic>
        <p:nvPicPr>
          <p:cNvPr id="6" name="Picture 2"/>
          <p:cNvPicPr>
            <a:picLocks noChangeAspect="1" noChangeArrowheads="1"/>
          </p:cNvPicPr>
          <p:nvPr/>
        </p:nvPicPr>
        <p:blipFill>
          <a:blip r:embed="rId2" cstate="print"/>
          <a:srcRect l="5000" t="12444" r="49444" b="24445"/>
          <a:stretch>
            <a:fillRect/>
          </a:stretch>
        </p:blipFill>
        <p:spPr bwMode="auto">
          <a:xfrm>
            <a:off x="2413716" y="2895600"/>
            <a:ext cx="1320084" cy="1143000"/>
          </a:xfrm>
          <a:prstGeom prst="rect">
            <a:avLst/>
          </a:prstGeom>
          <a:ln>
            <a:noFill/>
          </a:ln>
          <a:effectLst/>
        </p:spPr>
      </p:pic>
      <p:sp>
        <p:nvSpPr>
          <p:cNvPr id="7" name="TextBox 6"/>
          <p:cNvSpPr txBox="1"/>
          <p:nvPr/>
        </p:nvSpPr>
        <p:spPr>
          <a:xfrm>
            <a:off x="1981200" y="2979003"/>
            <a:ext cx="533400" cy="830997"/>
          </a:xfrm>
          <a:prstGeom prst="rect">
            <a:avLst/>
          </a:prstGeom>
          <a:noFill/>
        </p:spPr>
        <p:txBody>
          <a:bodyPr wrap="square" rtlCol="0">
            <a:spAutoFit/>
          </a:bodyPr>
          <a:lstStyle/>
          <a:p>
            <a:pPr algn="ctr"/>
            <a:r>
              <a:rPr lang="en-US" sz="4800" dirty="0"/>
              <a:t>+</a:t>
            </a:r>
          </a:p>
        </p:txBody>
      </p:sp>
      <p:sp>
        <p:nvSpPr>
          <p:cNvPr id="8" name="TextBox 7"/>
          <p:cNvSpPr txBox="1"/>
          <p:nvPr/>
        </p:nvSpPr>
        <p:spPr>
          <a:xfrm>
            <a:off x="304800" y="990600"/>
            <a:ext cx="8305800" cy="1384995"/>
          </a:xfrm>
          <a:prstGeom prst="rect">
            <a:avLst/>
          </a:prstGeom>
          <a:noFill/>
        </p:spPr>
        <p:txBody>
          <a:bodyPr wrap="square" rtlCol="0">
            <a:spAutoFit/>
          </a:bodyPr>
          <a:lstStyle/>
          <a:p>
            <a:pPr algn="ctr"/>
            <a:r>
              <a:rPr lang="en-US" sz="2800" dirty="0"/>
              <a:t>A process and environment for empowering people, allowing for continuous improvement and aligning with True North</a:t>
            </a:r>
          </a:p>
        </p:txBody>
      </p:sp>
      <p:sp>
        <p:nvSpPr>
          <p:cNvPr id="9" name="TextBox 8"/>
          <p:cNvSpPr txBox="1"/>
          <p:nvPr/>
        </p:nvSpPr>
        <p:spPr>
          <a:xfrm>
            <a:off x="7086600" y="2979003"/>
            <a:ext cx="533400" cy="830997"/>
          </a:xfrm>
          <a:prstGeom prst="rect">
            <a:avLst/>
          </a:prstGeom>
          <a:noFill/>
        </p:spPr>
        <p:txBody>
          <a:bodyPr wrap="square" rtlCol="0">
            <a:spAutoFit/>
          </a:bodyPr>
          <a:lstStyle/>
          <a:p>
            <a:pPr algn="ctr"/>
            <a:r>
              <a:rPr lang="en-US" sz="4800" dirty="0"/>
              <a:t>+</a:t>
            </a:r>
          </a:p>
        </p:txBody>
      </p:sp>
      <p:sp>
        <p:nvSpPr>
          <p:cNvPr id="10" name="Content Placeholder 6"/>
          <p:cNvSpPr txBox="1">
            <a:spLocks/>
          </p:cNvSpPr>
          <p:nvPr/>
        </p:nvSpPr>
        <p:spPr>
          <a:xfrm>
            <a:off x="0" y="5181600"/>
            <a:ext cx="9144000" cy="457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effectLst/>
                <a:uLnTx/>
                <a:uFillTx/>
                <a:ea typeface="+mn-ea"/>
                <a:cs typeface="Helvetica" pitchFamily="34" charset="0"/>
              </a:rPr>
              <a:t>Seeing and</a:t>
            </a:r>
            <a:r>
              <a:rPr kumimoji="0" lang="en-US" sz="2800" b="0" i="0" u="none" strike="noStrike" kern="1200" cap="none" spc="0" normalizeH="0" noProof="0" dirty="0">
                <a:ln>
                  <a:noFill/>
                </a:ln>
                <a:effectLst/>
                <a:uLnTx/>
                <a:uFillTx/>
                <a:ea typeface="+mn-ea"/>
                <a:cs typeface="Helvetica" pitchFamily="34" charset="0"/>
              </a:rPr>
              <a:t> surfacing problems is a </a:t>
            </a:r>
            <a:r>
              <a:rPr kumimoji="0" lang="en-US" sz="2800" b="0" i="1" u="none" strike="noStrike" kern="1200" cap="none" spc="0" normalizeH="0" noProof="0" dirty="0">
                <a:ln>
                  <a:noFill/>
                </a:ln>
                <a:effectLst/>
                <a:uLnTx/>
                <a:uFillTx/>
                <a:ea typeface="+mn-ea"/>
                <a:cs typeface="Helvetica" pitchFamily="34" charset="0"/>
              </a:rPr>
              <a:t>good thing!</a:t>
            </a:r>
            <a:endParaRPr kumimoji="0" lang="en-US" sz="2800" b="0" i="1" u="none" strike="noStrike" kern="1200" cap="none" spc="0" normalizeH="0" baseline="0" noProof="0" dirty="0">
              <a:ln>
                <a:noFill/>
              </a:ln>
              <a:effectLst/>
              <a:uLnTx/>
              <a:uFillTx/>
              <a:ea typeface="+mn-ea"/>
              <a:cs typeface="Helvetica"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5635823" y="2895600"/>
            <a:ext cx="1526977" cy="1143000"/>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4038600" y="2667000"/>
            <a:ext cx="1447800" cy="1495862"/>
          </a:xfrm>
          <a:prstGeom prst="rect">
            <a:avLst/>
          </a:prstGeom>
          <a:noFill/>
          <a:ln w="9525">
            <a:noFill/>
            <a:miter lim="800000"/>
            <a:headEnd/>
            <a:tailEnd/>
          </a:ln>
        </p:spPr>
      </p:pic>
      <p:pic>
        <p:nvPicPr>
          <p:cNvPr id="13" name="Picture 8" descr="http://photos.gograph.com/thumbs/CSP/CSP990/k11232954.jpg">
            <a:hlinkClick r:id="rId5"/>
          </p:cNvPr>
          <p:cNvPicPr>
            <a:picLocks noChangeAspect="1" noChangeArrowheads="1"/>
          </p:cNvPicPr>
          <p:nvPr/>
        </p:nvPicPr>
        <p:blipFill>
          <a:blip r:embed="rId6" cstate="print"/>
          <a:srcRect/>
          <a:stretch>
            <a:fillRect/>
          </a:stretch>
        </p:blipFill>
        <p:spPr bwMode="auto">
          <a:xfrm>
            <a:off x="7620000" y="2895600"/>
            <a:ext cx="1447800" cy="1447801"/>
          </a:xfrm>
          <a:prstGeom prst="rect">
            <a:avLst/>
          </a:prstGeom>
          <a:noFill/>
        </p:spPr>
      </p:pic>
      <p:sp>
        <p:nvSpPr>
          <p:cNvPr id="14" name="TextBox 13"/>
          <p:cNvSpPr txBox="1"/>
          <p:nvPr/>
        </p:nvSpPr>
        <p:spPr>
          <a:xfrm>
            <a:off x="5257800" y="2979003"/>
            <a:ext cx="533400" cy="830997"/>
          </a:xfrm>
          <a:prstGeom prst="rect">
            <a:avLst/>
          </a:prstGeom>
          <a:noFill/>
        </p:spPr>
        <p:txBody>
          <a:bodyPr wrap="square" rtlCol="0">
            <a:spAutoFit/>
          </a:bodyPr>
          <a:lstStyle/>
          <a:p>
            <a:pPr algn="ctr"/>
            <a:r>
              <a:rPr lang="en-US" sz="4800" dirty="0"/>
              <a:t>+</a:t>
            </a:r>
          </a:p>
        </p:txBody>
      </p:sp>
      <p:sp>
        <p:nvSpPr>
          <p:cNvPr id="15" name="TextBox 14"/>
          <p:cNvSpPr txBox="1"/>
          <p:nvPr/>
        </p:nvSpPr>
        <p:spPr>
          <a:xfrm>
            <a:off x="3733800" y="2979003"/>
            <a:ext cx="533400" cy="830997"/>
          </a:xfrm>
          <a:prstGeom prst="rect">
            <a:avLst/>
          </a:prstGeom>
          <a:noFill/>
        </p:spPr>
        <p:txBody>
          <a:bodyPr wrap="square" rtlCol="0">
            <a:spAutoFit/>
          </a:bodyPr>
          <a:lstStyle/>
          <a:p>
            <a:pPr algn="ctr"/>
            <a:r>
              <a:rPr lang="en-US" sz="4800" dirty="0"/>
              <a:t>+</a:t>
            </a:r>
          </a:p>
        </p:txBody>
      </p:sp>
      <p:pic>
        <p:nvPicPr>
          <p:cNvPr id="16" name="Picture 9"/>
          <p:cNvPicPr>
            <a:picLocks noChangeAspect="1" noChangeArrowheads="1"/>
          </p:cNvPicPr>
          <p:nvPr/>
        </p:nvPicPr>
        <p:blipFill>
          <a:blip r:embed="rId7" cstate="print"/>
          <a:srcRect/>
          <a:stretch>
            <a:fillRect/>
          </a:stretch>
        </p:blipFill>
        <p:spPr bwMode="auto">
          <a:xfrm>
            <a:off x="142965" y="2819400"/>
            <a:ext cx="1914435" cy="1481688"/>
          </a:xfrm>
          <a:prstGeom prst="rect">
            <a:avLst/>
          </a:prstGeom>
          <a:noFill/>
          <a:ln w="9525">
            <a:noFill/>
            <a:miter lim="800000"/>
            <a:headEnd/>
            <a:tailEnd/>
          </a:ln>
        </p:spPr>
      </p:pic>
      <p:sp>
        <p:nvSpPr>
          <p:cNvPr id="18" name="Title 1"/>
          <p:cNvSpPr txBox="1">
            <a:spLocks noGrp="1"/>
          </p:cNvSpPr>
          <p:nvPr>
            <p:ph type="title"/>
          </p:nvPr>
        </p:nvSpPr>
        <p:spPr>
          <a:xfrm>
            <a:off x="457200" y="274638"/>
            <a:ext cx="8229600" cy="430887"/>
          </a:xfrm>
          <a:prstGeom prst="rect">
            <a:avLst/>
          </a:prstGeom>
        </p:spPr>
        <p:txBody>
          <a:bodyPr>
            <a:normAutofit fontScale="90000"/>
          </a:bodyPr>
          <a:lstStyle/>
          <a:p>
            <a:pPr>
              <a:defRPr/>
            </a:pPr>
            <a:r>
              <a:rPr lang="en-US" sz="2800" kern="0" dirty="0">
                <a:solidFill>
                  <a:srgbClr val="0000CC"/>
                </a:solidFill>
                <a:latin typeface="+mn-lt"/>
                <a:ea typeface="+mj-ea"/>
                <a:cs typeface="+mj-cs"/>
              </a:rPr>
              <a:t>Idea Systems</a:t>
            </a:r>
          </a:p>
        </p:txBody>
      </p:sp>
      <p:sp>
        <p:nvSpPr>
          <p:cNvPr id="17" name="TextBox 16"/>
          <p:cNvSpPr txBox="1"/>
          <p:nvPr/>
        </p:nvSpPr>
        <p:spPr>
          <a:xfrm>
            <a:off x="303661" y="5887658"/>
            <a:ext cx="4953002" cy="738664"/>
          </a:xfrm>
          <a:prstGeom prst="rect">
            <a:avLst/>
          </a:prstGeom>
          <a:noFill/>
        </p:spPr>
        <p:txBody>
          <a:bodyPr wrap="square" rtlCol="0">
            <a:spAutoFit/>
          </a:bodyPr>
          <a:lstStyle/>
          <a:p>
            <a:r>
              <a:rPr lang="en-US" sz="1400" dirty="0"/>
              <a:t>Center for Innovation and Transformational Change, UMass Memorial Health Care University of </a:t>
            </a:r>
            <a:r>
              <a:rPr lang="en-US" sz="1400" dirty="0" err="1"/>
              <a:t>Masschusetts</a:t>
            </a:r>
            <a:r>
              <a:rPr lang="en-US" sz="1400" dirty="0"/>
              <a:t> Medical School, slides 7-10, 14</a:t>
            </a:r>
          </a:p>
        </p:txBody>
      </p:sp>
    </p:spTree>
    <p:extLst>
      <p:ext uri="{BB962C8B-B14F-4D97-AF65-F5344CB8AC3E}">
        <p14:creationId xmlns:p14="http://schemas.microsoft.com/office/powerpoint/2010/main" val="27092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457200" y="274638"/>
            <a:ext cx="82296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3429" rtl="0" eaLnBrk="1" fontAlgn="base" latinLnBrk="0" hangingPunct="1">
              <a:lnSpc>
                <a:spcPct val="100000"/>
              </a:lnSpc>
              <a:spcBef>
                <a:spcPct val="0"/>
              </a:spcBef>
              <a:spcAft>
                <a:spcPct val="0"/>
              </a:spcAft>
              <a:buClrTx/>
              <a:buSzTx/>
              <a:buFontTx/>
              <a:buNone/>
              <a:tabLst>
                <a:tab pos="275324" algn="l"/>
              </a:tabLst>
              <a:defRPr/>
            </a:pPr>
            <a:r>
              <a:rPr kumimoji="0" lang="en-US" sz="2800" b="1" i="0" u="none" strike="noStrike" kern="0" cap="none" spc="0" normalizeH="0" baseline="0" noProof="0" dirty="0">
                <a:ln>
                  <a:noFill/>
                </a:ln>
                <a:solidFill>
                  <a:srgbClr val="0000CC"/>
                </a:solidFill>
                <a:effectLst/>
                <a:uLnTx/>
                <a:uFillTx/>
                <a:latin typeface="+mj-lt"/>
                <a:ea typeface="+mj-ea"/>
                <a:cs typeface="+mj-cs"/>
              </a:rPr>
              <a:t>Idea Card</a:t>
            </a:r>
          </a:p>
        </p:txBody>
      </p:sp>
      <p:pic>
        <p:nvPicPr>
          <p:cNvPr id="5" name="Picture 2"/>
          <p:cNvPicPr>
            <a:picLocks noChangeAspect="1" noChangeArrowheads="1"/>
          </p:cNvPicPr>
          <p:nvPr/>
        </p:nvPicPr>
        <p:blipFill>
          <a:blip r:embed="rId2" cstate="print"/>
          <a:srcRect/>
          <a:stretch>
            <a:fillRect/>
          </a:stretch>
        </p:blipFill>
        <p:spPr bwMode="auto">
          <a:xfrm>
            <a:off x="1981200" y="1066800"/>
            <a:ext cx="5407500" cy="41144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0064" y="6197601"/>
            <a:ext cx="4953002" cy="461665"/>
          </a:xfrm>
          <a:prstGeom prst="rect">
            <a:avLst/>
          </a:prstGeom>
          <a:noFill/>
        </p:spPr>
        <p:txBody>
          <a:bodyPr wrap="square" rtlCol="0">
            <a:spAutoFit/>
          </a:bodyPr>
          <a:lstStyle/>
          <a:p>
            <a:r>
              <a:rPr lang="en-US" sz="1200" dirty="0"/>
              <a:t>Center for Innovation and Transformational Change, UMass Memorial Health Care University of </a:t>
            </a:r>
            <a:r>
              <a:rPr lang="en-US" sz="1200" dirty="0" err="1"/>
              <a:t>Masschusetts</a:t>
            </a:r>
            <a:r>
              <a:rPr lang="en-US" sz="1200" dirty="0"/>
              <a:t> Medical School, slides 7-10, 14</a:t>
            </a:r>
          </a:p>
        </p:txBody>
      </p:sp>
    </p:spTree>
    <p:extLst>
      <p:ext uri="{BB962C8B-B14F-4D97-AF65-F5344CB8AC3E}">
        <p14:creationId xmlns:p14="http://schemas.microsoft.com/office/powerpoint/2010/main" val="337220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67360" y="1517490"/>
            <a:ext cx="7886700" cy="4351338"/>
          </a:xfrm>
        </p:spPr>
        <p:txBody>
          <a:bodyPr/>
          <a:lstStyle/>
          <a:p>
            <a:pPr marL="0" indent="0">
              <a:buNone/>
            </a:pPr>
            <a:r>
              <a:rPr lang="en-US" dirty="0"/>
              <a:t>At the end of the presentation you will have learned:</a:t>
            </a:r>
          </a:p>
          <a:p>
            <a:r>
              <a:rPr lang="en-US" dirty="0"/>
              <a:t>What defines Lean</a:t>
            </a:r>
          </a:p>
          <a:p>
            <a:r>
              <a:rPr lang="en-US" dirty="0"/>
              <a:t>Why tools are important</a:t>
            </a:r>
          </a:p>
          <a:p>
            <a:r>
              <a:rPr lang="en-US" dirty="0"/>
              <a:t>Useful Lean tools and how to apply them</a:t>
            </a:r>
          </a:p>
        </p:txBody>
      </p:sp>
    </p:spTree>
    <p:extLst>
      <p:ext uri="{BB962C8B-B14F-4D97-AF65-F5344CB8AC3E}">
        <p14:creationId xmlns:p14="http://schemas.microsoft.com/office/powerpoint/2010/main" val="2599482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5800" y="152400"/>
            <a:ext cx="7678271" cy="5939795"/>
          </a:xfrm>
          <a:prstGeom prst="rect">
            <a:avLst/>
          </a:prstGeom>
          <a:noFill/>
          <a:ln w="9525">
            <a:noFill/>
            <a:miter lim="800000"/>
            <a:headEnd/>
            <a:tailEnd/>
          </a:ln>
        </p:spPr>
      </p:pic>
      <p:sp>
        <p:nvSpPr>
          <p:cNvPr id="3" name="TextBox 2"/>
          <p:cNvSpPr txBox="1"/>
          <p:nvPr/>
        </p:nvSpPr>
        <p:spPr>
          <a:xfrm>
            <a:off x="160453" y="6180448"/>
            <a:ext cx="4953002" cy="461665"/>
          </a:xfrm>
          <a:prstGeom prst="rect">
            <a:avLst/>
          </a:prstGeom>
          <a:noFill/>
        </p:spPr>
        <p:txBody>
          <a:bodyPr wrap="square" rtlCol="0">
            <a:spAutoFit/>
          </a:bodyPr>
          <a:lstStyle/>
          <a:p>
            <a:r>
              <a:rPr lang="en-US" sz="1200" dirty="0"/>
              <a:t>Center for Innovation and Transformational Change, UMass Memorial Health Care University of </a:t>
            </a:r>
            <a:r>
              <a:rPr lang="en-US" sz="1200" dirty="0" err="1"/>
              <a:t>Masschusetts</a:t>
            </a:r>
            <a:r>
              <a:rPr lang="en-US" sz="1200" dirty="0"/>
              <a:t> Medical School, slides 7-10, 14</a:t>
            </a:r>
          </a:p>
        </p:txBody>
      </p:sp>
    </p:spTree>
    <p:extLst>
      <p:ext uri="{BB962C8B-B14F-4D97-AF65-F5344CB8AC3E}">
        <p14:creationId xmlns:p14="http://schemas.microsoft.com/office/powerpoint/2010/main" val="296736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98740" y="2182482"/>
            <a:ext cx="7655320" cy="3556441"/>
          </a:xfrm>
        </p:spPr>
        <p:txBody>
          <a:bodyPr/>
          <a:lstStyle/>
          <a:p>
            <a:r>
              <a:rPr lang="en-US" dirty="0"/>
              <a:t>Nanette Brey-</a:t>
            </a:r>
            <a:r>
              <a:rPr lang="en-US" dirty="0" err="1"/>
              <a:t>Magnani</a:t>
            </a:r>
            <a:r>
              <a:rPr lang="en-US" dirty="0"/>
              <a:t>, NQC Consultant</a:t>
            </a:r>
          </a:p>
          <a:p>
            <a:r>
              <a:rPr lang="en-US" dirty="0"/>
              <a:t>Jennifer Daly, MD, UMass Medical Center</a:t>
            </a:r>
          </a:p>
          <a:p>
            <a:r>
              <a:rPr lang="en-US" dirty="0"/>
              <a:t>Shawntrell Miles, QI Manager, Jordan Health</a:t>
            </a:r>
          </a:p>
          <a:p>
            <a:r>
              <a:rPr lang="en-US" dirty="0"/>
              <a:t>Kim Smith, MPA, Supervising Public Health Rep</a:t>
            </a:r>
          </a:p>
          <a:p>
            <a:endParaRPr lang="en-US" dirty="0"/>
          </a:p>
        </p:txBody>
      </p:sp>
    </p:spTree>
    <p:extLst>
      <p:ext uri="{BB962C8B-B14F-4D97-AF65-F5344CB8AC3E}">
        <p14:creationId xmlns:p14="http://schemas.microsoft.com/office/powerpoint/2010/main" val="179397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hear the webinar recording:</a:t>
            </a:r>
          </a:p>
        </p:txBody>
      </p:sp>
      <p:sp>
        <p:nvSpPr>
          <p:cNvPr id="3" name="Content Placeholder 2"/>
          <p:cNvSpPr>
            <a:spLocks noGrp="1"/>
          </p:cNvSpPr>
          <p:nvPr>
            <p:ph idx="1"/>
          </p:nvPr>
        </p:nvSpPr>
        <p:spPr>
          <a:xfrm>
            <a:off x="467360" y="1504043"/>
            <a:ext cx="7886700" cy="4351338"/>
          </a:xfrm>
        </p:spPr>
        <p:txBody>
          <a:bodyPr/>
          <a:lstStyle/>
          <a:p>
            <a:pPr marL="0" indent="0">
              <a:buNone/>
            </a:pPr>
            <a:r>
              <a:rPr lang="en-US" dirty="0"/>
              <a:t>Go to: </a:t>
            </a:r>
          </a:p>
          <a:p>
            <a:pPr marL="0" indent="0">
              <a:buNone/>
            </a:pPr>
            <a:r>
              <a:rPr lang="en-US" u="sng" dirty="0">
                <a:hlinkClick r:id="rId2"/>
              </a:rPr>
              <a:t>https://meetny.webex.com/meetny/lsr.php?RCID=a922d02775e047d2a3561be96b4fe3cf</a:t>
            </a:r>
            <a:endParaRPr lang="en-US" dirty="0"/>
          </a:p>
        </p:txBody>
      </p:sp>
    </p:spTree>
    <p:extLst>
      <p:ext uri="{BB962C8B-B14F-4D97-AF65-F5344CB8AC3E}">
        <p14:creationId xmlns:p14="http://schemas.microsoft.com/office/powerpoint/2010/main" val="258565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Lean?</a:t>
            </a:r>
          </a:p>
        </p:txBody>
      </p:sp>
      <p:sp>
        <p:nvSpPr>
          <p:cNvPr id="3" name="Content Placeholder 2"/>
          <p:cNvSpPr>
            <a:spLocks noGrp="1"/>
          </p:cNvSpPr>
          <p:nvPr>
            <p:ph idx="1"/>
          </p:nvPr>
        </p:nvSpPr>
        <p:spPr>
          <a:xfrm>
            <a:off x="467360" y="1526455"/>
            <a:ext cx="8229600" cy="4351338"/>
          </a:xfrm>
        </p:spPr>
        <p:txBody>
          <a:bodyPr/>
          <a:lstStyle/>
          <a:p>
            <a:r>
              <a:rPr lang="en-US" dirty="0"/>
              <a:t>Lean is a method of quality improvement that wants to maximize customer value and minimize waste</a:t>
            </a:r>
          </a:p>
          <a:p>
            <a:r>
              <a:rPr lang="en-US" dirty="0"/>
              <a:t>The term described the Toyota Motor Companies business practices during the </a:t>
            </a:r>
            <a:r>
              <a:rPr lang="en-US" dirty="0" err="1"/>
              <a:t>1980s</a:t>
            </a:r>
            <a:endParaRPr lang="en-US" dirty="0"/>
          </a:p>
          <a:p>
            <a:r>
              <a:rPr lang="en-US" dirty="0"/>
              <a:t>Its goal is to provide the best value to the customer that an organization can deliver</a:t>
            </a:r>
          </a:p>
          <a:p>
            <a:endParaRPr lang="en-US" dirty="0"/>
          </a:p>
          <a:p>
            <a:endParaRPr lang="en-US" dirty="0"/>
          </a:p>
        </p:txBody>
      </p:sp>
    </p:spTree>
    <p:extLst>
      <p:ext uri="{BB962C8B-B14F-4D97-AF65-F5344CB8AC3E}">
        <p14:creationId xmlns:p14="http://schemas.microsoft.com/office/powerpoint/2010/main" val="130487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Lean Philosophy and Approach</a:t>
            </a:r>
          </a:p>
        </p:txBody>
      </p:sp>
      <p:sp>
        <p:nvSpPr>
          <p:cNvPr id="3" name="Content Placeholder 2"/>
          <p:cNvSpPr>
            <a:spLocks noGrp="1"/>
          </p:cNvSpPr>
          <p:nvPr>
            <p:ph idx="1"/>
          </p:nvPr>
        </p:nvSpPr>
        <p:spPr/>
        <p:txBody>
          <a:bodyPr/>
          <a:lstStyle/>
          <a:p>
            <a:r>
              <a:rPr lang="en-US" dirty="0"/>
              <a:t>Create an organizational culture of continuous improvement</a:t>
            </a:r>
          </a:p>
          <a:p>
            <a:r>
              <a:rPr lang="en-US" dirty="0"/>
              <a:t>Engage in systems thinking and strategic planning</a:t>
            </a:r>
          </a:p>
          <a:p>
            <a:r>
              <a:rPr lang="en-US" dirty="0"/>
              <a:t>Develop work force to be problem solvers</a:t>
            </a:r>
          </a:p>
          <a:p>
            <a:r>
              <a:rPr lang="en-US" dirty="0"/>
              <a:t>Create value for the customer or patient</a:t>
            </a:r>
          </a:p>
          <a:p>
            <a:r>
              <a:rPr lang="en-US" dirty="0"/>
              <a:t>Extend beyond traditional organization boundaries</a:t>
            </a:r>
          </a:p>
          <a:p>
            <a:pPr lvl="1"/>
            <a:r>
              <a:rPr lang="en-US" dirty="0"/>
              <a:t>How to “pull” together all segments of the value stream</a:t>
            </a:r>
          </a:p>
          <a:p>
            <a:pPr lvl="1"/>
            <a:r>
              <a:rPr lang="en-US" dirty="0"/>
              <a:t>Need to develop partnerships</a:t>
            </a:r>
          </a:p>
          <a:p>
            <a:pPr lvl="1"/>
            <a:r>
              <a:rPr lang="en-US" dirty="0"/>
              <a:t>Multi agency problem solvers</a:t>
            </a:r>
          </a:p>
        </p:txBody>
      </p:sp>
    </p:spTree>
    <p:extLst>
      <p:ext uri="{BB962C8B-B14F-4D97-AF65-F5344CB8AC3E}">
        <p14:creationId xmlns:p14="http://schemas.microsoft.com/office/powerpoint/2010/main" val="132881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30" y="415494"/>
            <a:ext cx="8229600" cy="688974"/>
          </a:xfrm>
        </p:spPr>
        <p:txBody>
          <a:bodyPr/>
          <a:lstStyle/>
          <a:p>
            <a:r>
              <a:rPr lang="en-US" dirty="0"/>
              <a:t>Lean Systems Thinking</a:t>
            </a:r>
          </a:p>
        </p:txBody>
      </p:sp>
      <p:pic>
        <p:nvPicPr>
          <p:cNvPr id="14" name="Picture 13"/>
          <p:cNvPicPr>
            <a:picLocks noChangeAspect="1"/>
          </p:cNvPicPr>
          <p:nvPr/>
        </p:nvPicPr>
        <p:blipFill>
          <a:blip r:embed="rId2"/>
          <a:stretch>
            <a:fillRect/>
          </a:stretch>
        </p:blipFill>
        <p:spPr>
          <a:xfrm>
            <a:off x="783675" y="1095019"/>
            <a:ext cx="7228726" cy="5060108"/>
          </a:xfrm>
          <a:prstGeom prst="rect">
            <a:avLst/>
          </a:prstGeom>
        </p:spPr>
      </p:pic>
    </p:spTree>
    <p:extLst>
      <p:ext uri="{BB962C8B-B14F-4D97-AF65-F5344CB8AC3E}">
        <p14:creationId xmlns:p14="http://schemas.microsoft.com/office/powerpoint/2010/main" val="378240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a:effectLst>
                  <a:outerShdw blurRad="38100" dist="38100" dir="2700000" algn="tl">
                    <a:srgbClr val="C0C0C0"/>
                  </a:outerShdw>
                </a:effectLst>
                <a:latin typeface="Candara" pitchFamily="34" charset="0"/>
              </a:rPr>
              <a:t>Example</a:t>
            </a:r>
            <a:br>
              <a:rPr lang="en-US" sz="2400" dirty="0">
                <a:effectLst>
                  <a:outerShdw blurRad="38100" dist="38100" dir="2700000" algn="tl">
                    <a:srgbClr val="C0C0C0"/>
                  </a:outerShdw>
                </a:effectLst>
                <a:latin typeface="Candara" pitchFamily="34" charset="0"/>
              </a:rPr>
            </a:br>
            <a:endParaRPr lang="en-US" dirty="0"/>
          </a:p>
        </p:txBody>
      </p:sp>
      <p:pic>
        <p:nvPicPr>
          <p:cNvPr id="32770" name="Picture 3" descr="Everyone-Everyday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715871" cy="3899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4419600" y="2057400"/>
            <a:ext cx="44958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latin typeface="Candara" charset="0"/>
                <a:cs typeface="Arial" charset="0"/>
              </a:rPr>
              <a:t>“For us to become the best place to give care and the best place to get care, </a:t>
            </a:r>
            <a:r>
              <a:rPr lang="en-US" sz="2000" b="1" i="1">
                <a:latin typeface="Candara" charset="0"/>
                <a:cs typeface="Arial" charset="0"/>
              </a:rPr>
              <a:t>we need an army of problem solvers and innovators.</a:t>
            </a:r>
            <a:r>
              <a:rPr lang="en-US" sz="2000">
                <a:latin typeface="Candara" charset="0"/>
                <a:cs typeface="Arial" charset="0"/>
              </a:rPr>
              <a:t>”</a:t>
            </a:r>
            <a:endParaRPr lang="en-US" altLang="ja-JP" sz="2000" b="1" i="1">
              <a:latin typeface="Candara" charset="0"/>
              <a:cs typeface="Arial" charset="0"/>
            </a:endParaRPr>
          </a:p>
          <a:p>
            <a:endParaRPr lang="en-US" sz="2000">
              <a:solidFill>
                <a:srgbClr val="000000"/>
              </a:solidFill>
              <a:latin typeface="Candara" charset="0"/>
              <a:cs typeface="Arial" charset="0"/>
            </a:endParaRPr>
          </a:p>
          <a:p>
            <a:pPr algn="r"/>
            <a:endParaRPr lang="en-US" sz="2000" b="1">
              <a:solidFill>
                <a:srgbClr val="000000"/>
              </a:solidFill>
              <a:latin typeface="Candara" charset="0"/>
              <a:cs typeface="Arial" charset="0"/>
            </a:endParaRPr>
          </a:p>
          <a:p>
            <a:pPr algn="r"/>
            <a:r>
              <a:rPr lang="en-US" sz="2000" b="1">
                <a:solidFill>
                  <a:srgbClr val="2F3676"/>
                </a:solidFill>
                <a:latin typeface="Candara" charset="0"/>
                <a:cs typeface="Arial" charset="0"/>
              </a:rPr>
              <a:t>Eric W. Dickson</a:t>
            </a:r>
            <a:r>
              <a:rPr lang="en-US" sz="2000">
                <a:solidFill>
                  <a:srgbClr val="000000"/>
                </a:solidFill>
                <a:latin typeface="Candara" charset="0"/>
                <a:cs typeface="Arial" charset="0"/>
              </a:rPr>
              <a:t>,</a:t>
            </a:r>
            <a:r>
              <a:rPr lang="en-US" sz="2000" b="1">
                <a:solidFill>
                  <a:srgbClr val="000000"/>
                </a:solidFill>
                <a:latin typeface="Candara" charset="0"/>
                <a:cs typeface="Arial" charset="0"/>
              </a:rPr>
              <a:t> </a:t>
            </a:r>
            <a:r>
              <a:rPr lang="en-US" sz="2000">
                <a:solidFill>
                  <a:srgbClr val="000000"/>
                </a:solidFill>
                <a:latin typeface="Candara" charset="0"/>
                <a:cs typeface="Arial" charset="0"/>
              </a:rPr>
              <a:t>MD, MHCM, FACEP</a:t>
            </a:r>
          </a:p>
          <a:p>
            <a:pPr algn="r"/>
            <a:r>
              <a:rPr lang="en-US" sz="2000">
                <a:solidFill>
                  <a:srgbClr val="000000"/>
                </a:solidFill>
                <a:latin typeface="Candara" charset="0"/>
                <a:cs typeface="Arial" charset="0"/>
              </a:rPr>
              <a:t>President &amp; CEO</a:t>
            </a:r>
          </a:p>
        </p:txBody>
      </p:sp>
      <p:sp>
        <p:nvSpPr>
          <p:cNvPr id="5" name="TextBox 4"/>
          <p:cNvSpPr txBox="1"/>
          <p:nvPr/>
        </p:nvSpPr>
        <p:spPr>
          <a:xfrm>
            <a:off x="164111" y="5441042"/>
            <a:ext cx="4953002" cy="738664"/>
          </a:xfrm>
          <a:prstGeom prst="rect">
            <a:avLst/>
          </a:prstGeom>
          <a:noFill/>
        </p:spPr>
        <p:txBody>
          <a:bodyPr wrap="square" rtlCol="0">
            <a:spAutoFit/>
          </a:bodyPr>
          <a:lstStyle/>
          <a:p>
            <a:r>
              <a:rPr lang="en-US" sz="1400" dirty="0"/>
              <a:t>Center for Innovation and Transformational Change, UMass Memorial Health Care University of </a:t>
            </a:r>
            <a:r>
              <a:rPr lang="en-US" sz="1400" dirty="0" err="1"/>
              <a:t>Masschusetts</a:t>
            </a:r>
            <a:r>
              <a:rPr lang="en-US" sz="1400" dirty="0"/>
              <a:t> Medical School, slides 7-10, 14</a:t>
            </a:r>
          </a:p>
        </p:txBody>
      </p:sp>
    </p:spTree>
    <p:extLst>
      <p:ext uri="{BB962C8B-B14F-4D97-AF65-F5344CB8AC3E}">
        <p14:creationId xmlns:p14="http://schemas.microsoft.com/office/powerpoint/2010/main" val="154728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5" descr="when do people feel respect.png"/>
          <p:cNvPicPr>
            <a:picLocks noChangeAspect="1"/>
          </p:cNvPicPr>
          <p:nvPr/>
        </p:nvPicPr>
        <p:blipFill>
          <a:blip r:embed="rId3">
            <a:extLst>
              <a:ext uri="{28A0092B-C50C-407E-A947-70E740481C1C}">
                <a14:useLocalDpi xmlns:a14="http://schemas.microsoft.com/office/drawing/2010/main" val="0"/>
              </a:ext>
            </a:extLst>
          </a:blip>
          <a:srcRect l="63055" t="5556" b="11111"/>
          <a:stretch>
            <a:fillRect/>
          </a:stretch>
        </p:blipFill>
        <p:spPr bwMode="auto">
          <a:xfrm>
            <a:off x="5689600" y="246063"/>
            <a:ext cx="33782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6"/>
          <p:cNvSpPr>
            <a:spLocks noGrp="1"/>
          </p:cNvSpPr>
          <p:nvPr>
            <p:ph type="title"/>
          </p:nvPr>
        </p:nvSpPr>
        <p:spPr>
          <a:xfrm>
            <a:off x="1452956" y="164545"/>
            <a:ext cx="8229600" cy="1143000"/>
          </a:xfrm>
        </p:spPr>
        <p:txBody>
          <a:bodyPr>
            <a:normAutofit/>
          </a:bodyPr>
          <a:lstStyle/>
          <a:p>
            <a:pPr algn="ctr">
              <a:defRPr/>
            </a:pPr>
            <a:r>
              <a:rPr lang="en-US" sz="2800" b="1" dirty="0">
                <a:solidFill>
                  <a:srgbClr val="0000CC"/>
                </a:solidFill>
                <a:latin typeface="+mn-lt"/>
                <a:cs typeface="Arial" pitchFamily="34" charset="0"/>
              </a:rPr>
              <a:t>What is Lean?</a:t>
            </a:r>
            <a:br>
              <a:rPr lang="en-US" sz="2800" b="1" dirty="0">
                <a:solidFill>
                  <a:srgbClr val="0000CC"/>
                </a:solidFill>
                <a:latin typeface="+mn-lt"/>
                <a:cs typeface="Arial" pitchFamily="34" charset="0"/>
              </a:rPr>
            </a:br>
            <a:endParaRPr lang="en-US" sz="2800" b="1" dirty="0">
              <a:solidFill>
                <a:srgbClr val="0000CC"/>
              </a:solidFill>
              <a:latin typeface="+mn-lt"/>
            </a:endParaRPr>
          </a:p>
        </p:txBody>
      </p:sp>
      <p:sp>
        <p:nvSpPr>
          <p:cNvPr id="17" name="TextBox 9"/>
          <p:cNvSpPr txBox="1">
            <a:spLocks noChangeArrowheads="1"/>
          </p:cNvSpPr>
          <p:nvPr/>
        </p:nvSpPr>
        <p:spPr bwMode="auto">
          <a:xfrm>
            <a:off x="6019800" y="3505200"/>
            <a:ext cx="2895600"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41" tIns="45432" rIns="90841" bIns="45432">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800" i="1">
                <a:latin typeface="Candara" charset="0"/>
              </a:rPr>
              <a:t>Respect for People </a:t>
            </a:r>
          </a:p>
          <a:p>
            <a:pPr algn="ctr"/>
            <a:r>
              <a:rPr lang="en-US" sz="2800" i="1">
                <a:latin typeface="Candara" charset="0"/>
              </a:rPr>
              <a:t>&amp;</a:t>
            </a:r>
          </a:p>
          <a:p>
            <a:pPr algn="ctr"/>
            <a:r>
              <a:rPr lang="en-US" sz="2800" i="1">
                <a:latin typeface="Candara" charset="0"/>
              </a:rPr>
              <a:t>Continuous Improvement</a:t>
            </a:r>
          </a:p>
        </p:txBody>
      </p:sp>
      <p:sp>
        <p:nvSpPr>
          <p:cNvPr id="33796" name="AutoShape 2" descr="Image result for healthcare value networ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solidFill>
                <a:srgbClr val="000000"/>
              </a:solidFill>
            </a:endParaRPr>
          </a:p>
        </p:txBody>
      </p:sp>
      <p:sp>
        <p:nvSpPr>
          <p:cNvPr id="33797" name="Text Box 4"/>
          <p:cNvSpPr txBox="1">
            <a:spLocks noChangeArrowheads="1"/>
          </p:cNvSpPr>
          <p:nvPr/>
        </p:nvSpPr>
        <p:spPr bwMode="auto">
          <a:xfrm>
            <a:off x="3200400" y="1981200"/>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endParaRPr lang="en-US" sz="2000">
              <a:solidFill>
                <a:srgbClr val="000000"/>
              </a:solidFill>
              <a:latin typeface="Calibri" charset="0"/>
            </a:endParaRPr>
          </a:p>
        </p:txBody>
      </p:sp>
      <p:sp>
        <p:nvSpPr>
          <p:cNvPr id="33798" name="Rectangle 33"/>
          <p:cNvSpPr>
            <a:spLocks noChangeArrowheads="1"/>
          </p:cNvSpPr>
          <p:nvPr/>
        </p:nvSpPr>
        <p:spPr bwMode="auto">
          <a:xfrm>
            <a:off x="-149225" y="5153025"/>
            <a:ext cx="57912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600">
                <a:solidFill>
                  <a:srgbClr val="FFFFFF"/>
                </a:solidFill>
                <a:cs typeface="Arial" charset="0"/>
              </a:rPr>
              <a:t>PDSA Learning Cycles </a:t>
            </a:r>
            <a:endParaRPr lang="en-US" sz="1600">
              <a:solidFill>
                <a:srgbClr val="FFFFFF"/>
              </a:solidFill>
              <a:latin typeface="Verdana" charset="0"/>
            </a:endParaRPr>
          </a:p>
        </p:txBody>
      </p:sp>
      <p:sp>
        <p:nvSpPr>
          <p:cNvPr id="33799" name="Rectangle 34"/>
          <p:cNvSpPr>
            <a:spLocks noChangeArrowheads="1"/>
          </p:cNvSpPr>
          <p:nvPr/>
        </p:nvSpPr>
        <p:spPr bwMode="auto">
          <a:xfrm>
            <a:off x="1371600" y="1752600"/>
            <a:ext cx="27432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600" b="1">
                <a:solidFill>
                  <a:srgbClr val="FFFFFF"/>
                </a:solidFill>
                <a:cs typeface="Arial" charset="0"/>
              </a:rPr>
              <a:t>True North</a:t>
            </a:r>
            <a:endParaRPr lang="en-US" sz="1600" b="1">
              <a:solidFill>
                <a:srgbClr val="FFFFFF"/>
              </a:solidFill>
              <a:latin typeface="Verdana" charset="0"/>
            </a:endParaRPr>
          </a:p>
        </p:txBody>
      </p:sp>
      <p:pic>
        <p:nvPicPr>
          <p:cNvPr id="33800" name="Picture 15" descr="when do people feel respect.png"/>
          <p:cNvPicPr>
            <a:picLocks noChangeAspect="1"/>
          </p:cNvPicPr>
          <p:nvPr/>
        </p:nvPicPr>
        <p:blipFill>
          <a:blip r:embed="rId3">
            <a:extLst>
              <a:ext uri="{28A0092B-C50C-407E-A947-70E740481C1C}">
                <a14:useLocalDpi xmlns:a14="http://schemas.microsoft.com/office/drawing/2010/main" val="0"/>
              </a:ext>
            </a:extLst>
          </a:blip>
          <a:srcRect t="5556" r="38333" b="12222"/>
          <a:stretch>
            <a:fillRect/>
          </a:stretch>
        </p:blipFill>
        <p:spPr bwMode="auto">
          <a:xfrm>
            <a:off x="0" y="955978"/>
            <a:ext cx="56388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1" name="Rectangle 37"/>
          <p:cNvSpPr>
            <a:spLocks noChangeArrowheads="1"/>
          </p:cNvSpPr>
          <p:nvPr/>
        </p:nvSpPr>
        <p:spPr bwMode="auto">
          <a:xfrm>
            <a:off x="1255517" y="5964699"/>
            <a:ext cx="2900681" cy="337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841" tIns="45432" rIns="90841" bIns="45432">
            <a:spAutoFit/>
          </a:bodyPr>
          <a:lstStyle/>
          <a:p>
            <a:pPr algn="ctr"/>
            <a:r>
              <a:rPr lang="en-US" sz="1600" dirty="0">
                <a:solidFill>
                  <a:srgbClr val="FFFFFF"/>
                </a:solidFill>
                <a:cs typeface="Arial" charset="0"/>
              </a:rPr>
              <a:t>PDSA Learning Cycles </a:t>
            </a:r>
            <a:endParaRPr lang="en-US" sz="1600" dirty="0">
              <a:solidFill>
                <a:srgbClr val="FFFFFF"/>
              </a:solidFill>
              <a:latin typeface="Calibri" charset="0"/>
            </a:endParaRPr>
          </a:p>
        </p:txBody>
      </p:sp>
      <p:sp>
        <p:nvSpPr>
          <p:cNvPr id="33802" name="Rectangle 38"/>
          <p:cNvSpPr>
            <a:spLocks noChangeArrowheads="1"/>
          </p:cNvSpPr>
          <p:nvPr/>
        </p:nvSpPr>
        <p:spPr bwMode="auto">
          <a:xfrm>
            <a:off x="266700" y="4540250"/>
            <a:ext cx="1714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41" tIns="45432" rIns="90841" bIns="45432">
            <a:spAutoFit/>
          </a:bodyPr>
          <a:lstStyle/>
          <a:p>
            <a:pPr algn="ctr"/>
            <a:r>
              <a:rPr lang="en-US" sz="1600">
                <a:solidFill>
                  <a:srgbClr val="000000"/>
                </a:solidFill>
                <a:cs typeface="Arial" charset="0"/>
              </a:rPr>
              <a:t>Continuous</a:t>
            </a:r>
          </a:p>
          <a:p>
            <a:pPr algn="ctr"/>
            <a:r>
              <a:rPr lang="en-US" sz="1600">
                <a:solidFill>
                  <a:srgbClr val="000000"/>
                </a:solidFill>
                <a:cs typeface="Arial" charset="0"/>
              </a:rPr>
              <a:t>Improvement</a:t>
            </a:r>
            <a:endParaRPr lang="en-US" sz="1600">
              <a:solidFill>
                <a:srgbClr val="000000"/>
              </a:solidFill>
              <a:latin typeface="Calibri" charset="0"/>
            </a:endParaRPr>
          </a:p>
        </p:txBody>
      </p:sp>
      <p:sp>
        <p:nvSpPr>
          <p:cNvPr id="33803" name="Rectangle 39"/>
          <p:cNvSpPr>
            <a:spLocks noChangeArrowheads="1"/>
          </p:cNvSpPr>
          <p:nvPr/>
        </p:nvSpPr>
        <p:spPr bwMode="auto">
          <a:xfrm>
            <a:off x="3524250" y="4540250"/>
            <a:ext cx="1714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41" tIns="45432" rIns="90841" bIns="45432">
            <a:spAutoFit/>
          </a:bodyPr>
          <a:lstStyle/>
          <a:p>
            <a:pPr algn="ctr"/>
            <a:r>
              <a:rPr lang="en-US" sz="1600">
                <a:solidFill>
                  <a:srgbClr val="000000"/>
                </a:solidFill>
                <a:cs typeface="Arial" charset="0"/>
              </a:rPr>
              <a:t>Respect</a:t>
            </a:r>
            <a:r>
              <a:rPr lang="en-US" sz="1600">
                <a:solidFill>
                  <a:srgbClr val="000000"/>
                </a:solidFill>
                <a:latin typeface="Calibri" charset="0"/>
              </a:rPr>
              <a:t> for</a:t>
            </a:r>
          </a:p>
          <a:p>
            <a:pPr algn="ctr"/>
            <a:r>
              <a:rPr lang="en-US" sz="1600">
                <a:solidFill>
                  <a:srgbClr val="000000"/>
                </a:solidFill>
                <a:cs typeface="Arial" charset="0"/>
              </a:rPr>
              <a:t>People</a:t>
            </a:r>
          </a:p>
        </p:txBody>
      </p:sp>
      <p:sp>
        <p:nvSpPr>
          <p:cNvPr id="41" name="Rectangle 40"/>
          <p:cNvSpPr/>
          <p:nvPr/>
        </p:nvSpPr>
        <p:spPr>
          <a:xfrm>
            <a:off x="0" y="2228850"/>
            <a:ext cx="5791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3805" name="Picture 18" descr="pyramid slide 1.png"/>
          <p:cNvPicPr>
            <a:picLocks noChangeAspect="1"/>
          </p:cNvPicPr>
          <p:nvPr/>
        </p:nvPicPr>
        <p:blipFill>
          <a:blip r:embed="rId4">
            <a:extLst>
              <a:ext uri="{28A0092B-C50C-407E-A947-70E740481C1C}">
                <a14:useLocalDpi xmlns:a14="http://schemas.microsoft.com/office/drawing/2010/main" val="0"/>
              </a:ext>
            </a:extLst>
          </a:blip>
          <a:srcRect l="12633"/>
          <a:stretch>
            <a:fillRect/>
          </a:stretch>
        </p:blipFill>
        <p:spPr bwMode="auto">
          <a:xfrm>
            <a:off x="259763" y="793666"/>
            <a:ext cx="5859086" cy="3558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6" name="TextBox 42"/>
          <p:cNvSpPr txBox="1">
            <a:spLocks noChangeArrowheads="1"/>
          </p:cNvSpPr>
          <p:nvPr/>
        </p:nvSpPr>
        <p:spPr bwMode="auto">
          <a:xfrm>
            <a:off x="2209800" y="1390650"/>
            <a:ext cx="99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800" b="1">
                <a:solidFill>
                  <a:srgbClr val="FFFFFF"/>
                </a:solidFill>
                <a:latin typeface="Calibri" charset="0"/>
              </a:rPr>
              <a:t>Our Patients</a:t>
            </a:r>
          </a:p>
        </p:txBody>
      </p:sp>
      <p:sp>
        <p:nvSpPr>
          <p:cNvPr id="33807" name="TextBox 43"/>
          <p:cNvSpPr txBox="1">
            <a:spLocks noChangeArrowheads="1"/>
          </p:cNvSpPr>
          <p:nvPr/>
        </p:nvSpPr>
        <p:spPr bwMode="auto">
          <a:xfrm>
            <a:off x="2209800" y="2457450"/>
            <a:ext cx="99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800" b="1" dirty="0">
                <a:solidFill>
                  <a:srgbClr val="FFFFFF"/>
                </a:solidFill>
                <a:latin typeface="Calibri" charset="0"/>
              </a:rPr>
              <a:t>Our People</a:t>
            </a:r>
          </a:p>
        </p:txBody>
      </p:sp>
      <p:sp>
        <p:nvSpPr>
          <p:cNvPr id="33808" name="TextBox 44"/>
          <p:cNvSpPr txBox="1">
            <a:spLocks noChangeArrowheads="1"/>
          </p:cNvSpPr>
          <p:nvPr/>
        </p:nvSpPr>
        <p:spPr bwMode="auto">
          <a:xfrm>
            <a:off x="838200" y="2990850"/>
            <a:ext cx="1295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800" b="1">
                <a:solidFill>
                  <a:srgbClr val="FFFFFF"/>
                </a:solidFill>
                <a:latin typeface="Calibri" charset="0"/>
              </a:rPr>
              <a:t>Our Discoveries</a:t>
            </a:r>
          </a:p>
        </p:txBody>
      </p:sp>
      <p:sp>
        <p:nvSpPr>
          <p:cNvPr id="33809" name="TextBox 45"/>
          <p:cNvSpPr txBox="1">
            <a:spLocks noChangeArrowheads="1"/>
          </p:cNvSpPr>
          <p:nvPr/>
        </p:nvSpPr>
        <p:spPr bwMode="auto">
          <a:xfrm>
            <a:off x="3352800" y="2990850"/>
            <a:ext cx="1066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800" b="1">
                <a:solidFill>
                  <a:srgbClr val="FFFFFF"/>
                </a:solidFill>
                <a:latin typeface="Calibri" charset="0"/>
              </a:rPr>
              <a:t>Our Future</a:t>
            </a:r>
          </a:p>
        </p:txBody>
      </p:sp>
      <p:sp>
        <p:nvSpPr>
          <p:cNvPr id="2" name="TextBox 1"/>
          <p:cNvSpPr txBox="1"/>
          <p:nvPr/>
        </p:nvSpPr>
        <p:spPr>
          <a:xfrm>
            <a:off x="533957" y="6233889"/>
            <a:ext cx="2727505" cy="400110"/>
          </a:xfrm>
          <a:prstGeom prst="rect">
            <a:avLst/>
          </a:prstGeom>
          <a:noFill/>
        </p:spPr>
        <p:txBody>
          <a:bodyPr wrap="square" rtlCol="0">
            <a:spAutoFit/>
          </a:bodyPr>
          <a:lstStyle/>
          <a:p>
            <a:r>
              <a:rPr lang="en-US" sz="2000" dirty="0">
                <a:solidFill>
                  <a:schemeClr val="bg1"/>
                </a:solidFill>
              </a:rPr>
              <a:t>Nursing Program (PDSA)</a:t>
            </a:r>
          </a:p>
        </p:txBody>
      </p:sp>
      <p:sp>
        <p:nvSpPr>
          <p:cNvPr id="5" name="TextBox 4"/>
          <p:cNvSpPr txBox="1"/>
          <p:nvPr/>
        </p:nvSpPr>
        <p:spPr>
          <a:xfrm>
            <a:off x="3766555" y="6046295"/>
            <a:ext cx="1471989" cy="523220"/>
          </a:xfrm>
          <a:prstGeom prst="rect">
            <a:avLst/>
          </a:prstGeom>
          <a:noFill/>
        </p:spPr>
        <p:txBody>
          <a:bodyPr wrap="square" rtlCol="0">
            <a:spAutoFit/>
          </a:bodyPr>
          <a:lstStyle/>
          <a:p>
            <a:r>
              <a:rPr lang="en-US" sz="1400" dirty="0"/>
              <a:t>UMASS Memorial</a:t>
            </a:r>
          </a:p>
          <a:p>
            <a:r>
              <a:rPr lang="en-US" sz="1400" dirty="0"/>
              <a:t>Medical Center</a:t>
            </a:r>
          </a:p>
        </p:txBody>
      </p:sp>
    </p:spTree>
    <p:extLst>
      <p:ext uri="{BB962C8B-B14F-4D97-AF65-F5344CB8AC3E}">
        <p14:creationId xmlns:p14="http://schemas.microsoft.com/office/powerpoint/2010/main" val="495296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Align Vision and Mission Statements</a:t>
            </a:r>
          </a:p>
        </p:txBody>
      </p:sp>
      <p:sp>
        <p:nvSpPr>
          <p:cNvPr id="3" name="Content Placeholder 2"/>
          <p:cNvSpPr>
            <a:spLocks noGrp="1"/>
          </p:cNvSpPr>
          <p:nvPr>
            <p:ph idx="1"/>
          </p:nvPr>
        </p:nvSpPr>
        <p:spPr>
          <a:xfrm>
            <a:off x="638810" y="1456598"/>
            <a:ext cx="7886700" cy="4351338"/>
          </a:xfrm>
        </p:spPr>
        <p:txBody>
          <a:bodyPr/>
          <a:lstStyle/>
          <a:p>
            <a:pPr marL="0" indent="0">
              <a:buNone/>
            </a:pPr>
            <a:r>
              <a:rPr lang="en-US" dirty="0"/>
              <a:t>Vision</a:t>
            </a:r>
          </a:p>
          <a:p>
            <a:pPr marL="0" indent="0">
              <a:buNone/>
            </a:pPr>
            <a:r>
              <a:rPr lang="en-US" sz="2000" dirty="0"/>
              <a:t>UMMS RWP envisions an end to the HIV epidemic in Central New England. We will achieve this by focusing on prevention and treatment, through partnerships.  We will decrease HIV transmission in our communities by providing our clients with exceptional, seamless health care delivery, and education from risk reduction to diagnosis to effective treatment.</a:t>
            </a:r>
          </a:p>
          <a:p>
            <a:pPr marL="0" indent="0">
              <a:buNone/>
            </a:pPr>
            <a:r>
              <a:rPr lang="en-US" dirty="0"/>
              <a:t>Mission</a:t>
            </a:r>
          </a:p>
          <a:p>
            <a:pPr marL="0" indent="0">
              <a:buNone/>
            </a:pPr>
            <a:r>
              <a:rPr lang="en-US" sz="2000" dirty="0"/>
              <a:t>UMMS RWP is committed to continuously improve the health of people living with HIV/AIDS throughout the diverse communities of Central New England. We achieve this through culturally sensitive excellence in clinical care, comprehensive medical case management, teaching, and specialty and supportive referrals. We are committed to providing care based on the DHHS clinical service guidelines with protocols updates as new information becomes available to meet patients’ needs and health goals.</a:t>
            </a:r>
          </a:p>
        </p:txBody>
      </p:sp>
    </p:spTree>
    <p:extLst>
      <p:ext uri="{BB962C8B-B14F-4D97-AF65-F5344CB8AC3E}">
        <p14:creationId xmlns:p14="http://schemas.microsoft.com/office/powerpoint/2010/main" val="2370963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TPVERSION" val="5"/>
  <p:tag name="TPFULLVERSION" val="5.3.1.3337"/>
  <p:tag name="PPTVERSION" val="16"/>
  <p:tag name="TPOS" val="2"/>
  <p:tag name="MMPROD_UIDATA" val="&lt;database version=&quot;10.0&quot;&gt;&lt;object type=&quot;1&quot; unique_id=&quot;10001&quot;&gt;&lt;object type=&quot;8&quot; unique_id=&quot;60398&quot;&gt;&lt;/object&gt;&lt;object type=&quot;2&quot; unique_id=&quot;60399&quot;&gt;&lt;object type=&quot;3&quot; unique_id=&quot;60400&quot;&gt;&lt;property id=&quot;20148&quot; value=&quot;5&quot;/&gt;&lt;property id=&quot;20300&quot; value=&quot;Slide 1 - &amp;quot;Lean Tools&amp;quot;&quot;/&gt;&lt;property id=&quot;20307&quot; value=&quot;256&quot;/&gt;&lt;/object&gt;&lt;object type=&quot;3&quot; unique_id=&quot;60401&quot;&gt;&lt;property id=&quot;20148&quot; value=&quot;5&quot;/&gt;&lt;property id=&quot;20300&quot; value=&quot;Slide 2 - &amp;quot;Ground Rules&amp;quot;&quot;/&gt;&lt;property id=&quot;20307&quot; value=&quot;257&quot;/&gt;&lt;/object&gt;&lt;object type=&quot;3&quot; unique_id=&quot;60402&quot;&gt;&lt;property id=&quot;20148&quot; value=&quot;5&quot;/&gt;&lt;property id=&quot;20300&quot; value=&quot;Slide 3 - &amp;quot;Learning Objectives&amp;quot;&quot;/&gt;&lt;property id=&quot;20307&quot; value=&quot;258&quot;/&gt;&lt;/object&gt;&lt;object type=&quot;3&quot; unique_id=&quot;60403&quot;&gt;&lt;property id=&quot;20148&quot; value=&quot;5&quot;/&gt;&lt;property id=&quot;20300&quot; value=&quot;Slide 4 - &amp;quot;What Is Lean?&amp;quot;&quot;/&gt;&lt;property id=&quot;20307&quot; value=&quot;259&quot;/&gt;&lt;/object&gt;&lt;object type=&quot;3&quot; unique_id=&quot;60404&quot;&gt;&lt;property id=&quot;20148&quot; value=&quot;5&quot;/&gt;&lt;property id=&quot;20300&quot; value=&quot;Slide 12 - &amp;quot;Why Do Tools Matter&amp;quot;&quot;/&gt;&lt;property id=&quot;20307&quot; value=&quot;264&quot;/&gt;&lt;/object&gt;&lt;object type=&quot;3&quot; unique_id=&quot;60405&quot;&gt;&lt;property id=&quot;20148&quot; value=&quot;5&quot;/&gt;&lt;property id=&quot;20300&quot; value=&quot;Slide 13 - &amp;quot;Tools&amp;quot;&quot;/&gt;&lt;property id=&quot;20307&quot; value=&quot;263&quot;/&gt;&lt;/object&gt;&lt;object type=&quot;3&quot; unique_id=&quot;60406&quot;&gt;&lt;property id=&quot;20148&quot; value=&quot;5&quot;/&gt;&lt;property id=&quot;20300&quot; value=&quot;Slide 14 - &amp;quot;Project Framework:  DMAIC&amp;quot;&quot;/&gt;&lt;property id=&quot;20307&quot; value=&quot;270&quot;/&gt;&lt;/object&gt;&lt;object type=&quot;3&quot; unique_id=&quot;60408&quot;&gt;&lt;property id=&quot;20148&quot; value=&quot;5&quot;/&gt;&lt;property id=&quot;20300&quot; value=&quot;Slide 16 - &amp;quot;Value Stream Maps&amp;quot;&quot;/&gt;&lt;property id=&quot;20307&quot; value=&quot;272&quot;/&gt;&lt;/object&gt;&lt;object type=&quot;3&quot; unique_id=&quot;60409&quot;&gt;&lt;property id=&quot;20148&quot; value=&quot;5&quot;/&gt;&lt;property id=&quot;20300&quot; value=&quot;Slide 21 - &amp;quot;Lean Tools The Spaghetti Diagram &amp;quot;&quot;/&gt;&lt;property id=&quot;20307&quot; value=&quot;265&quot;/&gt;&lt;/object&gt;&lt;object type=&quot;3&quot; unique_id=&quot;60410&quot;&gt;&lt;property id=&quot;20148&quot; value=&quot;5&quot;/&gt;&lt;property id=&quot;20300&quot; value=&quot;Slide 22 - &amp;quot;The Spaghetti Diagram&amp;quot;&quot;/&gt;&lt;property id=&quot;20307&quot; value=&quot;268&quot;/&gt;&lt;/object&gt;&lt;object type=&quot;3&quot; unique_id=&quot;60411&quot;&gt;&lt;property id=&quot;20148&quot; value=&quot;5&quot;/&gt;&lt;property id=&quot;20300&quot; value=&quot;Slide 23 - &amp;quot;Lean Tools 5S&amp;quot;&quot;/&gt;&lt;property id=&quot;20307&quot; value=&quot;266&quot;/&gt;&lt;/object&gt;&lt;object type=&quot;3&quot; unique_id=&quot;60412&quot;&gt;&lt;property id=&quot;20148&quot; value=&quot;5&quot;/&gt;&lt;property id=&quot;20300&quot; value=&quot;Slide 24 - &amp;quot;Why Is This Important?&amp;quot;&quot;/&gt;&lt;property id=&quot;20307&quot; value=&quot;269&quot;/&gt;&lt;/object&gt;&lt;object type=&quot;3&quot; unique_id=&quot;60413&quot;&gt;&lt;property id=&quot;20148&quot; value=&quot;5&quot;/&gt;&lt;property id=&quot;20300&quot; value=&quot;Slide 25 - &amp;quot;Root Cause Analysis&amp;quot;&quot;/&gt;&lt;property id=&quot;20307&quot; value=&quot;260&quot;/&gt;&lt;/object&gt;&lt;object type=&quot;3&quot; unique_id=&quot;60534&quot;&gt;&lt;property id=&quot;20148&quot; value=&quot;5&quot;/&gt;&lt;property id=&quot;20300&quot; value=&quot;Slide 17 - &amp;quot;The Value Stream Map&amp;quot;&quot;/&gt;&lt;property id=&quot;20307&quot; value=&quot;273&quot;/&gt;&lt;/object&gt;&lt;object type=&quot;3&quot; unique_id=&quot;60535&quot;&gt;&lt;property id=&quot;20148&quot; value=&quot;5&quot;/&gt;&lt;property id=&quot;20300&quot; value=&quot;Slide 5 - &amp;quot;Lean Philosophy and Approach&amp;quot;&quot;/&gt;&lt;property id=&quot;20307&quot; value=&quot;280&quot;/&gt;&lt;/object&gt;&lt;object type=&quot;3&quot; unique_id=&quot;60536&quot;&gt;&lt;property id=&quot;20148&quot; value=&quot;5&quot;/&gt;&lt;property id=&quot;20300&quot; value=&quot;Slide 6 - &amp;quot;Lean Systems Thinking&amp;quot;&quot;/&gt;&lt;property id=&quot;20307&quot; value=&quot;274&quot;/&gt;&lt;/object&gt;&lt;object type=&quot;3&quot; unique_id=&quot;60537&quot;&gt;&lt;property id=&quot;20148&quot; value=&quot;5&quot;/&gt;&lt;property id=&quot;20300&quot; value=&quot;Slide 7 - &amp;quot;Example &amp;quot;&quot;/&gt;&lt;property id=&quot;20307&quot; value=&quot;276&quot;/&gt;&lt;/object&gt;&lt;object type=&quot;3&quot; unique_id=&quot;60538&quot;&gt;&lt;property id=&quot;20148&quot; value=&quot;5&quot;/&gt;&lt;property id=&quot;20300&quot; value=&quot;Slide 8 - &amp;quot;What is Lean? &amp;quot;&quot;/&gt;&lt;property id=&quot;20307&quot; value=&quot;277&quot;/&gt;&lt;/object&gt;&lt;object type=&quot;3&quot; unique_id=&quot;60539&quot;&gt;&lt;property id=&quot;20148&quot; value=&quot;5&quot;/&gt;&lt;property id=&quot;20300&quot; value=&quot;Slide 10 - &amp;quot;Respect for People&amp;quot;&quot;/&gt;&lt;property id=&quot;20307&quot; value=&quot;278&quot;/&gt;&lt;/object&gt;&lt;object type=&quot;3&quot; unique_id=&quot;60540&quot;&gt;&lt;property id=&quot;20148&quot; value=&quot;5&quot;/&gt;&lt;property id=&quot;20300&quot; value=&quot;Slide 11 - &amp;quot;Continuous Improvement&amp;quot;&quot;/&gt;&lt;property id=&quot;20307&quot; value=&quot;279&quot;/&gt;&lt;/object&gt;&lt;object type=&quot;3&quot; unique_id=&quot;60541&quot;&gt;&lt;property id=&quot;20148&quot; value=&quot;5&quot;/&gt;&lt;property id=&quot;20300&quot; value=&quot;Slide 15 - &amp;quot;Problem Solving: Enhanced PDSA: “A3”&amp;quot;&quot;/&gt;&lt;property id=&quot;20307&quot; value=&quot;281&quot;/&gt;&lt;/object&gt;&lt;object type=&quot;3&quot; unique_id=&quot;60542&quot;&gt;&lt;property id=&quot;20148&quot; value=&quot;5&quot;/&gt;&lt;property id=&quot;20300&quot; value=&quot;Slide 26 - &amp;quot;List of Root Causal Analysis Tools&amp;quot;&quot;/&gt;&lt;property id=&quot;20307&quot; value=&quot;282&quot;/&gt;&lt;/object&gt;&lt;object type=&quot;3&quot; unique_id=&quot;60543&quot;&gt;&lt;property id=&quot;20148&quot; value=&quot;5&quot;/&gt;&lt;property id=&quot;20300&quot; value=&quot;Slide 27 - &amp;quot;Lean Tools&amp;quot;&quot;/&gt;&lt;property id=&quot;20307&quot; value=&quot;283&quot;/&gt;&lt;/object&gt;&lt;object type=&quot;3&quot; unique_id=&quot;82073&quot;&gt;&lt;property id=&quot;20148&quot; value=&quot;5&quot;/&gt;&lt;property id=&quot;20300&quot; value=&quot;Slide 9 - &amp;quot;Align Vision and Mission Statements&amp;quot;&quot;/&gt;&lt;property id=&quot;20307&quot; value=&quot;296&quot;/&gt;&lt;/object&gt;&lt;object type=&quot;3&quot; unique_id=&quot;82074&quot;&gt;&lt;property id=&quot;20148&quot; value=&quot;5&quot;/&gt;&lt;property id=&quot;20300&quot; value=&quot;Slide 18 - &amp;quot;QI Across Agencies To Reduce Time Same Day Linkage To Care NY Links:  Monroe County DPH, Jordan Health Causal Anal&quot;/&gt;&lt;property id=&quot;20307&quot; value=&quot;290&quot;/&gt;&lt;/object&gt;&lt;object type=&quot;3&quot; unique_id=&quot;82075&quot;&gt;&lt;property id=&quot;20148&quot; value=&quot;5&quot;/&gt;&lt;property id=&quot;20300&quot; value=&quot;Slide 19&quot;/&gt;&lt;property id=&quot;20307&quot; value=&quot;291&quot;/&gt;&lt;/object&gt;&lt;object type=&quot;3&quot; unique_id=&quot;82076&quot;&gt;&lt;property id=&quot;20148&quot; value=&quot;5&quot;/&gt;&lt;property id=&quot;20300&quot; value=&quot;Slide 20 - &amp;quot;Current Status &amp;quot;&quot;/&gt;&lt;property id=&quot;20307&quot; value=&quot;292&quot;/&gt;&lt;/object&gt;&lt;object type=&quot;3&quot; unique_id=&quot;82077&quot;&gt;&lt;property id=&quot;20148&quot; value=&quot;5&quot;/&gt;&lt;property id=&quot;20300&quot; value=&quot;Slide 28 - &amp;quot;Idea Systems&amp;quot;&quot;/&gt;&lt;property id=&quot;20307&quot; value=&quot;293&quot;/&gt;&lt;/object&gt;&lt;object type=&quot;3&quot; unique_id=&quot;82078&quot;&gt;&lt;property id=&quot;20148&quot; value=&quot;5&quot;/&gt;&lt;property id=&quot;20300&quot; value=&quot;Slide 29&quot;/&gt;&lt;property id=&quot;20307&quot; value=&quot;294&quot;/&gt;&lt;/object&gt;&lt;object type=&quot;3&quot; unique_id=&quot;82079&quot;&gt;&lt;property id=&quot;20148&quot; value=&quot;5&quot;/&gt;&lt;property id=&quot;20300&quot; value=&quot;Slide 30&quot;/&gt;&lt;property id=&quot;20307&quot; value=&quot;295&quot;/&gt;&lt;/object&gt;&lt;object type=&quot;3&quot; unique_id=&quot;82211&quot;&gt;&lt;property id=&quot;20148&quot; value=&quot;5&quot;/&gt;&lt;property id=&quot;20300&quot; value=&quot;Slide 31 - &amp;quot;Thank You!&amp;quot;&quot;/&gt;&lt;property id=&quot;20307&quot; value=&quot;297&quot;/&gt;&lt;/object&gt;&lt;object type=&quot;3&quot; unique_id=&quot;87732&quot;&gt;&lt;property id=&quot;20148&quot; value=&quot;5&quot;/&gt;&lt;property id=&quot;20300&quot; value=&quot;Slide 32 - &amp;quot;To hear the webinar recording:&amp;quot;&quot;/&gt;&lt;property id=&quot;20307&quot; value=&quot;298&quot;/&gt;&lt;/object&gt;&lt;/object&gt;&lt;/object&gt;&lt;/database&gt;"/>
  <p:tag name="SECTOMILLISECCONVERTED" val="1"/>
</p:tagLst>
</file>

<file path=ppt/theme/theme1.xml><?xml version="1.0" encoding="utf-8"?>
<a:theme xmlns:a="http://schemas.openxmlformats.org/drawingml/2006/main" name="NQC">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QC.potx" id="{6D660C87-EF32-4CDD-B076-14ABC9264936}" vid="{5EACE0F7-94FF-478B-B305-9DB849D2D4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NQC</Template>
  <TotalTime>3293</TotalTime>
  <Words>1663</Words>
  <Application>Microsoft Office PowerPoint</Application>
  <PresentationFormat>On-screen Show (4:3)</PresentationFormat>
  <Paragraphs>234</Paragraphs>
  <Slides>32</Slides>
  <Notes>5</Notes>
  <HiddenSlides>1</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8" baseType="lpstr">
      <vt:lpstr>ＭＳ Ｐゴシック</vt:lpstr>
      <vt:lpstr>ＭＳ Ｐゴシック</vt:lpstr>
      <vt:lpstr>Arial</vt:lpstr>
      <vt:lpstr>Calibri</vt:lpstr>
      <vt:lpstr>Calibri Light</vt:lpstr>
      <vt:lpstr>Candara</vt:lpstr>
      <vt:lpstr>ChollaSansRegular</vt:lpstr>
      <vt:lpstr>Garamond</vt:lpstr>
      <vt:lpstr>Helvetica</vt:lpstr>
      <vt:lpstr>Lucida Grande</vt:lpstr>
      <vt:lpstr>Mangal</vt:lpstr>
      <vt:lpstr>Times New Roman</vt:lpstr>
      <vt:lpstr>Verdana</vt:lpstr>
      <vt:lpstr>Wingdings</vt:lpstr>
      <vt:lpstr>NQC</vt:lpstr>
      <vt:lpstr>Document</vt:lpstr>
      <vt:lpstr>Lean Tools</vt:lpstr>
      <vt:lpstr>Ground Rules</vt:lpstr>
      <vt:lpstr>Learning Objectives</vt:lpstr>
      <vt:lpstr>What Is Lean?</vt:lpstr>
      <vt:lpstr>Lean Philosophy and Approach</vt:lpstr>
      <vt:lpstr>Lean Systems Thinking</vt:lpstr>
      <vt:lpstr>Example </vt:lpstr>
      <vt:lpstr>What is Lean? </vt:lpstr>
      <vt:lpstr>Align Vision and Mission Statements</vt:lpstr>
      <vt:lpstr>Respect for People</vt:lpstr>
      <vt:lpstr>Continuous Improvement</vt:lpstr>
      <vt:lpstr>Why Do Tools Matter</vt:lpstr>
      <vt:lpstr>Tools</vt:lpstr>
      <vt:lpstr>Project Framework:  DMAIC</vt:lpstr>
      <vt:lpstr>Problem Solving: Enhanced PDSA: “A3”</vt:lpstr>
      <vt:lpstr>Value Stream Maps</vt:lpstr>
      <vt:lpstr>The Value Stream Map</vt:lpstr>
      <vt:lpstr>QI Across Agencies To Reduce Time Same Day Linkage To Care NY Links:  Monroe County DPH, Jordan Health Causal Analysis</vt:lpstr>
      <vt:lpstr>PowerPoint Presentation</vt:lpstr>
      <vt:lpstr>Current Status </vt:lpstr>
      <vt:lpstr>Lean Tools The Spaghetti Diagram </vt:lpstr>
      <vt:lpstr>The Spaghetti Diagram</vt:lpstr>
      <vt:lpstr>Lean Tools 5S</vt:lpstr>
      <vt:lpstr>Why Is This Important?</vt:lpstr>
      <vt:lpstr>Root Cause Analysis</vt:lpstr>
      <vt:lpstr>List of Root Causal Analysis Tools</vt:lpstr>
      <vt:lpstr>Lean Tools</vt:lpstr>
      <vt:lpstr>Idea Systems</vt:lpstr>
      <vt:lpstr>PowerPoint Presentation</vt:lpstr>
      <vt:lpstr>PowerPoint Presentation</vt:lpstr>
      <vt:lpstr>Thank You!</vt:lpstr>
      <vt:lpstr>To hear the webinar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Tools</dc:title>
  <dc:creator>Garrett, Kevin F (HEALTH)</dc:creator>
  <cp:lastModifiedBy>Garrett, Kevin F (HEALTH)</cp:lastModifiedBy>
  <cp:revision>50</cp:revision>
  <cp:lastPrinted>2017-03-08T16:39:03Z</cp:lastPrinted>
  <dcterms:created xsi:type="dcterms:W3CDTF">2017-03-02T14:46:47Z</dcterms:created>
  <dcterms:modified xsi:type="dcterms:W3CDTF">2017-03-31T14:14:22Z</dcterms:modified>
</cp:coreProperties>
</file>