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3"/>
  </p:notesMasterIdLst>
  <p:sldIdLst>
    <p:sldId id="257" r:id="rId2"/>
    <p:sldId id="258" r:id="rId3"/>
    <p:sldId id="259" r:id="rId4"/>
    <p:sldId id="265" r:id="rId5"/>
    <p:sldId id="266" r:id="rId6"/>
    <p:sldId id="267" r:id="rId7"/>
    <p:sldId id="269" r:id="rId8"/>
    <p:sldId id="270" r:id="rId9"/>
    <p:sldId id="271" r:id="rId10"/>
    <p:sldId id="272" r:id="rId11"/>
    <p:sldId id="274" r:id="rId1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nna Ayres" initials="GA" lastIdx="3" clrIdx="0">
    <p:extLst>
      <p:ext uri="{19B8F6BF-5375-455C-9EA6-DF929625EA0E}">
        <p15:presenceInfo xmlns:p15="http://schemas.microsoft.com/office/powerpoint/2012/main" userId="S-1-5-21-2114154727-3305790140-142623889-234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28" d="100"/>
          <a:sy n="128" d="100"/>
        </p:scale>
        <p:origin x="1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2-28T10:29:08.141" idx="1">
    <p:pos x="10" y="10"/>
    <p:text>"How big landwise? I live in a city of 40,000 but it is not rural" SC</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45C6B116-8F5C-4A8B-8436-BA958E4B604D}" type="datetimeFigureOut">
              <a:rPr lang="en-US" smtClean="0"/>
              <a:t>4/6/20</a:t>
            </a:fld>
            <a:endParaRPr lang="en-US"/>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22787F22-512E-4AE4-B321-521184140865}" type="slidenum">
              <a:rPr lang="en-US" smtClean="0"/>
              <a:t>‹#›</a:t>
            </a:fld>
            <a:endParaRPr lang="en-US"/>
          </a:p>
        </p:txBody>
      </p:sp>
    </p:spTree>
    <p:extLst>
      <p:ext uri="{BB962C8B-B14F-4D97-AF65-F5344CB8AC3E}">
        <p14:creationId xmlns:p14="http://schemas.microsoft.com/office/powerpoint/2010/main" val="2676839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Required</a:t>
            </a:r>
            <a:r>
              <a:rPr lang="en-US" baseline="0" dirty="0"/>
              <a:t> slide. Please complete</a:t>
            </a:r>
            <a:endParaRPr lang="en-US" dirty="0"/>
          </a:p>
        </p:txBody>
      </p:sp>
      <p:sp>
        <p:nvSpPr>
          <p:cNvPr id="4" name="Slide Number Placeholder 3"/>
          <p:cNvSpPr>
            <a:spLocks noGrp="1"/>
          </p:cNvSpPr>
          <p:nvPr>
            <p:ph type="sldNum" sz="quarter" idx="10"/>
          </p:nvPr>
        </p:nvSpPr>
        <p:spPr/>
        <p:txBody>
          <a:bodyPr/>
          <a:lstStyle/>
          <a:p>
            <a:fld id="{A99BF30E-6187-4403-9106-44E3E400358B}" type="slidenum">
              <a:rPr lang="en-US" smtClean="0"/>
              <a:t>1</a:t>
            </a:fld>
            <a:endParaRPr lang="en-US"/>
          </a:p>
        </p:txBody>
      </p:sp>
    </p:spTree>
    <p:extLst>
      <p:ext uri="{BB962C8B-B14F-4D97-AF65-F5344CB8AC3E}">
        <p14:creationId xmlns:p14="http://schemas.microsoft.com/office/powerpoint/2010/main" val="720726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BF30E-6187-4403-9106-44E3E400358B}" type="slidenum">
              <a:rPr lang="en-US" smtClean="0"/>
              <a:t>8</a:t>
            </a:fld>
            <a:endParaRPr lang="en-US"/>
          </a:p>
        </p:txBody>
      </p:sp>
    </p:spTree>
    <p:extLst>
      <p:ext uri="{BB962C8B-B14F-4D97-AF65-F5344CB8AC3E}">
        <p14:creationId xmlns:p14="http://schemas.microsoft.com/office/powerpoint/2010/main" val="715413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BF30E-6187-4403-9106-44E3E400358B}"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949169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3886200"/>
            <a:ext cx="6400800" cy="1752600"/>
          </a:xfrm>
        </p:spPr>
        <p:txBody>
          <a:bodyPr/>
          <a:lstStyle>
            <a:lvl1pPr marL="0" indent="0" algn="ctr">
              <a:buNone/>
              <a:defRPr sz="32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l"/>
            <a:r>
              <a:rPr lang="en-US" b="1" dirty="0">
                <a:solidFill>
                  <a:srgbClr val="000000"/>
                </a:solidFill>
                <a:latin typeface="Calibri Light" panose="020F0302020204030204" pitchFamily="34" charset="0"/>
                <a:cs typeface="Arial"/>
              </a:rPr>
              <a:t>Author</a:t>
            </a:r>
          </a:p>
          <a:p>
            <a:pPr algn="l"/>
            <a:r>
              <a:rPr lang="en-US" sz="2200" dirty="0">
                <a:solidFill>
                  <a:srgbClr val="000000"/>
                </a:solidFill>
                <a:latin typeface="Calibri Light" panose="020F0302020204030204" pitchFamily="34" charset="0"/>
                <a:cs typeface="Arial"/>
              </a:rPr>
              <a:t>Titles/Positions</a:t>
            </a:r>
          </a:p>
          <a:p>
            <a:pPr algn="l"/>
            <a:endParaRPr lang="en-US" sz="2200" dirty="0">
              <a:solidFill>
                <a:srgbClr val="000000"/>
              </a:solidFill>
              <a:latin typeface="Calibri Light" panose="020F0302020204030204" pitchFamily="34" charset="0"/>
              <a:cs typeface="Arial"/>
            </a:endParaRPr>
          </a:p>
          <a:p>
            <a:pPr algn="l"/>
            <a:r>
              <a:rPr lang="en-US" sz="2200" dirty="0">
                <a:solidFill>
                  <a:srgbClr val="000000"/>
                </a:solidFill>
                <a:latin typeface="Calibri Light" panose="020F0302020204030204" pitchFamily="34" charset="0"/>
                <a:cs typeface="Arial"/>
              </a:rPr>
              <a:t>Date</a:t>
            </a:r>
          </a:p>
        </p:txBody>
      </p:sp>
      <p:pic>
        <p:nvPicPr>
          <p:cNvPr id="1026" name="Picture 2"/>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573402" y="467788"/>
            <a:ext cx="5997197" cy="935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0" y="1646471"/>
            <a:ext cx="9144000" cy="162899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2" name="Title 1"/>
          <p:cNvSpPr>
            <a:spLocks noGrp="1"/>
          </p:cNvSpPr>
          <p:nvPr>
            <p:ph type="ctrTitle" hasCustomPrompt="1"/>
          </p:nvPr>
        </p:nvSpPr>
        <p:spPr>
          <a:xfrm>
            <a:off x="355695" y="1682758"/>
            <a:ext cx="8432610" cy="1592705"/>
          </a:xfrm>
        </p:spPr>
        <p:txBody>
          <a:bodyPr anchor="ctr">
            <a:noAutofit/>
          </a:bodyPr>
          <a:lstStyle>
            <a:lvl1pPr algn="ctr">
              <a:defRPr/>
            </a:lvl1pPr>
          </a:lstStyle>
          <a:p>
            <a:r>
              <a:rPr lang="en-US" sz="4000" dirty="0">
                <a:solidFill>
                  <a:srgbClr val="BF2E21"/>
                </a:solidFill>
                <a:latin typeface="Calibri Light" panose="020F0302020204030204" pitchFamily="34" charset="0"/>
                <a:cs typeface="Arial"/>
              </a:rPr>
              <a:t>Title:</a:t>
            </a:r>
            <a:br>
              <a:rPr lang="en-US" sz="4000" dirty="0">
                <a:solidFill>
                  <a:srgbClr val="BF2E21"/>
                </a:solidFill>
                <a:latin typeface="Calibri Light" panose="020F0302020204030204" pitchFamily="34" charset="0"/>
                <a:cs typeface="Arial"/>
              </a:rPr>
            </a:br>
            <a:r>
              <a:rPr lang="en-US" sz="4000" dirty="0">
                <a:solidFill>
                  <a:srgbClr val="BF2E21"/>
                </a:solidFill>
                <a:latin typeface="Calibri Light" panose="020F0302020204030204" pitchFamily="34" charset="0"/>
                <a:cs typeface="Arial"/>
              </a:rPr>
              <a:t>Subtitle</a:t>
            </a:r>
            <a:endParaRPr lang="en-US" sz="3200" b="0" dirty="0">
              <a:solidFill>
                <a:srgbClr val="BF2E21"/>
              </a:solidFill>
              <a:latin typeface="Calibri Light" panose="020F0302020204030204" pitchFamily="34" charset="0"/>
            </a:endParaRPr>
          </a:p>
        </p:txBody>
      </p:sp>
      <p:cxnSp>
        <p:nvCxnSpPr>
          <p:cNvPr id="13" name="Straight Connector 12"/>
          <p:cNvCxnSpPr/>
          <p:nvPr/>
        </p:nvCxnSpPr>
        <p:spPr>
          <a:xfrm>
            <a:off x="0" y="1646472"/>
            <a:ext cx="9144000" cy="0"/>
          </a:xfrm>
          <a:prstGeom prst="line">
            <a:avLst/>
          </a:prstGeom>
          <a:ln w="76200">
            <a:solidFill>
              <a:srgbClr val="BF2E2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3276600"/>
            <a:ext cx="9144000" cy="0"/>
          </a:xfrm>
          <a:prstGeom prst="line">
            <a:avLst/>
          </a:prstGeom>
          <a:ln w="76200">
            <a:solidFill>
              <a:srgbClr val="BF2E2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45973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0183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56047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BLANK (no graph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4285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1_BLANK (no graphic)">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75394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6" y="3187172"/>
            <a:ext cx="7659687" cy="1168401"/>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7" y="1553633"/>
            <a:ext cx="6135687" cy="1633538"/>
          </a:xfrm>
        </p:spPr>
        <p:txBody>
          <a:bodyPr anchor="b"/>
          <a:lstStyle>
            <a:lvl1pPr marL="0" indent="0">
              <a:buNone/>
              <a:defRPr sz="2000">
                <a:solidFill>
                  <a:srgbClr val="222222"/>
                </a:solidFill>
              </a:defRPr>
            </a:lvl1pPr>
            <a:lvl2pPr marL="456449" indent="0">
              <a:buNone/>
              <a:defRPr sz="1800">
                <a:solidFill>
                  <a:schemeClr val="tx1">
                    <a:tint val="75000"/>
                  </a:schemeClr>
                </a:solidFill>
              </a:defRPr>
            </a:lvl2pPr>
            <a:lvl3pPr marL="912899" indent="0">
              <a:buNone/>
              <a:defRPr sz="1600">
                <a:solidFill>
                  <a:schemeClr val="tx1">
                    <a:tint val="75000"/>
                  </a:schemeClr>
                </a:solidFill>
              </a:defRPr>
            </a:lvl3pPr>
            <a:lvl4pPr marL="1369349" indent="0">
              <a:buNone/>
              <a:defRPr sz="1400">
                <a:solidFill>
                  <a:schemeClr val="tx1">
                    <a:tint val="75000"/>
                  </a:schemeClr>
                </a:solidFill>
              </a:defRPr>
            </a:lvl4pPr>
            <a:lvl5pPr marL="1825798" indent="0">
              <a:buNone/>
              <a:defRPr sz="1400">
                <a:solidFill>
                  <a:schemeClr val="tx1">
                    <a:tint val="75000"/>
                  </a:schemeClr>
                </a:solidFill>
              </a:defRPr>
            </a:lvl5pPr>
            <a:lvl6pPr marL="2282248" indent="0">
              <a:buNone/>
              <a:defRPr sz="1400">
                <a:solidFill>
                  <a:schemeClr val="tx1">
                    <a:tint val="75000"/>
                  </a:schemeClr>
                </a:solidFill>
              </a:defRPr>
            </a:lvl6pPr>
            <a:lvl7pPr marL="2738697" indent="0">
              <a:buNone/>
              <a:defRPr sz="1400">
                <a:solidFill>
                  <a:schemeClr val="tx1">
                    <a:tint val="75000"/>
                  </a:schemeClr>
                </a:solidFill>
              </a:defRPr>
            </a:lvl7pPr>
            <a:lvl8pPr marL="3195147" indent="0">
              <a:buNone/>
              <a:defRPr sz="1400">
                <a:solidFill>
                  <a:schemeClr val="tx1">
                    <a:tint val="75000"/>
                  </a:schemeClr>
                </a:solidFill>
              </a:defRPr>
            </a:lvl8pPr>
            <a:lvl9pPr marL="3651597"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8531788" y="6305882"/>
            <a:ext cx="548640" cy="396240"/>
          </a:xfrm>
          <a:prstGeom prst="bracketPair">
            <a:avLst>
              <a:gd name="adj" fmla="val 17949"/>
            </a:avLst>
          </a:prstGeom>
        </p:spPr>
        <p:txBody>
          <a:bodyPr/>
          <a:lstStyle/>
          <a:p>
            <a:fld id="{1D2EA5EF-C699-AF4C-BA42-C0A1CAAB713C}" type="slidenum">
              <a:rPr lang="en-US" smtClean="0"/>
              <a:t>‹#›</a:t>
            </a:fld>
            <a:endParaRPr lang="en-US"/>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9E31B356-F8F2-4D1C-AA30-66C6EA6FC45C}" type="datetime1">
              <a:rPr lang="en-US" smtClean="0"/>
              <a:t>4/6/20</a:t>
            </a:fld>
            <a:endParaRPr lang="en-US"/>
          </a:p>
        </p:txBody>
      </p:sp>
      <p:sp>
        <p:nvSpPr>
          <p:cNvPr id="9"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r>
              <a:rPr lang="en-US"/>
              <a:t>aidsetc.org</a:t>
            </a:r>
          </a:p>
        </p:txBody>
      </p:sp>
      <p:pic>
        <p:nvPicPr>
          <p:cNvPr id="11" name="Picture 10"/>
          <p:cNvPicPr>
            <a:picLocks/>
          </p:cNvPicPr>
          <p:nvPr/>
        </p:nvPicPr>
        <p:blipFill>
          <a:blip r:embed="rId2" cstate="email">
            <a:extLst>
              <a:ext uri="{28A0092B-C50C-407E-A947-70E740481C1C}">
                <a14:useLocalDpi xmlns:a14="http://schemas.microsoft.com/office/drawing/2010/main"/>
              </a:ext>
            </a:extLst>
          </a:blip>
          <a:stretch>
            <a:fillRect/>
          </a:stretch>
        </p:blipFill>
        <p:spPr>
          <a:xfrm>
            <a:off x="660459" y="6329136"/>
            <a:ext cx="1204572" cy="462078"/>
          </a:xfrm>
          <a:prstGeom prst="rect">
            <a:avLst/>
          </a:prstGeom>
        </p:spPr>
      </p:pic>
      <p:sp>
        <p:nvSpPr>
          <p:cNvPr id="10" name="TextBox 9"/>
          <p:cNvSpPr txBox="1"/>
          <p:nvPr userDrawn="1"/>
        </p:nvSpPr>
        <p:spPr>
          <a:xfrm>
            <a:off x="2299320" y="6391611"/>
            <a:ext cx="4686796" cy="276999"/>
          </a:xfrm>
          <a:prstGeom prst="rect">
            <a:avLst/>
          </a:prstGeom>
          <a:noFill/>
        </p:spPr>
        <p:txBody>
          <a:bodyPr wrap="none" rtlCol="0">
            <a:spAutoFit/>
          </a:bodyPr>
          <a:lstStyle/>
          <a:p>
            <a:pPr algn="l"/>
            <a:r>
              <a:rPr lang="en-US" sz="1200" dirty="0">
                <a:solidFill>
                  <a:schemeClr val="bg1"/>
                </a:solidFill>
              </a:rPr>
              <a:t>2016 NATIONAL</a:t>
            </a:r>
            <a:r>
              <a:rPr lang="en-US" sz="1200" baseline="0" dirty="0">
                <a:solidFill>
                  <a:schemeClr val="bg1"/>
                </a:solidFill>
              </a:rPr>
              <a:t> </a:t>
            </a:r>
            <a:r>
              <a:rPr lang="en-US" sz="1200" dirty="0">
                <a:solidFill>
                  <a:schemeClr val="bg1"/>
                </a:solidFill>
              </a:rPr>
              <a:t>RYAN WHITE CONFERENCE ON HIV CARE &amp; TREATMENT</a:t>
            </a:r>
          </a:p>
        </p:txBody>
      </p:sp>
    </p:spTree>
    <p:extLst>
      <p:ext uri="{BB962C8B-B14F-4D97-AF65-F5344CB8AC3E}">
        <p14:creationId xmlns:p14="http://schemas.microsoft.com/office/powerpoint/2010/main" val="40458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Placeholder 1"/>
          <p:cNvSpPr>
            <a:spLocks noGrp="1"/>
          </p:cNvSpPr>
          <p:nvPr>
            <p:ph type="title"/>
          </p:nvPr>
        </p:nvSpPr>
        <p:spPr>
          <a:xfrm>
            <a:off x="457200" y="274638"/>
            <a:ext cx="8229599" cy="1143000"/>
          </a:xfrm>
          <a:prstGeom prst="rect">
            <a:avLst/>
          </a:prstGeom>
        </p:spPr>
        <p:txBody>
          <a:bodyPr vert="horz" lIns="91440" tIns="45720" rIns="91440" bIns="45720" rtlCol="0" anchor="b">
            <a:normAutofit/>
            <a:scene3d>
              <a:camera prst="orthographicFront"/>
              <a:lightRig rig="threePt" dir="t"/>
            </a:scene3d>
            <a:sp3d extrusionH="57150">
              <a:bevelT w="38100" h="38100" prst="angle"/>
            </a:sp3d>
          </a:bodyPr>
          <a:lstStyle>
            <a:lvl1pPr>
              <a:defRPr sz="4000"/>
            </a:lvl1pPr>
          </a:lstStyle>
          <a:p>
            <a:r>
              <a:rPr lang="en-US"/>
              <a:t>Click to edit Master title style</a:t>
            </a:r>
            <a:endParaRPr lang="en-US" dirty="0"/>
          </a:p>
        </p:txBody>
      </p:sp>
    </p:spTree>
    <p:extLst>
      <p:ext uri="{BB962C8B-B14F-4D97-AF65-F5344CB8AC3E}">
        <p14:creationId xmlns:p14="http://schemas.microsoft.com/office/powerpoint/2010/main" val="20620613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5" name="Rectangle 4"/>
          <p:cNvSpPr/>
          <p:nvPr/>
        </p:nvSpPr>
        <p:spPr>
          <a:xfrm>
            <a:off x="0" y="3260552"/>
            <a:ext cx="9144000" cy="14638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6" name="Straight Connector 5"/>
          <p:cNvCxnSpPr/>
          <p:nvPr/>
        </p:nvCxnSpPr>
        <p:spPr>
          <a:xfrm>
            <a:off x="0" y="4724400"/>
            <a:ext cx="9144000" cy="0"/>
          </a:xfrm>
          <a:prstGeom prst="line">
            <a:avLst/>
          </a:prstGeom>
          <a:ln w="76200">
            <a:solidFill>
              <a:srgbClr val="BF2E2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0" y="3260552"/>
            <a:ext cx="9144000" cy="0"/>
          </a:xfrm>
          <a:prstGeom prst="line">
            <a:avLst/>
          </a:prstGeom>
          <a:ln w="76200">
            <a:solidFill>
              <a:srgbClr val="BF2E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685800" y="3479680"/>
            <a:ext cx="7772400" cy="1025591"/>
          </a:xfrm>
        </p:spPr>
        <p:txBody>
          <a:bodyPr anchor="ctr">
            <a:normAutofit/>
          </a:bodyPr>
          <a:lstStyle>
            <a:lvl1pPr algn="ctr">
              <a:defRPr sz="4400" b="1" cap="none"/>
            </a:lvl1pPr>
          </a:lstStyle>
          <a:p>
            <a:r>
              <a:rPr lang="en-US" dirty="0"/>
              <a:t>Click To Edit Master Title Style</a:t>
            </a:r>
          </a:p>
        </p:txBody>
      </p:sp>
    </p:spTree>
    <p:extLst>
      <p:ext uri="{BB962C8B-B14F-4D97-AF65-F5344CB8AC3E}">
        <p14:creationId xmlns:p14="http://schemas.microsoft.com/office/powerpoint/2010/main" val="8991340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7685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47303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60273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3726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0277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78882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scene3d>
              <a:camera prst="orthographicFront"/>
              <a:lightRig rig="threePt" dir="t"/>
            </a:scene3d>
            <a:sp3d extrusionH="57150">
              <a:bevelT w="38100" h="38100" prst="angle"/>
            </a:sp3d>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a:extLst>
              <a:ext uri="{FF2B5EF4-FFF2-40B4-BE49-F238E27FC236}">
                <a16:creationId xmlns:a16="http://schemas.microsoft.com/office/drawing/2014/main" id="{F72CC603-BC48-2E45-94B6-54269522B753}"/>
              </a:ext>
            </a:extLst>
          </p:cNvPr>
          <p:cNvSpPr/>
          <p:nvPr userDrawn="1"/>
        </p:nvSpPr>
        <p:spPr>
          <a:xfrm>
            <a:off x="457200" y="6121697"/>
            <a:ext cx="8229600" cy="307777"/>
          </a:xfrm>
          <a:prstGeom prst="rect">
            <a:avLst/>
          </a:prstGeom>
        </p:spPr>
        <p:txBody>
          <a:bodyPr wrap="square">
            <a:spAutoFit/>
          </a:bodyPr>
          <a:lstStyle/>
          <a:p>
            <a:pPr marL="0" indent="0" algn="ctr">
              <a:buNone/>
            </a:pPr>
            <a:r>
              <a:rPr lang="en-US" sz="1400" dirty="0"/>
              <a:t>National Center for Innovation in HIV Care Under HRSA HIV/AIDS Bureau Cooperative Agreement U69HA27176</a:t>
            </a:r>
          </a:p>
        </p:txBody>
      </p:sp>
    </p:spTree>
    <p:extLst>
      <p:ext uri="{BB962C8B-B14F-4D97-AF65-F5344CB8AC3E}">
        <p14:creationId xmlns:p14="http://schemas.microsoft.com/office/powerpoint/2010/main" val="1831156045"/>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Lst>
  <p:txStyles>
    <p:titleStyle>
      <a:lvl1pPr algn="l" defTabSz="914400" rtl="0" eaLnBrk="1" latinLnBrk="0" hangingPunct="1">
        <a:spcBef>
          <a:spcPct val="0"/>
        </a:spcBef>
        <a:buNone/>
        <a:defRPr sz="4000" b="1" kern="1200">
          <a:solidFill>
            <a:srgbClr val="BF2E21"/>
          </a:solidFill>
          <a:effectLst/>
          <a:latin typeface="Calibri Light" panose="020F0302020204030204" pitchFamily="34" charset="0"/>
          <a:ea typeface="+mj-ea"/>
          <a:cs typeface="+mj-cs"/>
        </a:defRPr>
      </a:lvl1pPr>
    </p:titleStyle>
    <p:bodyStyle>
      <a:lvl1pPr marL="342900" indent="-342900" algn="l" defTabSz="914400" rtl="0" eaLnBrk="1" latinLnBrk="0" hangingPunct="1">
        <a:spcBef>
          <a:spcPct val="20000"/>
        </a:spcBef>
        <a:buClr>
          <a:srgbClr val="BF2E21"/>
        </a:buClr>
        <a:buFont typeface="Wingdings" panose="05000000000000000000" pitchFamily="2" charset="2"/>
        <a:buChar char="§"/>
        <a:defRPr sz="3200" kern="1200">
          <a:solidFill>
            <a:schemeClr val="tx1"/>
          </a:solidFill>
          <a:latin typeface="Calibri Light" panose="020F0302020204030204" pitchFamily="34" charset="0"/>
          <a:ea typeface="+mn-ea"/>
          <a:cs typeface="+mn-cs"/>
        </a:defRPr>
      </a:lvl1pPr>
      <a:lvl2pPr marL="742950" indent="-285750" algn="l" defTabSz="914400" rtl="0" eaLnBrk="1" latinLnBrk="0" hangingPunct="1">
        <a:spcBef>
          <a:spcPct val="20000"/>
        </a:spcBef>
        <a:buClr>
          <a:schemeClr val="tx1">
            <a:lumMod val="65000"/>
            <a:lumOff val="35000"/>
          </a:schemeClr>
        </a:buClr>
        <a:buFont typeface="Arial" panose="020B0604020202020204" pitchFamily="34" charset="0"/>
        <a:buChar char="•"/>
        <a:defRPr sz="2800" kern="1200">
          <a:solidFill>
            <a:schemeClr val="tx1"/>
          </a:solidFill>
          <a:latin typeface="Calibri Light" panose="020F0302020204030204" pitchFamily="34" charset="0"/>
          <a:ea typeface="+mn-ea"/>
          <a:cs typeface="+mn-cs"/>
        </a:defRPr>
      </a:lvl2pPr>
      <a:lvl3pPr marL="1143000" indent="-228600" algn="l" defTabSz="914400" rtl="0" eaLnBrk="1" latinLnBrk="0" hangingPunct="1">
        <a:spcBef>
          <a:spcPct val="20000"/>
        </a:spcBef>
        <a:buClr>
          <a:srgbClr val="BF2E21"/>
        </a:buClr>
        <a:buFont typeface="Arial" panose="020B0604020202020204" pitchFamily="34" charset="0"/>
        <a:buChar char="•"/>
        <a:defRPr sz="2400" kern="1200">
          <a:solidFill>
            <a:schemeClr val="tx1"/>
          </a:solidFill>
          <a:latin typeface="Calibri Light" panose="020F0302020204030204" pitchFamily="34" charset="0"/>
          <a:ea typeface="+mn-ea"/>
          <a:cs typeface="+mn-cs"/>
        </a:defRPr>
      </a:lvl3pPr>
      <a:lvl4pPr marL="1600200" indent="-228600" algn="l" defTabSz="914400" rtl="0" eaLnBrk="1" latinLnBrk="0" hangingPunct="1">
        <a:spcBef>
          <a:spcPct val="20000"/>
        </a:spcBef>
        <a:buClr>
          <a:schemeClr val="tx1">
            <a:lumMod val="75000"/>
            <a:lumOff val="25000"/>
          </a:schemeClr>
        </a:buClr>
        <a:buFont typeface="Arial" panose="020B0604020202020204" pitchFamily="34" charset="0"/>
        <a:buChar char="•"/>
        <a:defRPr sz="2000" kern="1200">
          <a:solidFill>
            <a:schemeClr val="tx1"/>
          </a:solidFill>
          <a:latin typeface="Calibri Light" panose="020F0302020204030204" pitchFamily="34" charset="0"/>
          <a:ea typeface="+mn-ea"/>
          <a:cs typeface="+mn-cs"/>
        </a:defRPr>
      </a:lvl4pPr>
      <a:lvl5pPr marL="2057400" indent="-228600" algn="l" defTabSz="914400" rtl="0" eaLnBrk="1" latinLnBrk="0" hangingPunct="1">
        <a:spcBef>
          <a:spcPct val="20000"/>
        </a:spcBef>
        <a:buClr>
          <a:srgbClr val="BF2E21"/>
        </a:buClr>
        <a:buFont typeface="Arial" panose="020B0604020202020204" pitchFamily="34" charset="0"/>
        <a:buChar char="•"/>
        <a:defRPr sz="2000" kern="1200">
          <a:solidFill>
            <a:schemeClr val="tx1"/>
          </a:solidFill>
          <a:latin typeface="Calibri Light" panose="020F03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idsmap.com/stigma/What-is-stigma/page/126070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Living with HIV in Rural America – Stigma and Other Barriers to Care</a:t>
            </a:r>
          </a:p>
        </p:txBody>
      </p:sp>
      <p:sp>
        <p:nvSpPr>
          <p:cNvPr id="3" name="Content Placeholder 2"/>
          <p:cNvSpPr>
            <a:spLocks noGrp="1"/>
          </p:cNvSpPr>
          <p:nvPr>
            <p:ph type="subTitle" idx="1"/>
          </p:nvPr>
        </p:nvSpPr>
        <p:spPr>
          <a:xfrm>
            <a:off x="685801" y="3950165"/>
            <a:ext cx="7772398" cy="408475"/>
          </a:xfrm>
        </p:spPr>
        <p:txBody>
          <a:bodyPr>
            <a:normAutofit fontScale="77500" lnSpcReduction="20000"/>
          </a:bodyPr>
          <a:lstStyle/>
          <a:p>
            <a:r>
              <a:rPr lang="en-US"/>
              <a:t>Presenters: </a:t>
            </a:r>
            <a:endParaRPr lang="en-US" dirty="0"/>
          </a:p>
        </p:txBody>
      </p:sp>
      <p:sp>
        <p:nvSpPr>
          <p:cNvPr id="4" name="Content Placeholder 3"/>
          <p:cNvSpPr>
            <a:spLocks noGrp="1"/>
          </p:cNvSpPr>
          <p:nvPr>
            <p:ph idx="4294967295"/>
          </p:nvPr>
        </p:nvSpPr>
        <p:spPr>
          <a:xfrm>
            <a:off x="238538" y="4358640"/>
            <a:ext cx="8676861" cy="1383835"/>
          </a:xfrm>
        </p:spPr>
        <p:txBody>
          <a:bodyPr>
            <a:normAutofit fontScale="40000" lnSpcReduction="20000"/>
          </a:bodyPr>
          <a:lstStyle/>
          <a:p>
            <a:pPr marL="0" indent="0" algn="ctr">
              <a:buNone/>
            </a:pPr>
            <a:r>
              <a:rPr lang="en-US" dirty="0"/>
              <a:t>John Nelson, PhD, CPNP</a:t>
            </a:r>
          </a:p>
          <a:p>
            <a:pPr marL="0" indent="0" algn="ctr">
              <a:buNone/>
            </a:pPr>
            <a:r>
              <a:rPr lang="en-US" dirty="0"/>
              <a:t>Donna Sweet, MD</a:t>
            </a:r>
          </a:p>
          <a:p>
            <a:pPr marL="0" indent="0" algn="ctr">
              <a:buNone/>
            </a:pPr>
            <a:r>
              <a:rPr lang="en-US" dirty="0"/>
              <a:t>Anna Kinder,</a:t>
            </a:r>
            <a:r>
              <a:rPr lang="nn-NO" dirty="0"/>
              <a:t> MS, OTR/L </a:t>
            </a:r>
          </a:p>
          <a:p>
            <a:pPr marL="0" indent="0" algn="ctr">
              <a:buNone/>
            </a:pPr>
            <a:endParaRPr lang="nn-NO" dirty="0"/>
          </a:p>
          <a:p>
            <a:pPr marL="0" indent="0" algn="ctr">
              <a:buNone/>
            </a:pPr>
            <a:endParaRPr lang="nn-NO" dirty="0"/>
          </a:p>
          <a:p>
            <a:pPr marL="0" indent="0" algn="ctr">
              <a:buNone/>
            </a:pPr>
            <a:r>
              <a:rPr lang="en-US" dirty="0"/>
              <a:t>National Center for Innovation in HIV Care Under HRSA HIV/AIDS Bureau Cooperative Agreement U69HA27176</a:t>
            </a:r>
          </a:p>
        </p:txBody>
      </p:sp>
    </p:spTree>
    <p:extLst>
      <p:ext uri="{BB962C8B-B14F-4D97-AF65-F5344CB8AC3E}">
        <p14:creationId xmlns:p14="http://schemas.microsoft.com/office/powerpoint/2010/main" val="20264179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normAutofit lnSpcReduction="10000"/>
          </a:bodyPr>
          <a:lstStyle/>
          <a:p>
            <a:r>
              <a:rPr lang="en-US"/>
              <a:t>Decriminalize HIV </a:t>
            </a:r>
          </a:p>
          <a:p>
            <a:r>
              <a:rPr lang="en-US"/>
              <a:t>Reduce community, healthcare provider, and internalized HIV-related stigma</a:t>
            </a:r>
          </a:p>
          <a:p>
            <a:r>
              <a:rPr lang="en-US"/>
              <a:t>Reduce other barriers to accessing quality, confidential care in rural U.S.</a:t>
            </a:r>
          </a:p>
          <a:p>
            <a:r>
              <a:rPr lang="en-US"/>
              <a:t>Increase education of ALL healthcare providers and health profession students to provide HIV related prevention, testing, diagnosis, and treatment in rural communities</a:t>
            </a:r>
            <a:endParaRPr lang="en-US" dirty="0"/>
          </a:p>
        </p:txBody>
      </p:sp>
      <p:sp>
        <p:nvSpPr>
          <p:cNvPr id="2" name="Title 1"/>
          <p:cNvSpPr>
            <a:spLocks noGrp="1"/>
          </p:cNvSpPr>
          <p:nvPr>
            <p:ph type="title"/>
          </p:nvPr>
        </p:nvSpPr>
        <p:spPr/>
        <p:txBody>
          <a:bodyPr/>
          <a:lstStyle/>
          <a:p>
            <a:r>
              <a:rPr lang="en-US" dirty="0"/>
              <a:t>Multifaceted Approaches Needed</a:t>
            </a:r>
          </a:p>
        </p:txBody>
      </p:sp>
    </p:spTree>
    <p:extLst>
      <p:ext uri="{BB962C8B-B14F-4D97-AF65-F5344CB8AC3E}">
        <p14:creationId xmlns:p14="http://schemas.microsoft.com/office/powerpoint/2010/main" val="26337305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AETC Program Rural Health Committee</a:t>
            </a:r>
          </a:p>
        </p:txBody>
      </p:sp>
      <p:sp>
        <p:nvSpPr>
          <p:cNvPr id="3" name="Text Placeholder 2"/>
          <p:cNvSpPr>
            <a:spLocks noGrp="1"/>
          </p:cNvSpPr>
          <p:nvPr>
            <p:ph sz="half" idx="1"/>
          </p:nvPr>
        </p:nvSpPr>
        <p:spPr>
          <a:xfrm>
            <a:off x="457200" y="1536192"/>
            <a:ext cx="4191000" cy="4431308"/>
          </a:xfrm>
        </p:spPr>
        <p:txBody>
          <a:bodyPr>
            <a:noAutofit/>
          </a:bodyPr>
          <a:lstStyle/>
          <a:p>
            <a:pPr>
              <a:lnSpc>
                <a:spcPct val="120000"/>
              </a:lnSpc>
            </a:pPr>
            <a:r>
              <a:rPr lang="nn-NO" sz="2400" dirty="0"/>
              <a:t>Harold Katner (GA)</a:t>
            </a:r>
          </a:p>
          <a:p>
            <a:pPr>
              <a:lnSpc>
                <a:spcPct val="120000"/>
              </a:lnSpc>
            </a:pPr>
            <a:r>
              <a:rPr lang="nn-NO" sz="2400" dirty="0"/>
              <a:t>Theresa </a:t>
            </a:r>
            <a:r>
              <a:rPr lang="nn-NO" sz="2400" dirty="0" err="1"/>
              <a:t>Bramel</a:t>
            </a:r>
            <a:r>
              <a:rPr lang="nn-NO" sz="2400" dirty="0"/>
              <a:t> (AK)</a:t>
            </a:r>
          </a:p>
          <a:p>
            <a:pPr>
              <a:lnSpc>
                <a:spcPct val="120000"/>
              </a:lnSpc>
            </a:pPr>
            <a:r>
              <a:rPr lang="nn-NO" sz="2400" dirty="0"/>
              <a:t>Anna Kinder (WY)</a:t>
            </a:r>
            <a:endParaRPr lang="en-US" sz="2400" dirty="0"/>
          </a:p>
          <a:p>
            <a:pPr>
              <a:lnSpc>
                <a:spcPct val="120000"/>
              </a:lnSpc>
            </a:pPr>
            <a:r>
              <a:rPr lang="en-US" sz="2400" dirty="0"/>
              <a:t>Joseph </a:t>
            </a:r>
            <a:r>
              <a:rPr lang="en-US" sz="2400" dirty="0" err="1"/>
              <a:t>Cantil</a:t>
            </a:r>
            <a:r>
              <a:rPr lang="en-US" sz="2400" dirty="0"/>
              <a:t> (AK)</a:t>
            </a:r>
          </a:p>
          <a:p>
            <a:pPr>
              <a:lnSpc>
                <a:spcPct val="120000"/>
              </a:lnSpc>
            </a:pPr>
            <a:r>
              <a:rPr lang="en-US" sz="2400" dirty="0"/>
              <a:t>Natalia Martinez-Paz (WA) </a:t>
            </a:r>
          </a:p>
          <a:p>
            <a:pPr>
              <a:lnSpc>
                <a:spcPct val="120000"/>
              </a:lnSpc>
            </a:pPr>
            <a:r>
              <a:rPr lang="en-US" sz="2400" dirty="0"/>
              <a:t>Laurie Dill (AL)</a:t>
            </a:r>
          </a:p>
          <a:p>
            <a:pPr>
              <a:lnSpc>
                <a:spcPct val="120000"/>
              </a:lnSpc>
            </a:pPr>
            <a:r>
              <a:rPr lang="en-US" sz="2400" dirty="0"/>
              <a:t>Jeannette Southerly (WV) </a:t>
            </a:r>
          </a:p>
          <a:p>
            <a:pPr>
              <a:lnSpc>
                <a:spcPct val="120000"/>
              </a:lnSpc>
            </a:pPr>
            <a:r>
              <a:rPr lang="en-US" sz="2400" dirty="0"/>
              <a:t>Tracy E </a:t>
            </a:r>
            <a:r>
              <a:rPr lang="en-US" sz="2400" dirty="0" err="1"/>
              <a:t>Jungwirth</a:t>
            </a:r>
            <a:r>
              <a:rPr lang="en-US" sz="2400" dirty="0"/>
              <a:t> (NM)</a:t>
            </a:r>
            <a:r>
              <a:rPr lang="en-US" dirty="0"/>
              <a:t>	</a:t>
            </a:r>
          </a:p>
        </p:txBody>
      </p:sp>
      <p:sp>
        <p:nvSpPr>
          <p:cNvPr id="4" name="Content Placeholder 3"/>
          <p:cNvSpPr>
            <a:spLocks noGrp="1"/>
          </p:cNvSpPr>
          <p:nvPr>
            <p:ph sz="half" idx="2"/>
          </p:nvPr>
        </p:nvSpPr>
        <p:spPr>
          <a:xfrm>
            <a:off x="4972050" y="1536192"/>
            <a:ext cx="3486151" cy="4431308"/>
          </a:xfrm>
        </p:spPr>
        <p:txBody>
          <a:bodyPr>
            <a:noAutofit/>
          </a:bodyPr>
          <a:lstStyle/>
          <a:p>
            <a:pPr>
              <a:lnSpc>
                <a:spcPct val="120000"/>
              </a:lnSpc>
            </a:pPr>
            <a:r>
              <a:rPr lang="en-US" sz="2400" dirty="0"/>
              <a:t>Dayna Morrison (OR) </a:t>
            </a:r>
          </a:p>
          <a:p>
            <a:pPr>
              <a:lnSpc>
                <a:spcPct val="120000"/>
              </a:lnSpc>
            </a:pPr>
            <a:r>
              <a:rPr lang="en-US" sz="2400" dirty="0"/>
              <a:t>Alyssa Guido (AZ)</a:t>
            </a:r>
          </a:p>
          <a:p>
            <a:pPr>
              <a:lnSpc>
                <a:spcPct val="120000"/>
              </a:lnSpc>
            </a:pPr>
            <a:r>
              <a:rPr lang="en-US" sz="2400" dirty="0"/>
              <a:t>John Nelson (NJ)</a:t>
            </a:r>
          </a:p>
          <a:p>
            <a:pPr>
              <a:lnSpc>
                <a:spcPct val="120000"/>
              </a:lnSpc>
            </a:pPr>
            <a:r>
              <a:rPr lang="en-US" sz="2400" dirty="0"/>
              <a:t>Jason Henry (VIs)</a:t>
            </a:r>
          </a:p>
          <a:p>
            <a:pPr>
              <a:lnSpc>
                <a:spcPct val="120000"/>
              </a:lnSpc>
            </a:pPr>
            <a:r>
              <a:rPr lang="en-US" sz="2400" dirty="0"/>
              <a:t>Donna Sweet (KS)</a:t>
            </a:r>
          </a:p>
          <a:p>
            <a:pPr>
              <a:lnSpc>
                <a:spcPct val="120000"/>
              </a:lnSpc>
            </a:pPr>
            <a:r>
              <a:rPr lang="en-US" sz="2400" dirty="0"/>
              <a:t>Jennifer Janelle (FL)</a:t>
            </a:r>
          </a:p>
          <a:p>
            <a:pPr>
              <a:lnSpc>
                <a:spcPct val="120000"/>
              </a:lnSpc>
            </a:pPr>
            <a:r>
              <a:rPr lang="en-US" sz="2400" dirty="0"/>
              <a:t>Liz Lazo (NJ)</a:t>
            </a:r>
          </a:p>
        </p:txBody>
      </p:sp>
    </p:spTree>
    <p:extLst>
      <p:ext uri="{BB962C8B-B14F-4D97-AF65-F5344CB8AC3E}">
        <p14:creationId xmlns:p14="http://schemas.microsoft.com/office/powerpoint/2010/main" val="1148150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a:t>
            </a:r>
          </a:p>
        </p:txBody>
      </p:sp>
      <p:sp>
        <p:nvSpPr>
          <p:cNvPr id="3" name="Text Placeholder 2"/>
          <p:cNvSpPr>
            <a:spLocks noGrp="1"/>
          </p:cNvSpPr>
          <p:nvPr>
            <p:ph idx="1"/>
          </p:nvPr>
        </p:nvSpPr>
        <p:spPr/>
        <p:txBody>
          <a:bodyPr>
            <a:normAutofit lnSpcReduction="10000"/>
          </a:bodyPr>
          <a:lstStyle/>
          <a:p>
            <a:pPr lvl="0"/>
            <a:r>
              <a:rPr lang="en-US" dirty="0"/>
              <a:t>Recognize the differences in HIV Care Continuum outcomes for persons living with HIV (PLWH) in rural and non-rural jurisdictions of the United States and its territories (U.S.).</a:t>
            </a:r>
          </a:p>
          <a:p>
            <a:pPr lvl="0"/>
            <a:r>
              <a:rPr lang="en-US" dirty="0"/>
              <a:t>Identify types of stigma experienced by PLWH in rural jurisdictions of the U.S.</a:t>
            </a:r>
          </a:p>
          <a:p>
            <a:pPr lvl="0"/>
            <a:r>
              <a:rPr lang="en-US" dirty="0"/>
              <a:t>Discuss ways to decrease organizational stigma for PLWH accessing healthcare in rural jurisdictions of the U.S.</a:t>
            </a:r>
          </a:p>
          <a:p>
            <a:endParaRPr lang="en-US" dirty="0"/>
          </a:p>
        </p:txBody>
      </p:sp>
    </p:spTree>
    <p:extLst>
      <p:ext uri="{BB962C8B-B14F-4D97-AF65-F5344CB8AC3E}">
        <p14:creationId xmlns:p14="http://schemas.microsoft.com/office/powerpoint/2010/main" val="35393103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Rural Definition</a:t>
            </a:r>
            <a:endParaRPr lang="en-US" dirty="0"/>
          </a:p>
        </p:txBody>
      </p:sp>
      <p:sp>
        <p:nvSpPr>
          <p:cNvPr id="3" name="Content Placeholder 2"/>
          <p:cNvSpPr>
            <a:spLocks noGrp="1"/>
          </p:cNvSpPr>
          <p:nvPr>
            <p:ph idx="1"/>
          </p:nvPr>
        </p:nvSpPr>
        <p:spPr/>
        <p:txBody>
          <a:bodyPr/>
          <a:lstStyle/>
          <a:p>
            <a:pPr marL="114112" indent="0" algn="ctr">
              <a:buNone/>
            </a:pPr>
            <a:r>
              <a:rPr lang="en-US" dirty="0"/>
              <a:t>Rural is a geographic area that is populated with &lt;50,000 people with areas of 10,000-49,999 people considered micropolitan or &lt;10,000 people “very rural”.</a:t>
            </a:r>
          </a:p>
          <a:p>
            <a:pPr marL="114112" indent="0" algn="ctr">
              <a:buNone/>
            </a:pPr>
            <a:endParaRPr lang="en-US" dirty="0"/>
          </a:p>
          <a:p>
            <a:endParaRPr lang="en-US" dirty="0"/>
          </a:p>
          <a:p>
            <a:endParaRPr lang="en-US" dirty="0"/>
          </a:p>
        </p:txBody>
      </p:sp>
      <p:sp>
        <p:nvSpPr>
          <p:cNvPr id="4" name="Footer Placeholder 3"/>
          <p:cNvSpPr>
            <a:spLocks noGrp="1"/>
          </p:cNvSpPr>
          <p:nvPr>
            <p:ph type="ftr" sz="quarter" idx="4294967295"/>
          </p:nvPr>
        </p:nvSpPr>
        <p:spPr>
          <a:xfrm>
            <a:off x="3352459" y="6352708"/>
            <a:ext cx="4367298" cy="365760"/>
          </a:xfrm>
          <a:prstGeom prst="rect">
            <a:avLst/>
          </a:prstGeom>
        </p:spPr>
        <p:txBody>
          <a:bodyPr/>
          <a:lstStyle/>
          <a:p>
            <a:r>
              <a:rPr lang="en-US"/>
              <a:t>aidsetc.org</a:t>
            </a:r>
            <a:endParaRPr lang="en-US" dirty="0"/>
          </a:p>
        </p:txBody>
      </p:sp>
    </p:spTree>
    <p:extLst>
      <p:ext uri="{BB962C8B-B14F-4D97-AF65-F5344CB8AC3E}">
        <p14:creationId xmlns:p14="http://schemas.microsoft.com/office/powerpoint/2010/main" val="15124603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normAutofit fontScale="77500" lnSpcReduction="20000"/>
          </a:bodyPr>
          <a:lstStyle/>
          <a:p>
            <a:r>
              <a:rPr lang="en-US"/>
              <a:t>Rural residents less likely to get HIV tested</a:t>
            </a:r>
          </a:p>
          <a:p>
            <a:r>
              <a:rPr lang="en-US"/>
              <a:t>Rural residents more likely to internalize HIV-related stigma (S. Kalichman, H. Katner, E. Banas, &amp; M. Kalichman; 2016)</a:t>
            </a:r>
          </a:p>
          <a:p>
            <a:r>
              <a:rPr lang="en-US"/>
              <a:t>Rural residents are more likely to be tested in non-rural places (S. Kalichman, H. Katner, E. Banas, &amp; M. Kalichman; 2016)</a:t>
            </a:r>
          </a:p>
          <a:p>
            <a:r>
              <a:rPr lang="en-US"/>
              <a:t>Rural residents more likely to be diagnosed with AIDS at the time of initial HIV diagnosis</a:t>
            </a:r>
          </a:p>
          <a:p>
            <a:r>
              <a:rPr lang="en-US"/>
              <a:t>Rural residents are less likely to be retained in care (CDC, Rural Health Committee; 2016)</a:t>
            </a:r>
          </a:p>
          <a:p>
            <a:r>
              <a:rPr lang="en-US"/>
              <a:t>Rural residents are less likely to be virally suppressed (CDC, Rural Health Committee; 2016)</a:t>
            </a:r>
          </a:p>
          <a:p>
            <a:endParaRPr lang="en-US" dirty="0"/>
          </a:p>
        </p:txBody>
      </p:sp>
      <p:sp>
        <p:nvSpPr>
          <p:cNvPr id="2" name="Title 1"/>
          <p:cNvSpPr>
            <a:spLocks noGrp="1"/>
          </p:cNvSpPr>
          <p:nvPr>
            <p:ph type="title"/>
          </p:nvPr>
        </p:nvSpPr>
        <p:spPr/>
        <p:txBody>
          <a:bodyPr/>
          <a:lstStyle/>
          <a:p>
            <a:r>
              <a:rPr lang="en-US" dirty="0"/>
              <a:t>So what’s happening in rural U.S.?</a:t>
            </a:r>
          </a:p>
        </p:txBody>
      </p:sp>
    </p:spTree>
    <p:extLst>
      <p:ext uri="{BB962C8B-B14F-4D97-AF65-F5344CB8AC3E}">
        <p14:creationId xmlns:p14="http://schemas.microsoft.com/office/powerpoint/2010/main" val="6471367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2" y="119518"/>
            <a:ext cx="8315569" cy="1143000"/>
          </a:xfrm>
        </p:spPr>
        <p:txBody>
          <a:bodyPr/>
          <a:lstStyle/>
          <a:p>
            <a:pPr algn="ctr"/>
            <a:r>
              <a:rPr lang="en-US" dirty="0"/>
              <a:t>Stigma</a:t>
            </a:r>
          </a:p>
        </p:txBody>
      </p:sp>
      <p:sp>
        <p:nvSpPr>
          <p:cNvPr id="3" name="Text Placeholder 2"/>
          <p:cNvSpPr>
            <a:spLocks noGrp="1"/>
          </p:cNvSpPr>
          <p:nvPr>
            <p:ph idx="1"/>
          </p:nvPr>
        </p:nvSpPr>
        <p:spPr>
          <a:xfrm>
            <a:off x="457202" y="1262519"/>
            <a:ext cx="8315569" cy="4704984"/>
          </a:xfrm>
        </p:spPr>
        <p:txBody>
          <a:bodyPr>
            <a:normAutofit fontScale="92500" lnSpcReduction="10000"/>
          </a:bodyPr>
          <a:lstStyle/>
          <a:p>
            <a:pPr marL="114112" indent="0" algn="ctr">
              <a:buNone/>
            </a:pPr>
            <a:r>
              <a:rPr lang="en-US" dirty="0"/>
              <a:t>Stigma refers to the “disgracing” or “shaming” of people themselves (internalized), by others, and by organizations/institutions (primarily through policies, laws, and behaviors of those within the organization/institution) due to perceived socially unacceptable attributes.</a:t>
            </a:r>
            <a:r>
              <a:rPr lang="en-US" baseline="30000" dirty="0"/>
              <a:t>1,2</a:t>
            </a:r>
            <a:r>
              <a:rPr lang="en-US" dirty="0"/>
              <a:t> </a:t>
            </a:r>
          </a:p>
          <a:p>
            <a:pPr marL="114112" indent="0" algn="ctr">
              <a:buNone/>
            </a:pPr>
            <a:endParaRPr lang="en-US" dirty="0"/>
          </a:p>
          <a:p>
            <a:pPr marL="114112" indent="0" algn="ctr">
              <a:buNone/>
            </a:pPr>
            <a:r>
              <a:rPr lang="en-US" dirty="0"/>
              <a:t> </a:t>
            </a:r>
          </a:p>
          <a:p>
            <a:pPr marL="457012" indent="-342900">
              <a:buAutoNum type="arabicPeriod"/>
            </a:pPr>
            <a:r>
              <a:rPr lang="en-US" sz="1500" dirty="0" err="1"/>
              <a:t>Mahajan</a:t>
            </a:r>
            <a:r>
              <a:rPr lang="en-US" sz="1500" dirty="0"/>
              <a:t> AP, Sayles JN, Patel VA, et al. Stigma in the HIV/AIDS epidemic: A review of the literature and recommendations for the way forward. AIDS (London, England). 2008;22(</a:t>
            </a:r>
            <a:r>
              <a:rPr lang="en-US" sz="1500" dirty="0" err="1"/>
              <a:t>Suppl</a:t>
            </a:r>
            <a:r>
              <a:rPr lang="en-US" sz="1500" dirty="0"/>
              <a:t> 2):S67-S79. doi:10.1097/01.aids.0000327438.13291.62.</a:t>
            </a:r>
          </a:p>
          <a:p>
            <a:pPr marL="457012" indent="-342900">
              <a:buAutoNum type="arabicPeriod"/>
            </a:pPr>
            <a:r>
              <a:rPr lang="en-US" sz="1500" dirty="0"/>
              <a:t>NAM </a:t>
            </a:r>
            <a:r>
              <a:rPr lang="en-US" sz="1500" dirty="0" err="1"/>
              <a:t>aidsmap</a:t>
            </a:r>
            <a:r>
              <a:rPr lang="en-US" sz="1500" dirty="0"/>
              <a:t>. NAM Publications, 2016. </a:t>
            </a:r>
            <a:r>
              <a:rPr lang="en-US" sz="1500" dirty="0">
                <a:hlinkClick r:id="rId2"/>
              </a:rPr>
              <a:t>http://www.aidsmap.com/stigma/What-is-stigma/page/1260706</a:t>
            </a:r>
            <a:r>
              <a:rPr lang="en-US" dirty="0">
                <a:hlinkClick r:id="rId2"/>
              </a:rPr>
              <a:t>/</a:t>
            </a:r>
            <a:r>
              <a:rPr lang="en-US" dirty="0"/>
              <a:t> </a:t>
            </a:r>
          </a:p>
        </p:txBody>
      </p:sp>
    </p:spTree>
    <p:extLst>
      <p:ext uri="{BB962C8B-B14F-4D97-AF65-F5344CB8AC3E}">
        <p14:creationId xmlns:p14="http://schemas.microsoft.com/office/powerpoint/2010/main" val="24396869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p:cNvPicPr>
          <p:nvPr/>
        </p:nvPicPr>
        <p:blipFill>
          <a:blip r:embed="rId2">
            <a:alphaModFix/>
            <a:extLst>
              <a:ext uri="{28A0092B-C50C-407E-A947-70E740481C1C}">
                <a14:useLocalDpi xmlns:a14="http://schemas.microsoft.com/office/drawing/2010/main"/>
              </a:ext>
            </a:extLst>
          </a:blip>
          <a:stretch>
            <a:fillRect/>
          </a:stretch>
        </p:blipFill>
        <p:spPr>
          <a:xfrm>
            <a:off x="132080" y="0"/>
            <a:ext cx="8869679" cy="6786880"/>
          </a:xfrm>
          <a:prstGeom prst="rect">
            <a:avLst/>
          </a:prstGeom>
        </p:spPr>
      </p:pic>
      <p:sp>
        <p:nvSpPr>
          <p:cNvPr id="2" name="TextBox 1"/>
          <p:cNvSpPr txBox="1"/>
          <p:nvPr/>
        </p:nvSpPr>
        <p:spPr>
          <a:xfrm>
            <a:off x="6156960" y="274320"/>
            <a:ext cx="2267243" cy="1477328"/>
          </a:xfrm>
          <a:prstGeom prst="rect">
            <a:avLst/>
          </a:prstGeom>
          <a:noFill/>
        </p:spPr>
        <p:txBody>
          <a:bodyPr wrap="square" rtlCol="0">
            <a:spAutoFit/>
          </a:bodyPr>
          <a:lstStyle/>
          <a:p>
            <a:r>
              <a:rPr lang="en-US" sz="1000" dirty="0" err="1">
                <a:solidFill>
                  <a:schemeClr val="tx1">
                    <a:lumMod val="50000"/>
                    <a:lumOff val="50000"/>
                  </a:schemeClr>
                </a:solidFill>
              </a:rPr>
              <a:t>Holzemer</a:t>
            </a:r>
            <a:r>
              <a:rPr lang="en-US" sz="1000" dirty="0">
                <a:solidFill>
                  <a:schemeClr val="tx1">
                    <a:lumMod val="50000"/>
                    <a:lumOff val="50000"/>
                  </a:schemeClr>
                </a:solidFill>
              </a:rPr>
              <a:t>, W. L., </a:t>
            </a:r>
            <a:r>
              <a:rPr lang="en-US" sz="1000" dirty="0" err="1">
                <a:solidFill>
                  <a:schemeClr val="tx1">
                    <a:lumMod val="50000"/>
                    <a:lumOff val="50000"/>
                  </a:schemeClr>
                </a:solidFill>
              </a:rPr>
              <a:t>Uys</a:t>
            </a:r>
            <a:r>
              <a:rPr lang="en-US" sz="1000" dirty="0">
                <a:solidFill>
                  <a:schemeClr val="tx1">
                    <a:lumMod val="50000"/>
                    <a:lumOff val="50000"/>
                  </a:schemeClr>
                </a:solidFill>
              </a:rPr>
              <a:t>, L., </a:t>
            </a:r>
            <a:r>
              <a:rPr lang="en-US" sz="1000" dirty="0" err="1">
                <a:solidFill>
                  <a:schemeClr val="tx1">
                    <a:lumMod val="50000"/>
                    <a:lumOff val="50000"/>
                  </a:schemeClr>
                </a:solidFill>
              </a:rPr>
              <a:t>Makoae</a:t>
            </a:r>
            <a:r>
              <a:rPr lang="en-US" sz="1000" dirty="0">
                <a:solidFill>
                  <a:schemeClr val="tx1">
                    <a:lumMod val="50000"/>
                    <a:lumOff val="50000"/>
                  </a:schemeClr>
                </a:solidFill>
              </a:rPr>
              <a:t>, L., Stewart, A., </a:t>
            </a:r>
            <a:r>
              <a:rPr lang="en-US" sz="1000" dirty="0" err="1">
                <a:solidFill>
                  <a:schemeClr val="tx1">
                    <a:lumMod val="50000"/>
                    <a:lumOff val="50000"/>
                  </a:schemeClr>
                </a:solidFill>
              </a:rPr>
              <a:t>Phetlhu</a:t>
            </a:r>
            <a:r>
              <a:rPr lang="en-US" sz="1000" dirty="0">
                <a:solidFill>
                  <a:schemeClr val="tx1">
                    <a:lumMod val="50000"/>
                    <a:lumOff val="50000"/>
                  </a:schemeClr>
                </a:solidFill>
              </a:rPr>
              <a:t>, R., </a:t>
            </a:r>
            <a:r>
              <a:rPr lang="en-US" sz="1000" dirty="0" err="1">
                <a:solidFill>
                  <a:schemeClr val="tx1">
                    <a:lumMod val="50000"/>
                    <a:lumOff val="50000"/>
                  </a:schemeClr>
                </a:solidFill>
              </a:rPr>
              <a:t>Dlamini</a:t>
            </a:r>
            <a:r>
              <a:rPr lang="en-US" sz="1000" dirty="0">
                <a:solidFill>
                  <a:schemeClr val="tx1">
                    <a:lumMod val="50000"/>
                    <a:lumOff val="50000"/>
                  </a:schemeClr>
                </a:solidFill>
              </a:rPr>
              <a:t>, P. S., </a:t>
            </a:r>
            <a:r>
              <a:rPr lang="en-US" sz="1000" dirty="0" err="1">
                <a:solidFill>
                  <a:schemeClr val="tx1">
                    <a:lumMod val="50000"/>
                    <a:lumOff val="50000"/>
                  </a:schemeClr>
                </a:solidFill>
              </a:rPr>
              <a:t>Greeff</a:t>
            </a:r>
            <a:r>
              <a:rPr lang="en-US" sz="1000" dirty="0">
                <a:solidFill>
                  <a:schemeClr val="tx1">
                    <a:lumMod val="50000"/>
                    <a:lumOff val="50000"/>
                  </a:schemeClr>
                </a:solidFill>
              </a:rPr>
              <a:t>, M., </a:t>
            </a:r>
            <a:r>
              <a:rPr lang="en-US" sz="1000" dirty="0" err="1">
                <a:solidFill>
                  <a:schemeClr val="tx1">
                    <a:lumMod val="50000"/>
                    <a:lumOff val="50000"/>
                  </a:schemeClr>
                </a:solidFill>
              </a:rPr>
              <a:t>Kohi</a:t>
            </a:r>
            <a:r>
              <a:rPr lang="en-US" sz="1000" dirty="0">
                <a:solidFill>
                  <a:schemeClr val="tx1">
                    <a:lumMod val="50000"/>
                    <a:lumOff val="50000"/>
                  </a:schemeClr>
                </a:solidFill>
              </a:rPr>
              <a:t>, T. W., </a:t>
            </a:r>
            <a:r>
              <a:rPr lang="en-US" sz="1000" dirty="0" err="1">
                <a:solidFill>
                  <a:schemeClr val="tx1">
                    <a:lumMod val="50000"/>
                    <a:lumOff val="50000"/>
                  </a:schemeClr>
                </a:solidFill>
              </a:rPr>
              <a:t>Chirwa</a:t>
            </a:r>
            <a:r>
              <a:rPr lang="en-US" sz="1000" dirty="0">
                <a:solidFill>
                  <a:schemeClr val="tx1">
                    <a:lumMod val="50000"/>
                    <a:lumOff val="50000"/>
                  </a:schemeClr>
                </a:solidFill>
              </a:rPr>
              <a:t>, M., Cuca, Y. and Naidoo, J. (2007), A conceptual model of HIV/AIDS stigma from five African countries. Journal of Advanced Nursing, 58: 541–551. </a:t>
            </a:r>
            <a:r>
              <a:rPr lang="en-US" sz="1000" dirty="0" err="1">
                <a:solidFill>
                  <a:schemeClr val="tx1">
                    <a:lumMod val="50000"/>
                    <a:lumOff val="50000"/>
                  </a:schemeClr>
                </a:solidFill>
              </a:rPr>
              <a:t>doi</a:t>
            </a:r>
            <a:r>
              <a:rPr lang="en-US" sz="1000" dirty="0">
                <a:solidFill>
                  <a:schemeClr val="tx1">
                    <a:lumMod val="50000"/>
                    <a:lumOff val="50000"/>
                  </a:schemeClr>
                </a:solidFill>
              </a:rPr>
              <a:t>: 10.1111/j.1365-2648.2007.04244.x</a:t>
            </a:r>
          </a:p>
        </p:txBody>
      </p:sp>
    </p:spTree>
    <p:extLst>
      <p:ext uri="{BB962C8B-B14F-4D97-AF65-F5344CB8AC3E}">
        <p14:creationId xmlns:p14="http://schemas.microsoft.com/office/powerpoint/2010/main" val="3314042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561" y="990979"/>
            <a:ext cx="7659687" cy="1168401"/>
          </a:xfrm>
        </p:spPr>
        <p:txBody>
          <a:bodyPr>
            <a:noAutofit/>
          </a:bodyPr>
          <a:lstStyle/>
          <a:p>
            <a:pPr algn="ctr"/>
            <a:r>
              <a:rPr lang="en-US" sz="4000" b="1" dirty="0"/>
              <a:t>What works to decrease stigma and increase engagement in healthcare of PLWH and those </a:t>
            </a:r>
            <a:br>
              <a:rPr lang="en-US" sz="4000" b="1" dirty="0"/>
            </a:br>
            <a:r>
              <a:rPr lang="en-US" sz="4000" b="1" dirty="0"/>
              <a:t>at-risk of HIV infection in rural U.S.?</a:t>
            </a:r>
          </a:p>
        </p:txBody>
      </p:sp>
    </p:spTree>
    <p:extLst>
      <p:ext uri="{BB962C8B-B14F-4D97-AF65-F5344CB8AC3E}">
        <p14:creationId xmlns:p14="http://schemas.microsoft.com/office/powerpoint/2010/main" val="2267361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Exemplary Programs </a:t>
            </a:r>
          </a:p>
        </p:txBody>
      </p:sp>
      <p:sp>
        <p:nvSpPr>
          <p:cNvPr id="3" name="Text Placeholder 2"/>
          <p:cNvSpPr>
            <a:spLocks noGrp="1"/>
          </p:cNvSpPr>
          <p:nvPr>
            <p:ph idx="1"/>
          </p:nvPr>
        </p:nvSpPr>
        <p:spPr/>
        <p:txBody>
          <a:bodyPr>
            <a:normAutofit fontScale="92500"/>
          </a:bodyPr>
          <a:lstStyle/>
          <a:p>
            <a:r>
              <a:rPr lang="en-US" dirty="0"/>
              <a:t>Project ECHO® model (developed by University of New Mexico) now used by Mountain West AETC to provide regular communities of learning among rural primary care providers to provide education, problem solving, and case study discussions related to providing HIV care</a:t>
            </a:r>
          </a:p>
          <a:p>
            <a:r>
              <a:rPr lang="en-US" dirty="0"/>
              <a:t>University of Kansas School of Medicine – Wichita:  takes HIV care team to three different rural sections of Kansas once/6 weeks to provide care  </a:t>
            </a:r>
          </a:p>
        </p:txBody>
      </p:sp>
    </p:spTree>
    <p:extLst>
      <p:ext uri="{BB962C8B-B14F-4D97-AF65-F5344CB8AC3E}">
        <p14:creationId xmlns:p14="http://schemas.microsoft.com/office/powerpoint/2010/main" val="2668144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Other “Tools” to Improve Outcomes of PLWH in Rural America?</a:t>
            </a:r>
          </a:p>
        </p:txBody>
      </p:sp>
      <p:sp>
        <p:nvSpPr>
          <p:cNvPr id="3" name="Text Placeholder 2"/>
          <p:cNvSpPr>
            <a:spLocks noGrp="1"/>
          </p:cNvSpPr>
          <p:nvPr>
            <p:ph idx="1"/>
          </p:nvPr>
        </p:nvSpPr>
        <p:spPr/>
        <p:txBody>
          <a:bodyPr/>
          <a:lstStyle/>
          <a:p>
            <a:r>
              <a:rPr lang="en-US" dirty="0"/>
              <a:t>Use of mobile health van</a:t>
            </a:r>
          </a:p>
          <a:p>
            <a:r>
              <a:rPr lang="en-US" dirty="0"/>
              <a:t>Use of  consultants, including National Clinician Consultation Center  </a:t>
            </a:r>
          </a:p>
          <a:p>
            <a:r>
              <a:rPr lang="en-US" dirty="0"/>
              <a:t>Use of Community Health Workers, Linkage Coordinators, Navigators</a:t>
            </a:r>
          </a:p>
          <a:p>
            <a:r>
              <a:rPr lang="en-US" dirty="0"/>
              <a:t>Other examples???</a:t>
            </a:r>
          </a:p>
        </p:txBody>
      </p:sp>
    </p:spTree>
    <p:extLst>
      <p:ext uri="{BB962C8B-B14F-4D97-AF65-F5344CB8AC3E}">
        <p14:creationId xmlns:p14="http://schemas.microsoft.com/office/powerpoint/2010/main" val="19467630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NCIHC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NCIHC Theme</Template>
  <TotalTime>150</TotalTime>
  <Words>765</Words>
  <Application>Microsoft Macintosh PowerPoint</Application>
  <PresentationFormat>On-screen Show (4:3)</PresentationFormat>
  <Paragraphs>64</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NCIHC Theme</vt:lpstr>
      <vt:lpstr>Living with HIV in Rural America – Stigma and Other Barriers to Care</vt:lpstr>
      <vt:lpstr>Objectives </vt:lpstr>
      <vt:lpstr>Rural Definition</vt:lpstr>
      <vt:lpstr>So what’s happening in rural U.S.?</vt:lpstr>
      <vt:lpstr>Stigma</vt:lpstr>
      <vt:lpstr>PowerPoint Presentation</vt:lpstr>
      <vt:lpstr>What works to decrease stigma and increase engagement in healthcare of PLWH and those  at-risk of HIV infection in rural U.S.?</vt:lpstr>
      <vt:lpstr>Exemplary Programs </vt:lpstr>
      <vt:lpstr>Other “Tools” to Improve Outcomes of PLWH in Rural America?</vt:lpstr>
      <vt:lpstr>Multifaceted Approaches Needed</vt:lpstr>
      <vt:lpstr>AETC Program Rural Health Committee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Genna Ayres</dc:creator>
  <cp:lastModifiedBy>Alan Gambrell - Public Ink</cp:lastModifiedBy>
  <cp:revision>7</cp:revision>
  <dcterms:created xsi:type="dcterms:W3CDTF">2016-12-16T20:10:16Z</dcterms:created>
  <dcterms:modified xsi:type="dcterms:W3CDTF">2020-04-06T16:22:26Z</dcterms:modified>
</cp:coreProperties>
</file>