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0" r:id="rId4"/>
    <p:sldMasterId id="2147483994" r:id="rId5"/>
    <p:sldMasterId id="2147484028" r:id="rId6"/>
  </p:sldMasterIdLst>
  <p:notesMasterIdLst>
    <p:notesMasterId r:id="rId55"/>
  </p:notesMasterIdLst>
  <p:handoutMasterIdLst>
    <p:handoutMasterId r:id="rId56"/>
  </p:handoutMasterIdLst>
  <p:sldIdLst>
    <p:sldId id="258" r:id="rId7"/>
    <p:sldId id="535" r:id="rId8"/>
    <p:sldId id="443" r:id="rId9"/>
    <p:sldId id="444" r:id="rId10"/>
    <p:sldId id="445" r:id="rId11"/>
    <p:sldId id="446" r:id="rId12"/>
    <p:sldId id="447" r:id="rId13"/>
    <p:sldId id="448" r:id="rId14"/>
    <p:sldId id="451" r:id="rId15"/>
    <p:sldId id="452" r:id="rId16"/>
    <p:sldId id="453" r:id="rId17"/>
    <p:sldId id="454" r:id="rId18"/>
    <p:sldId id="455" r:id="rId19"/>
    <p:sldId id="456" r:id="rId20"/>
    <p:sldId id="457" r:id="rId21"/>
    <p:sldId id="458" r:id="rId22"/>
    <p:sldId id="459" r:id="rId23"/>
    <p:sldId id="460" r:id="rId24"/>
    <p:sldId id="461" r:id="rId25"/>
    <p:sldId id="462" r:id="rId26"/>
    <p:sldId id="464" r:id="rId27"/>
    <p:sldId id="465" r:id="rId28"/>
    <p:sldId id="466" r:id="rId29"/>
    <p:sldId id="467" r:id="rId30"/>
    <p:sldId id="468" r:id="rId31"/>
    <p:sldId id="469" r:id="rId32"/>
    <p:sldId id="470" r:id="rId33"/>
    <p:sldId id="471" r:id="rId34"/>
    <p:sldId id="472" r:id="rId35"/>
    <p:sldId id="474" r:id="rId36"/>
    <p:sldId id="475" r:id="rId37"/>
    <p:sldId id="476" r:id="rId38"/>
    <p:sldId id="477" r:id="rId39"/>
    <p:sldId id="478" r:id="rId40"/>
    <p:sldId id="479" r:id="rId41"/>
    <p:sldId id="480" r:id="rId42"/>
    <p:sldId id="482" r:id="rId43"/>
    <p:sldId id="483" r:id="rId44"/>
    <p:sldId id="484" r:id="rId45"/>
    <p:sldId id="485" r:id="rId46"/>
    <p:sldId id="486" r:id="rId47"/>
    <p:sldId id="487" r:id="rId48"/>
    <p:sldId id="488" r:id="rId49"/>
    <p:sldId id="489" r:id="rId50"/>
    <p:sldId id="491" r:id="rId51"/>
    <p:sldId id="492" r:id="rId52"/>
    <p:sldId id="493" r:id="rId53"/>
    <p:sldId id="494"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49"/>
    <a:srgbClr val="FF671F"/>
    <a:srgbClr val="76B5BE"/>
    <a:srgbClr val="000066"/>
    <a:srgbClr val="004B7E"/>
    <a:srgbClr val="007FD6"/>
    <a:srgbClr val="FF67FF"/>
    <a:srgbClr val="890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4258" autoAdjust="0"/>
  </p:normalViewPr>
  <p:slideViewPr>
    <p:cSldViewPr snapToGrid="0" snapToObjects="1">
      <p:cViewPr varScale="1">
        <p:scale>
          <a:sx n="92" d="100"/>
          <a:sy n="92" d="100"/>
        </p:scale>
        <p:origin x="1856" y="17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0" d="100"/>
          <a:sy n="80" d="100"/>
        </p:scale>
        <p:origin x="219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D30D254-0793-4E96-A4AE-61EBD6AABDDE}" type="datetimeFigureOut">
              <a:rPr lang="en-US" smtClean="0"/>
              <a:t>6/18/20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046D212-C6CE-44B6-BFF9-C76B86A4B052}" type="slidenum">
              <a:rPr lang="en-US" smtClean="0"/>
              <a:t>‹#›</a:t>
            </a:fld>
            <a:endParaRPr lang="en-US"/>
          </a:p>
        </p:txBody>
      </p:sp>
    </p:spTree>
    <p:extLst>
      <p:ext uri="{BB962C8B-B14F-4D97-AF65-F5344CB8AC3E}">
        <p14:creationId xmlns:p14="http://schemas.microsoft.com/office/powerpoint/2010/main" val="4004675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0B1011-41C8-4DA1-B282-B9E505D459AA}" type="datetimeFigureOut">
              <a:rPr lang="en-US" smtClean="0"/>
              <a:t>6/18/20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8" name="Slide Number Placeholder 7"/>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7C08CF-482D-4024-82BD-26F713DC95CD}" type="slidenum">
              <a:rPr lang="en-US" smtClean="0"/>
              <a:t>‹#›</a:t>
            </a:fld>
            <a:endParaRPr lang="en-US"/>
          </a:p>
        </p:txBody>
      </p:sp>
    </p:spTree>
    <p:extLst>
      <p:ext uri="{BB962C8B-B14F-4D97-AF65-F5344CB8AC3E}">
        <p14:creationId xmlns:p14="http://schemas.microsoft.com/office/powerpoint/2010/main" val="16303020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Step by Step: Initiating and/or Enhancing Billable Services Module 4: Revenue Cycle Quality Assurance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EA3A0-3905-4CF6-87C1-626A9582C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72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-Discuss the factors that have an effect on carrier participation,</a:t>
            </a:r>
            <a:r>
              <a:rPr lang="en-US" altLang="en-US" baseline="0" dirty="0">
                <a:latin typeface="Arial" panose="020B0604020202020204" pitchFamily="34" charset="0"/>
              </a:rPr>
              <a:t> such as:</a:t>
            </a:r>
          </a:p>
          <a:p>
            <a:pPr marL="171450" indent="-171450">
              <a:buFont typeface="Arial" panose="020B0604020202020204" pitchFamily="34" charset="0"/>
              <a:buChar char="•"/>
            </a:pPr>
            <a:r>
              <a:rPr lang="en-US" altLang="en-US" baseline="0" dirty="0">
                <a:latin typeface="Arial" panose="020B0604020202020204" pitchFamily="34" charset="0"/>
              </a:rPr>
              <a:t>Patient population (age, economic situation)</a:t>
            </a:r>
          </a:p>
          <a:p>
            <a:pPr marL="171450" indent="-171450">
              <a:buFont typeface="Arial" panose="020B0604020202020204" pitchFamily="34" charset="0"/>
              <a:buChar char="•"/>
            </a:pPr>
            <a:r>
              <a:rPr lang="en-US" altLang="en-US" baseline="0" dirty="0">
                <a:latin typeface="Arial" panose="020B0604020202020204" pitchFamily="34" charset="0"/>
              </a:rPr>
              <a:t>Self-pay patients, financial hardships</a:t>
            </a:r>
          </a:p>
          <a:p>
            <a:pPr marL="171450" indent="-171450">
              <a:buFont typeface="Arial" panose="020B0604020202020204" pitchFamily="34" charset="0"/>
              <a:buChar char="•"/>
            </a:pPr>
            <a:r>
              <a:rPr lang="en-US" altLang="en-US" baseline="0" dirty="0">
                <a:latin typeface="Arial" panose="020B0604020202020204" pitchFamily="34" charset="0"/>
              </a:rPr>
              <a:t>Plan benefits (annual </a:t>
            </a:r>
            <a:r>
              <a:rPr lang="en-US" altLang="en-US" dirty="0">
                <a:latin typeface="Arial" panose="020B0604020202020204" pitchFamily="34" charset="0"/>
              </a:rPr>
              <a:t>wellness </a:t>
            </a:r>
            <a:r>
              <a:rPr lang="en-US" altLang="en-US" baseline="0" dirty="0">
                <a:latin typeface="Arial" panose="020B0604020202020204" pitchFamily="34" charset="0"/>
              </a:rPr>
              <a:t>visits, immunizations, laboratory and radiology)</a:t>
            </a:r>
          </a:p>
          <a:p>
            <a:pPr marL="171450" indent="-171450">
              <a:buFont typeface="Arial" panose="020B0604020202020204" pitchFamily="34" charset="0"/>
              <a:buChar char="•"/>
            </a:pPr>
            <a:r>
              <a:rPr lang="en-US" altLang="en-US" baseline="0" dirty="0">
                <a:latin typeface="Arial" panose="020B0604020202020204" pitchFamily="34" charset="0"/>
              </a:rPr>
              <a:t>Financial considerations such as deductible, copays, coinsurance.</a:t>
            </a:r>
          </a:p>
        </p:txBody>
      </p:sp>
      <p:sp>
        <p:nvSpPr>
          <p:cNvPr id="4" name="Slide Number Placeholder 3"/>
          <p:cNvSpPr>
            <a:spLocks noGrp="1"/>
          </p:cNvSpPr>
          <p:nvPr>
            <p:ph type="sldNum" sz="quarter" idx="5"/>
          </p:nvPr>
        </p:nvSpPr>
        <p:spPr/>
        <p:txBody>
          <a:bodyPr/>
          <a:lstStyle/>
          <a:p>
            <a:fld id="{567C08CF-482D-4024-82BD-26F713DC95CD}" type="slidenum">
              <a:rPr lang="en-US" smtClean="0"/>
              <a:t>12</a:t>
            </a:fld>
            <a:endParaRPr lang="en-US"/>
          </a:p>
        </p:txBody>
      </p:sp>
    </p:spTree>
    <p:extLst>
      <p:ext uri="{BB962C8B-B14F-4D97-AF65-F5344CB8AC3E}">
        <p14:creationId xmlns:p14="http://schemas.microsoft.com/office/powerpoint/2010/main" val="409607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latin typeface="Arial" panose="020B0604020202020204" pitchFamily="34" charset="0"/>
                <a:cs typeface="Arial" panose="020B0604020202020204" pitchFamily="34" charset="0"/>
              </a:rPr>
              <a:t>Discuss</a:t>
            </a:r>
            <a:r>
              <a:rPr lang="en-US" altLang="en-US" baseline="0" dirty="0">
                <a:latin typeface="Arial" panose="020B0604020202020204" pitchFamily="34" charset="0"/>
                <a:cs typeface="Arial" panose="020B0604020202020204" pitchFamily="34" charset="0"/>
              </a:rPr>
              <a:t> how best to determine which carriers work best for each individual practice/clinic</a:t>
            </a:r>
          </a:p>
          <a:p>
            <a:pPr marL="171450" indent="-171450">
              <a:buFontTx/>
              <a:buChar char="-"/>
            </a:pPr>
            <a:r>
              <a:rPr lang="en-US" altLang="en-US" baseline="0" dirty="0">
                <a:latin typeface="Arial" panose="020B0604020202020204" pitchFamily="34" charset="0"/>
                <a:cs typeface="Arial" panose="020B0604020202020204" pitchFamily="34" charset="0"/>
              </a:rPr>
              <a:t>Evaluate the patient population the practice/clinic serves</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7C08CF-482D-4024-82BD-26F713DC95CD}" type="slidenum">
              <a:rPr lang="en-US" smtClean="0"/>
              <a:t>13</a:t>
            </a:fld>
            <a:endParaRPr lang="en-US"/>
          </a:p>
        </p:txBody>
      </p:sp>
    </p:spTree>
    <p:extLst>
      <p:ext uri="{BB962C8B-B14F-4D97-AF65-F5344CB8AC3E}">
        <p14:creationId xmlns:p14="http://schemas.microsoft.com/office/powerpoint/2010/main" val="338602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-Review tips</a:t>
            </a:r>
            <a:r>
              <a:rPr lang="en-US" altLang="en-US" baseline="0" dirty="0">
                <a:latin typeface="Arial" panose="020B0604020202020204" pitchFamily="34" charset="0"/>
                <a:cs typeface="Arial" panose="020B0604020202020204" pitchFamily="34" charset="0"/>
              </a:rPr>
              <a:t> and best practices to initiate carrier contracting process</a:t>
            </a:r>
          </a:p>
        </p:txBody>
      </p:sp>
      <p:sp>
        <p:nvSpPr>
          <p:cNvPr id="4" name="Slide Number Placeholder 3"/>
          <p:cNvSpPr>
            <a:spLocks noGrp="1"/>
          </p:cNvSpPr>
          <p:nvPr>
            <p:ph type="sldNum" sz="quarter" idx="5"/>
          </p:nvPr>
        </p:nvSpPr>
        <p:spPr/>
        <p:txBody>
          <a:bodyPr/>
          <a:lstStyle/>
          <a:p>
            <a:fld id="{567C08CF-482D-4024-82BD-26F713DC95CD}" type="slidenum">
              <a:rPr lang="en-US" smtClean="0"/>
              <a:t>14</a:t>
            </a:fld>
            <a:endParaRPr lang="en-US"/>
          </a:p>
        </p:txBody>
      </p:sp>
    </p:spTree>
    <p:extLst>
      <p:ext uri="{BB962C8B-B14F-4D97-AF65-F5344CB8AC3E}">
        <p14:creationId xmlns:p14="http://schemas.microsoft.com/office/powerpoint/2010/main" val="326855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a:t>
            </a:r>
            <a:r>
              <a:rPr lang="en-US" altLang="en-US" dirty="0">
                <a:latin typeface="Arial" panose="020B0604020202020204" pitchFamily="34" charset="0"/>
                <a:cs typeface="Arial" panose="020B0604020202020204" pitchFamily="34" charset="0"/>
              </a:rPr>
              <a:t>Review standard terms and guidelines for managed care contracting</a:t>
            </a:r>
          </a:p>
        </p:txBody>
      </p:sp>
      <p:sp>
        <p:nvSpPr>
          <p:cNvPr id="4" name="Slide Number Placeholder 3"/>
          <p:cNvSpPr>
            <a:spLocks noGrp="1"/>
          </p:cNvSpPr>
          <p:nvPr>
            <p:ph type="sldNum" sz="quarter" idx="5"/>
          </p:nvPr>
        </p:nvSpPr>
        <p:spPr/>
        <p:txBody>
          <a:bodyPr/>
          <a:lstStyle/>
          <a:p>
            <a:fld id="{567C08CF-482D-4024-82BD-26F713DC95CD}" type="slidenum">
              <a:rPr lang="en-US" smtClean="0"/>
              <a:t>15</a:t>
            </a:fld>
            <a:endParaRPr lang="en-US"/>
          </a:p>
        </p:txBody>
      </p:sp>
    </p:spTree>
    <p:extLst>
      <p:ext uri="{BB962C8B-B14F-4D97-AF65-F5344CB8AC3E}">
        <p14:creationId xmlns:p14="http://schemas.microsoft.com/office/powerpoint/2010/main" val="313364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t>
            </a:r>
            <a:r>
              <a:rPr lang="en-US" altLang="en-US" dirty="0">
                <a:latin typeface="Arial" panose="020B0604020202020204" pitchFamily="34" charset="0"/>
                <a:cs typeface="Arial" panose="020B0604020202020204" pitchFamily="34" charset="0"/>
              </a:rPr>
              <a:t>Review</a:t>
            </a:r>
            <a:r>
              <a:rPr lang="en-US" altLang="en-US" baseline="0" dirty="0">
                <a:latin typeface="Arial" panose="020B0604020202020204" pitchFamily="34" charset="0"/>
                <a:cs typeface="Arial" panose="020B0604020202020204" pitchFamily="34" charset="0"/>
              </a:rPr>
              <a:t> the possibility/consideration of </a:t>
            </a:r>
            <a:r>
              <a:rPr lang="en-US" altLang="en-US" dirty="0">
                <a:latin typeface="Arial" panose="020B0604020202020204" pitchFamily="34" charset="0"/>
                <a:cs typeface="Arial" panose="020B0604020202020204" pitchFamily="34" charset="0"/>
              </a:rPr>
              <a:t>ACO participation </a:t>
            </a:r>
          </a:p>
          <a:p>
            <a:r>
              <a:rPr lang="en-US" altLang="en-US" dirty="0">
                <a:latin typeface="Arial" panose="020B0604020202020204" pitchFamily="34" charset="0"/>
                <a:cs typeface="Arial" panose="020B0604020202020204" pitchFamily="34" charset="0"/>
              </a:rPr>
              <a:t>-Review the benefits of joining an ACO, keeping in mind the future value-based care model</a:t>
            </a:r>
          </a:p>
        </p:txBody>
      </p:sp>
      <p:sp>
        <p:nvSpPr>
          <p:cNvPr id="4" name="Slide Number Placeholder 3"/>
          <p:cNvSpPr>
            <a:spLocks noGrp="1"/>
          </p:cNvSpPr>
          <p:nvPr>
            <p:ph type="sldNum" sz="quarter" idx="5"/>
          </p:nvPr>
        </p:nvSpPr>
        <p:spPr/>
        <p:txBody>
          <a:bodyPr/>
          <a:lstStyle/>
          <a:p>
            <a:fld id="{567C08CF-482D-4024-82BD-26F713DC95CD}" type="slidenum">
              <a:rPr lang="en-US" smtClean="0"/>
              <a:t>16</a:t>
            </a:fld>
            <a:endParaRPr lang="en-US"/>
          </a:p>
        </p:txBody>
      </p:sp>
    </p:spTree>
    <p:extLst>
      <p:ext uri="{BB962C8B-B14F-4D97-AF65-F5344CB8AC3E}">
        <p14:creationId xmlns:p14="http://schemas.microsoft.com/office/powerpoint/2010/main" val="1409843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-Practices/clinics considering participating with an ACO,  should begin to identify organization specific goals for achieving the three-part aim of improving  delivery of care, improving health, and reducing growth in costs through improvement</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7C08CF-482D-4024-82BD-26F713DC95CD}" type="slidenum">
              <a:rPr lang="en-US" smtClean="0"/>
              <a:t>17</a:t>
            </a:fld>
            <a:endParaRPr lang="en-US"/>
          </a:p>
        </p:txBody>
      </p:sp>
    </p:spTree>
    <p:extLst>
      <p:ext uri="{BB962C8B-B14F-4D97-AF65-F5344CB8AC3E}">
        <p14:creationId xmlns:p14="http://schemas.microsoft.com/office/powerpoint/2010/main" val="787648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dirty="0"/>
              <a:t>IPAs continue to develop initiatives to support physicians in maintaining independent practices.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dirty="0">
                <a:latin typeface="Arial" panose="020B0604020202020204" pitchFamily="34" charset="0"/>
                <a:cs typeface="Arial" panose="020B0604020202020204" pitchFamily="34" charset="0"/>
              </a:rPr>
              <a:t>IPA can provide contracting and credentialing at lower costs than independent firms or in-house staff</a:t>
            </a:r>
          </a:p>
        </p:txBody>
      </p:sp>
      <p:sp>
        <p:nvSpPr>
          <p:cNvPr id="4" name="Slide Number Placeholder 3"/>
          <p:cNvSpPr>
            <a:spLocks noGrp="1"/>
          </p:cNvSpPr>
          <p:nvPr>
            <p:ph type="sldNum" sz="quarter" idx="5"/>
          </p:nvPr>
        </p:nvSpPr>
        <p:spPr/>
        <p:txBody>
          <a:bodyPr/>
          <a:lstStyle/>
          <a:p>
            <a:fld id="{567C08CF-482D-4024-82BD-26F713DC95CD}" type="slidenum">
              <a:rPr lang="en-US" smtClean="0"/>
              <a:t>18</a:t>
            </a:fld>
            <a:endParaRPr lang="en-US"/>
          </a:p>
        </p:txBody>
      </p:sp>
    </p:spTree>
    <p:extLst>
      <p:ext uri="{BB962C8B-B14F-4D97-AF65-F5344CB8AC3E}">
        <p14:creationId xmlns:p14="http://schemas.microsoft.com/office/powerpoint/2010/main" val="1799363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 When considering an IPA, a main goal of the IPA should be clinicians building collaborative relationships to improve population health with the sharing of patient data</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7C08CF-482D-4024-82BD-26F713DC95CD}" type="slidenum">
              <a:rPr lang="en-US" smtClean="0"/>
              <a:t>19</a:t>
            </a:fld>
            <a:endParaRPr lang="en-US"/>
          </a:p>
        </p:txBody>
      </p:sp>
    </p:spTree>
    <p:extLst>
      <p:ext uri="{BB962C8B-B14F-4D97-AF65-F5344CB8AC3E}">
        <p14:creationId xmlns:p14="http://schemas.microsoft.com/office/powerpoint/2010/main" val="3506802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Review Medicaid billing requirements that vary based on provider specialties</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7C08CF-482D-4024-82BD-26F713DC95CD}" type="slidenum">
              <a:rPr lang="en-US" smtClean="0"/>
              <a:t>20</a:t>
            </a:fld>
            <a:endParaRPr lang="en-US"/>
          </a:p>
        </p:txBody>
      </p:sp>
    </p:spTree>
    <p:extLst>
      <p:ext uri="{BB962C8B-B14F-4D97-AF65-F5344CB8AC3E}">
        <p14:creationId xmlns:p14="http://schemas.microsoft.com/office/powerpoint/2010/main" val="262835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-Credentialing is a tedious verification process of a provider’s education, licensure, certification and experience</a:t>
            </a:r>
          </a:p>
          <a:p>
            <a:r>
              <a:rPr lang="en-US" altLang="en-US" dirty="0">
                <a:latin typeface="Arial" panose="020B0604020202020204" pitchFamily="34" charset="0"/>
              </a:rPr>
              <a:t>-Maintaining up-to-date provider files is imperative for both H/R and Credentialing purposes</a:t>
            </a:r>
          </a:p>
        </p:txBody>
      </p:sp>
      <p:sp>
        <p:nvSpPr>
          <p:cNvPr id="4" name="Slide Number Placeholder 3"/>
          <p:cNvSpPr>
            <a:spLocks noGrp="1"/>
          </p:cNvSpPr>
          <p:nvPr>
            <p:ph type="sldNum" sz="quarter" idx="5"/>
          </p:nvPr>
        </p:nvSpPr>
        <p:spPr/>
        <p:txBody>
          <a:bodyPr/>
          <a:lstStyle/>
          <a:p>
            <a:fld id="{567C08CF-482D-4024-82BD-26F713DC95CD}" type="slidenum">
              <a:rPr lang="en-US" smtClean="0"/>
              <a:t>22</a:t>
            </a:fld>
            <a:endParaRPr lang="en-US"/>
          </a:p>
        </p:txBody>
      </p:sp>
    </p:spTree>
    <p:extLst>
      <p:ext uri="{BB962C8B-B14F-4D97-AF65-F5344CB8AC3E}">
        <p14:creationId xmlns:p14="http://schemas.microsoft.com/office/powerpoint/2010/main" val="36993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Jean – this slide is your opportunity to tell the audience about yourself, your qualifications, and RR Health Strategies.</a:t>
            </a:r>
          </a:p>
        </p:txBody>
      </p:sp>
      <p:sp>
        <p:nvSpPr>
          <p:cNvPr id="4" name="Slide Number Placeholder 3"/>
          <p:cNvSpPr>
            <a:spLocks noGrp="1"/>
          </p:cNvSpPr>
          <p:nvPr>
            <p:ph type="sldNum" sz="quarter" idx="5"/>
          </p:nvPr>
        </p:nvSpPr>
        <p:spPr/>
        <p:txBody>
          <a:bodyPr/>
          <a:lstStyle/>
          <a:p>
            <a:fld id="{567C08CF-482D-4024-82BD-26F713DC95CD}" type="slidenum">
              <a:rPr lang="en-US" smtClean="0"/>
              <a:t>2</a:t>
            </a:fld>
            <a:endParaRPr lang="en-US"/>
          </a:p>
        </p:txBody>
      </p:sp>
    </p:spTree>
    <p:extLst>
      <p:ext uri="{BB962C8B-B14F-4D97-AF65-F5344CB8AC3E}">
        <p14:creationId xmlns:p14="http://schemas.microsoft.com/office/powerpoint/2010/main" val="1791726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-Services must be billed in the name and NPI # of rendering provider. The only exception exceptions would be Medicare’s incident-to guidelines and locum tenens/ reciprocal billing arrangements</a:t>
            </a:r>
          </a:p>
        </p:txBody>
      </p:sp>
      <p:sp>
        <p:nvSpPr>
          <p:cNvPr id="4" name="Slide Number Placeholder 3"/>
          <p:cNvSpPr>
            <a:spLocks noGrp="1"/>
          </p:cNvSpPr>
          <p:nvPr>
            <p:ph type="sldNum" sz="quarter" idx="5"/>
          </p:nvPr>
        </p:nvSpPr>
        <p:spPr/>
        <p:txBody>
          <a:bodyPr/>
          <a:lstStyle/>
          <a:p>
            <a:fld id="{567C08CF-482D-4024-82BD-26F713DC95CD}" type="slidenum">
              <a:rPr lang="en-US" smtClean="0"/>
              <a:t>23</a:t>
            </a:fld>
            <a:endParaRPr lang="en-US"/>
          </a:p>
        </p:txBody>
      </p:sp>
    </p:spTree>
    <p:extLst>
      <p:ext uri="{BB962C8B-B14F-4D97-AF65-F5344CB8AC3E}">
        <p14:creationId xmlns:p14="http://schemas.microsoft.com/office/powerpoint/2010/main" val="3084630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-There is an application process for credentialing, which can either be electronic or paper</a:t>
            </a:r>
          </a:p>
          <a:p>
            <a:r>
              <a:rPr lang="en-US" altLang="en-US" dirty="0">
                <a:latin typeface="Arial" panose="020B0604020202020204" pitchFamily="34" charset="0"/>
              </a:rPr>
              <a:t>-The personnel handling the credentialing process must be extremely detail-oriented and organized</a:t>
            </a:r>
          </a:p>
        </p:txBody>
      </p:sp>
      <p:sp>
        <p:nvSpPr>
          <p:cNvPr id="4" name="Slide Number Placeholder 3"/>
          <p:cNvSpPr>
            <a:spLocks noGrp="1"/>
          </p:cNvSpPr>
          <p:nvPr>
            <p:ph type="sldNum" sz="quarter" idx="5"/>
          </p:nvPr>
        </p:nvSpPr>
        <p:spPr/>
        <p:txBody>
          <a:bodyPr/>
          <a:lstStyle/>
          <a:p>
            <a:fld id="{567C08CF-482D-4024-82BD-26F713DC95CD}" type="slidenum">
              <a:rPr lang="en-US" smtClean="0"/>
              <a:t>24</a:t>
            </a:fld>
            <a:endParaRPr lang="en-US"/>
          </a:p>
        </p:txBody>
      </p:sp>
    </p:spTree>
    <p:extLst>
      <p:ext uri="{BB962C8B-B14F-4D97-AF65-F5344CB8AC3E}">
        <p14:creationId xmlns:p14="http://schemas.microsoft.com/office/powerpoint/2010/main" val="2319756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 Credentialing</a:t>
            </a:r>
            <a:r>
              <a:rPr lang="en-US" altLang="en-US" baseline="0" dirty="0">
                <a:latin typeface="Arial" panose="020B0604020202020204" pitchFamily="34" charset="0"/>
              </a:rPr>
              <a:t>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Check all collected documentation for expiration and/or recertification dates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If a document has expired, a current document must be obtained prior to submission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If document scanning is available, create a provider credentialing file and scan all documentation</a:t>
            </a:r>
          </a:p>
        </p:txBody>
      </p:sp>
      <p:sp>
        <p:nvSpPr>
          <p:cNvPr id="4" name="Slide Number Placeholder 3"/>
          <p:cNvSpPr>
            <a:spLocks noGrp="1"/>
          </p:cNvSpPr>
          <p:nvPr>
            <p:ph type="sldNum" sz="quarter" idx="5"/>
          </p:nvPr>
        </p:nvSpPr>
        <p:spPr/>
        <p:txBody>
          <a:bodyPr/>
          <a:lstStyle/>
          <a:p>
            <a:fld id="{567C08CF-482D-4024-82BD-26F713DC95CD}" type="slidenum">
              <a:rPr lang="en-US" smtClean="0"/>
              <a:t>25</a:t>
            </a:fld>
            <a:endParaRPr lang="en-US"/>
          </a:p>
        </p:txBody>
      </p:sp>
    </p:spTree>
    <p:extLst>
      <p:ext uri="{BB962C8B-B14F-4D97-AF65-F5344CB8AC3E}">
        <p14:creationId xmlns:p14="http://schemas.microsoft.com/office/powerpoint/2010/main" val="1030876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baseline="0" dirty="0">
                <a:latin typeface="Arial" panose="020B0604020202020204" pitchFamily="34" charset="0"/>
              </a:rPr>
              <a:t>Explain use of </a:t>
            </a:r>
            <a:r>
              <a:rPr lang="en-US" altLang="en-US" dirty="0">
                <a:latin typeface="Arial" panose="020B0604020202020204" pitchFamily="34" charset="0"/>
              </a:rPr>
              <a:t>spreadsheet for tracking purposes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dirty="0">
                <a:latin typeface="Arial" panose="020B0604020202020204" pitchFamily="34" charset="0"/>
              </a:rPr>
              <a:t>Be careful when entering plan names, as many have similar sounding names (The Empire Plan and Empire BC/BS)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dirty="0">
                <a:latin typeface="Arial" panose="020B0604020202020204" pitchFamily="34" charset="0"/>
              </a:rPr>
              <a:t>Complete the application thoroughly </a:t>
            </a:r>
          </a:p>
        </p:txBody>
      </p:sp>
      <p:sp>
        <p:nvSpPr>
          <p:cNvPr id="4" name="Slide Number Placeholder 3"/>
          <p:cNvSpPr>
            <a:spLocks noGrp="1"/>
          </p:cNvSpPr>
          <p:nvPr>
            <p:ph type="sldNum" sz="quarter" idx="5"/>
          </p:nvPr>
        </p:nvSpPr>
        <p:spPr/>
        <p:txBody>
          <a:bodyPr/>
          <a:lstStyle/>
          <a:p>
            <a:fld id="{567C08CF-482D-4024-82BD-26F713DC95CD}" type="slidenum">
              <a:rPr lang="en-US" smtClean="0"/>
              <a:t>26</a:t>
            </a:fld>
            <a:endParaRPr lang="en-US"/>
          </a:p>
        </p:txBody>
      </p:sp>
    </p:spTree>
    <p:extLst>
      <p:ext uri="{BB962C8B-B14F-4D97-AF65-F5344CB8AC3E}">
        <p14:creationId xmlns:p14="http://schemas.microsoft.com/office/powerpoint/2010/main" val="305832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-Although a growing number of payers use the CAQH Universal Provider </a:t>
            </a:r>
            <a:r>
              <a:rPr lang="en-US" altLang="en-US" dirty="0" err="1">
                <a:latin typeface="Arial" panose="020B0604020202020204" pitchFamily="34" charset="0"/>
              </a:rPr>
              <a:t>Datasource</a:t>
            </a:r>
            <a:r>
              <a:rPr lang="en-US" altLang="en-US" dirty="0">
                <a:latin typeface="Arial" panose="020B0604020202020204" pitchFamily="34" charset="0"/>
              </a:rPr>
              <a:t>® and credentialing software can reduce the paperwork, most practices still manage this information “manually”.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-When applications are completed with supporting documentation, scan/copy the application and all of the supporting documentation for internal purposes</a:t>
            </a:r>
          </a:p>
        </p:txBody>
      </p:sp>
      <p:sp>
        <p:nvSpPr>
          <p:cNvPr id="4" name="Slide Number Placeholder 3"/>
          <p:cNvSpPr>
            <a:spLocks noGrp="1"/>
          </p:cNvSpPr>
          <p:nvPr>
            <p:ph type="sldNum" sz="quarter" idx="5"/>
          </p:nvPr>
        </p:nvSpPr>
        <p:spPr/>
        <p:txBody>
          <a:bodyPr/>
          <a:lstStyle/>
          <a:p>
            <a:fld id="{567C08CF-482D-4024-82BD-26F713DC95CD}" type="slidenum">
              <a:rPr lang="en-US" smtClean="0"/>
              <a:t>27</a:t>
            </a:fld>
            <a:endParaRPr lang="en-US"/>
          </a:p>
        </p:txBody>
      </p:sp>
    </p:spTree>
    <p:extLst>
      <p:ext uri="{BB962C8B-B14F-4D97-AF65-F5344CB8AC3E}">
        <p14:creationId xmlns:p14="http://schemas.microsoft.com/office/powerpoint/2010/main" val="491997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-When speaking with a carrier representative, always be sure to obtain a name and reference number. </a:t>
            </a:r>
          </a:p>
          <a:p>
            <a:r>
              <a:rPr lang="en-US" altLang="en-US" dirty="0">
                <a:latin typeface="Arial" panose="020B0604020202020204" pitchFamily="34" charset="0"/>
              </a:rPr>
              <a:t>-Document all notes and information on the spreadsheet</a:t>
            </a:r>
          </a:p>
        </p:txBody>
      </p:sp>
      <p:sp>
        <p:nvSpPr>
          <p:cNvPr id="4" name="Slide Number Placeholder 3"/>
          <p:cNvSpPr>
            <a:spLocks noGrp="1"/>
          </p:cNvSpPr>
          <p:nvPr>
            <p:ph type="sldNum" sz="quarter" idx="5"/>
          </p:nvPr>
        </p:nvSpPr>
        <p:spPr/>
        <p:txBody>
          <a:bodyPr/>
          <a:lstStyle/>
          <a:p>
            <a:fld id="{567C08CF-482D-4024-82BD-26F713DC95CD}" type="slidenum">
              <a:rPr lang="en-US" smtClean="0"/>
              <a:t>28</a:t>
            </a:fld>
            <a:endParaRPr lang="en-US"/>
          </a:p>
        </p:txBody>
      </p:sp>
    </p:spTree>
    <p:extLst>
      <p:ext uri="{BB962C8B-B14F-4D97-AF65-F5344CB8AC3E}">
        <p14:creationId xmlns:p14="http://schemas.microsoft.com/office/powerpoint/2010/main" val="3383221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-Track the expiration dates of any documents that can expire.  Use the spreadsheet as your tracking tool.  </a:t>
            </a:r>
          </a:p>
          <a:p>
            <a:r>
              <a:rPr lang="en-US" altLang="en-US" dirty="0">
                <a:latin typeface="Arial" panose="020B0604020202020204" pitchFamily="34" charset="0"/>
              </a:rPr>
              <a:t>-Expired documentation will halt the re-credentialing process.</a:t>
            </a:r>
          </a:p>
        </p:txBody>
      </p:sp>
      <p:sp>
        <p:nvSpPr>
          <p:cNvPr id="4" name="Slide Number Placeholder 3"/>
          <p:cNvSpPr>
            <a:spLocks noGrp="1"/>
          </p:cNvSpPr>
          <p:nvPr>
            <p:ph type="sldNum" sz="quarter" idx="5"/>
          </p:nvPr>
        </p:nvSpPr>
        <p:spPr/>
        <p:txBody>
          <a:bodyPr/>
          <a:lstStyle/>
          <a:p>
            <a:fld id="{567C08CF-482D-4024-82BD-26F713DC95CD}" type="slidenum">
              <a:rPr lang="en-US" smtClean="0"/>
              <a:t>29</a:t>
            </a:fld>
            <a:endParaRPr lang="en-US"/>
          </a:p>
        </p:txBody>
      </p:sp>
    </p:spTree>
    <p:extLst>
      <p:ext uri="{BB962C8B-B14F-4D97-AF65-F5344CB8AC3E}">
        <p14:creationId xmlns:p14="http://schemas.microsoft.com/office/powerpoint/2010/main" val="2174257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a:latin typeface="Arial" panose="020B0604020202020204" pitchFamily="34" charset="0"/>
                <a:cs typeface="Arial" panose="020B0604020202020204" pitchFamily="34" charset="0"/>
              </a:rPr>
              <a:t>Review</a:t>
            </a:r>
            <a:r>
              <a:rPr lang="en-US" baseline="0" dirty="0">
                <a:latin typeface="Arial" panose="020B0604020202020204" pitchFamily="34" charset="0"/>
                <a:cs typeface="Arial" panose="020B0604020202020204" pitchFamily="34" charset="0"/>
              </a:rPr>
              <a:t> the needs/importance of IT infrastructure for the practice/clinic (e.g., PM, EMR, interfaces)</a:t>
            </a:r>
          </a:p>
        </p:txBody>
      </p:sp>
      <p:sp>
        <p:nvSpPr>
          <p:cNvPr id="4" name="Slide Number Placeholder 3"/>
          <p:cNvSpPr>
            <a:spLocks noGrp="1"/>
          </p:cNvSpPr>
          <p:nvPr>
            <p:ph type="sldNum" sz="quarter" idx="5"/>
          </p:nvPr>
        </p:nvSpPr>
        <p:spPr/>
        <p:txBody>
          <a:bodyPr/>
          <a:lstStyle/>
          <a:p>
            <a:fld id="{567C08CF-482D-4024-82BD-26F713DC95CD}" type="slidenum">
              <a:rPr lang="en-US" smtClean="0"/>
              <a:t>31</a:t>
            </a:fld>
            <a:endParaRPr lang="en-US"/>
          </a:p>
        </p:txBody>
      </p:sp>
    </p:spTree>
    <p:extLst>
      <p:ext uri="{BB962C8B-B14F-4D97-AF65-F5344CB8AC3E}">
        <p14:creationId xmlns:p14="http://schemas.microsoft.com/office/powerpoint/2010/main" val="3814471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IT infrastructure can be costly. Analyze needs and vendors carefully.</a:t>
            </a:r>
          </a:p>
        </p:txBody>
      </p:sp>
      <p:sp>
        <p:nvSpPr>
          <p:cNvPr id="4" name="Slide Number Placeholder 3"/>
          <p:cNvSpPr>
            <a:spLocks noGrp="1"/>
          </p:cNvSpPr>
          <p:nvPr>
            <p:ph type="sldNum" sz="quarter" idx="5"/>
          </p:nvPr>
        </p:nvSpPr>
        <p:spPr/>
        <p:txBody>
          <a:bodyPr/>
          <a:lstStyle/>
          <a:p>
            <a:fld id="{567C08CF-482D-4024-82BD-26F713DC95CD}" type="slidenum">
              <a:rPr lang="en-US" smtClean="0"/>
              <a:t>32</a:t>
            </a:fld>
            <a:endParaRPr lang="en-US"/>
          </a:p>
        </p:txBody>
      </p:sp>
    </p:spTree>
    <p:extLst>
      <p:ext uri="{BB962C8B-B14F-4D97-AF65-F5344CB8AC3E}">
        <p14:creationId xmlns:p14="http://schemas.microsoft.com/office/powerpoint/2010/main" val="2869746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baseline="0" dirty="0">
                <a:latin typeface="Arial" panose="020B0604020202020204" pitchFamily="34" charset="0"/>
                <a:cs typeface="Arial" panose="020B0604020202020204" pitchFamily="34" charset="0"/>
              </a:rPr>
              <a:t>The EMR system in healthcare has transformed the delivery of patient care.</a:t>
            </a:r>
          </a:p>
          <a:p>
            <a:pPr marL="171450" indent="-171450">
              <a:buFontTx/>
              <a:buChar char="-"/>
            </a:pPr>
            <a:r>
              <a:rPr lang="en-US" altLang="en-US" baseline="0" dirty="0">
                <a:latin typeface="Arial" panose="020B0604020202020204" pitchFamily="34" charset="0"/>
                <a:cs typeface="Arial" panose="020B0604020202020204" pitchFamily="34" charset="0"/>
              </a:rPr>
              <a:t>Automation of systems, which were once manual, ease the administrative burden of medical staff.</a:t>
            </a:r>
          </a:p>
          <a:p>
            <a:pPr marL="171450" indent="-171450">
              <a:buFontTx/>
              <a:buChar char="-"/>
            </a:pPr>
            <a:r>
              <a:rPr lang="en-US" altLang="en-US" baseline="0" dirty="0">
                <a:latin typeface="Arial" panose="020B0604020202020204" pitchFamily="34" charset="0"/>
                <a:cs typeface="Arial" panose="020B0604020202020204" pitchFamily="34" charset="0"/>
              </a:rPr>
              <a:t>Better tracking improves the quality of healthcare.</a:t>
            </a:r>
          </a:p>
        </p:txBody>
      </p:sp>
      <p:sp>
        <p:nvSpPr>
          <p:cNvPr id="4" name="Slide Number Placeholder 3"/>
          <p:cNvSpPr>
            <a:spLocks noGrp="1"/>
          </p:cNvSpPr>
          <p:nvPr>
            <p:ph type="sldNum" sz="quarter" idx="5"/>
          </p:nvPr>
        </p:nvSpPr>
        <p:spPr/>
        <p:txBody>
          <a:bodyPr/>
          <a:lstStyle/>
          <a:p>
            <a:fld id="{567C08CF-482D-4024-82BD-26F713DC95CD}" type="slidenum">
              <a:rPr lang="en-US" smtClean="0"/>
              <a:t>33</a:t>
            </a:fld>
            <a:endParaRPr lang="en-US"/>
          </a:p>
        </p:txBody>
      </p:sp>
    </p:spTree>
    <p:extLst>
      <p:ext uri="{BB962C8B-B14F-4D97-AF65-F5344CB8AC3E}">
        <p14:creationId xmlns:p14="http://schemas.microsoft.com/office/powerpoint/2010/main" val="120302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-Appropriate service options</a:t>
            </a:r>
          </a:p>
          <a:p>
            <a:r>
              <a:rPr lang="en-US" altLang="en-US" dirty="0">
                <a:latin typeface="Arial" panose="020B0604020202020204" pitchFamily="34" charset="0"/>
              </a:rPr>
              <a:t>-Carrier contracting options</a:t>
            </a:r>
          </a:p>
          <a:p>
            <a:r>
              <a:rPr lang="en-US" altLang="en-US" dirty="0">
                <a:latin typeface="Arial" panose="020B0604020202020204" pitchFamily="34" charset="0"/>
              </a:rPr>
              <a:t>-Provider credentialing initiation and tracking</a:t>
            </a:r>
          </a:p>
          <a:p>
            <a:r>
              <a:rPr lang="en-US" altLang="en-US" dirty="0">
                <a:latin typeface="Arial" panose="020B0604020202020204" pitchFamily="34" charset="0"/>
              </a:rPr>
              <a:t>-Essentials of an IT infrastructure</a:t>
            </a:r>
          </a:p>
          <a:p>
            <a:r>
              <a:rPr lang="en-US" altLang="en-US" dirty="0">
                <a:latin typeface="Arial" panose="020B0604020202020204" pitchFamily="34" charset="0"/>
              </a:rPr>
              <a:t>-Staffing the billing department, clearinghouse, electronic fund transfer and lock box</a:t>
            </a:r>
          </a:p>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3</a:t>
            </a:fld>
            <a:endParaRPr lang="en-US"/>
          </a:p>
        </p:txBody>
      </p:sp>
    </p:spTree>
    <p:extLst>
      <p:ext uri="{BB962C8B-B14F-4D97-AF65-F5344CB8AC3E}">
        <p14:creationId xmlns:p14="http://schemas.microsoft.com/office/powerpoint/2010/main" val="1170792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baseline="0" dirty="0">
                <a:latin typeface="Arial" panose="020B0604020202020204" pitchFamily="34" charset="0"/>
              </a:rPr>
              <a:t>A practice management system maintains the operations of the practice.</a:t>
            </a:r>
          </a:p>
          <a:p>
            <a:pPr marL="171450" indent="-171450">
              <a:buFontTx/>
              <a:buChar char="-"/>
            </a:pPr>
            <a:r>
              <a:rPr lang="en-US" altLang="en-US" baseline="0" dirty="0">
                <a:latin typeface="Arial" panose="020B0604020202020204" pitchFamily="34" charset="0"/>
              </a:rPr>
              <a:t>There are many systems available. Having a better understanding of what functions you need will assist in software selection.</a:t>
            </a:r>
          </a:p>
        </p:txBody>
      </p:sp>
      <p:sp>
        <p:nvSpPr>
          <p:cNvPr id="4" name="Slide Number Placeholder 3"/>
          <p:cNvSpPr>
            <a:spLocks noGrp="1"/>
          </p:cNvSpPr>
          <p:nvPr>
            <p:ph type="sldNum" sz="quarter" idx="5"/>
          </p:nvPr>
        </p:nvSpPr>
        <p:spPr/>
        <p:txBody>
          <a:bodyPr/>
          <a:lstStyle/>
          <a:p>
            <a:fld id="{567C08CF-482D-4024-82BD-26F713DC95CD}" type="slidenum">
              <a:rPr lang="en-US" smtClean="0"/>
              <a:t>34</a:t>
            </a:fld>
            <a:endParaRPr lang="en-US"/>
          </a:p>
        </p:txBody>
      </p:sp>
    </p:spTree>
    <p:extLst>
      <p:ext uri="{BB962C8B-B14F-4D97-AF65-F5344CB8AC3E}">
        <p14:creationId xmlns:p14="http://schemas.microsoft.com/office/powerpoint/2010/main" val="1994049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aseline="0" dirty="0">
                <a:latin typeface="Arial" panose="020B0604020202020204" pitchFamily="34" charset="0"/>
                <a:cs typeface="Arial" panose="020B0604020202020204" pitchFamily="34" charset="0"/>
              </a:rPr>
              <a:t>Keep </a:t>
            </a:r>
            <a:r>
              <a:rPr lang="en-US" altLang="en-US" dirty="0">
                <a:latin typeface="Arial" panose="020B0604020202020204" pitchFamily="34" charset="0"/>
                <a:cs typeface="Arial" panose="020B0604020202020204" pitchFamily="34" charset="0"/>
              </a:rPr>
              <a:t>in mind of possibility of future expansion.</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Perform research and attend software demonstrations to better understand your options.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Reach out to peers and Software references for their feedback and comments.</a:t>
            </a:r>
          </a:p>
        </p:txBody>
      </p:sp>
      <p:sp>
        <p:nvSpPr>
          <p:cNvPr id="4" name="Slide Number Placeholder 3"/>
          <p:cNvSpPr>
            <a:spLocks noGrp="1"/>
          </p:cNvSpPr>
          <p:nvPr>
            <p:ph type="sldNum" sz="quarter" idx="5"/>
          </p:nvPr>
        </p:nvSpPr>
        <p:spPr/>
        <p:txBody>
          <a:bodyPr/>
          <a:lstStyle/>
          <a:p>
            <a:fld id="{567C08CF-482D-4024-82BD-26F713DC95CD}" type="slidenum">
              <a:rPr lang="en-US" smtClean="0"/>
              <a:t>35</a:t>
            </a:fld>
            <a:endParaRPr lang="en-US"/>
          </a:p>
        </p:txBody>
      </p:sp>
    </p:spTree>
    <p:extLst>
      <p:ext uri="{BB962C8B-B14F-4D97-AF65-F5344CB8AC3E}">
        <p14:creationId xmlns:p14="http://schemas.microsoft.com/office/powerpoint/2010/main" val="2379004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aseline="0" dirty="0">
                <a:latin typeface="Arial" panose="020B0604020202020204" pitchFamily="34" charset="0"/>
                <a:cs typeface="Arial" panose="020B0604020202020204" pitchFamily="34" charset="0"/>
              </a:rPr>
              <a:t>T</a:t>
            </a:r>
            <a:r>
              <a:rPr lang="en-US" altLang="en-US" dirty="0">
                <a:latin typeface="Arial" panose="020B0604020202020204" pitchFamily="34" charset="0"/>
                <a:cs typeface="Arial" panose="020B0604020202020204" pitchFamily="34" charset="0"/>
              </a:rPr>
              <a:t>he move to “value-based healthcare” requires the ability to generate many different types of data reports.  This data is all necessary for the various incentive and quality programs which exist and are continuing to be developed.</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Be sure the system can produce the reports you will need.</a:t>
            </a:r>
          </a:p>
        </p:txBody>
      </p:sp>
      <p:sp>
        <p:nvSpPr>
          <p:cNvPr id="4" name="Slide Number Placeholder 3"/>
          <p:cNvSpPr>
            <a:spLocks noGrp="1"/>
          </p:cNvSpPr>
          <p:nvPr>
            <p:ph type="sldNum" sz="quarter" idx="5"/>
          </p:nvPr>
        </p:nvSpPr>
        <p:spPr/>
        <p:txBody>
          <a:bodyPr/>
          <a:lstStyle/>
          <a:p>
            <a:fld id="{567C08CF-482D-4024-82BD-26F713DC95CD}" type="slidenum">
              <a:rPr lang="en-US" smtClean="0"/>
              <a:t>36</a:t>
            </a:fld>
            <a:endParaRPr lang="en-US"/>
          </a:p>
        </p:txBody>
      </p:sp>
    </p:spTree>
    <p:extLst>
      <p:ext uri="{BB962C8B-B14F-4D97-AF65-F5344CB8AC3E}">
        <p14:creationId xmlns:p14="http://schemas.microsoft.com/office/powerpoint/2010/main" val="2964291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Arial" panose="020B0604020202020204" pitchFamily="34" charset="0"/>
              </a:rPr>
              <a:t>A clearinghouse is a vital component of the billing operations.</a:t>
            </a:r>
          </a:p>
        </p:txBody>
      </p:sp>
      <p:sp>
        <p:nvSpPr>
          <p:cNvPr id="4" name="Slide Number Placeholder 3"/>
          <p:cNvSpPr>
            <a:spLocks noGrp="1"/>
          </p:cNvSpPr>
          <p:nvPr>
            <p:ph type="sldNum" sz="quarter" idx="5"/>
          </p:nvPr>
        </p:nvSpPr>
        <p:spPr/>
        <p:txBody>
          <a:bodyPr/>
          <a:lstStyle/>
          <a:p>
            <a:fld id="{567C08CF-482D-4024-82BD-26F713DC95CD}" type="slidenum">
              <a:rPr lang="en-US" smtClean="0"/>
              <a:t>38</a:t>
            </a:fld>
            <a:endParaRPr lang="en-US"/>
          </a:p>
        </p:txBody>
      </p:sp>
    </p:spTree>
    <p:extLst>
      <p:ext uri="{BB962C8B-B14F-4D97-AF65-F5344CB8AC3E}">
        <p14:creationId xmlns:p14="http://schemas.microsoft.com/office/powerpoint/2010/main" val="2815842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Arial" panose="020B0604020202020204" pitchFamily="34" charset="0"/>
              </a:rPr>
              <a:t>Clearinghouse performs a diverse set of operations necessary for revenue cycle management</a:t>
            </a:r>
          </a:p>
          <a:p>
            <a:pPr marL="171450" indent="-171450">
              <a:buFont typeface="Arial" panose="020B0604020202020204" pitchFamily="34" charset="0"/>
              <a:buChar char="•"/>
            </a:pPr>
            <a:r>
              <a:rPr lang="en-US" altLang="en-US" dirty="0">
                <a:latin typeface="Arial" panose="020B0604020202020204" pitchFamily="34" charset="0"/>
              </a:rPr>
              <a:t>It allows immediate correction of claims for resubmissions.</a:t>
            </a:r>
          </a:p>
          <a:p>
            <a:pPr marL="171450" indent="-171450">
              <a:buFont typeface="Arial" panose="020B0604020202020204" pitchFamily="34" charset="0"/>
              <a:buChar char="•"/>
            </a:pPr>
            <a:r>
              <a:rPr lang="en-US" altLang="en-US" dirty="0">
                <a:latin typeface="Arial" panose="020B0604020202020204" pitchFamily="34" charset="0"/>
              </a:rPr>
              <a:t>There should be extensive user training to better understand the system functionality and reports.</a:t>
            </a:r>
          </a:p>
        </p:txBody>
      </p:sp>
      <p:sp>
        <p:nvSpPr>
          <p:cNvPr id="4" name="Slide Number Placeholder 3"/>
          <p:cNvSpPr>
            <a:spLocks noGrp="1"/>
          </p:cNvSpPr>
          <p:nvPr>
            <p:ph type="sldNum" sz="quarter" idx="5"/>
          </p:nvPr>
        </p:nvSpPr>
        <p:spPr/>
        <p:txBody>
          <a:bodyPr/>
          <a:lstStyle/>
          <a:p>
            <a:fld id="{567C08CF-482D-4024-82BD-26F713DC95CD}" type="slidenum">
              <a:rPr lang="en-US" smtClean="0"/>
              <a:t>39</a:t>
            </a:fld>
            <a:endParaRPr lang="en-US"/>
          </a:p>
        </p:txBody>
      </p:sp>
    </p:spTree>
    <p:extLst>
      <p:ext uri="{BB962C8B-B14F-4D97-AF65-F5344CB8AC3E}">
        <p14:creationId xmlns:p14="http://schemas.microsoft.com/office/powerpoint/2010/main" val="1173461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 There are a variety of different medical billing software vendors. Each vendor creates a claim file in a different format. It may be an ANSI file or a print image file or a variation of these</a:t>
            </a:r>
          </a:p>
          <a:p>
            <a:pPr marL="171450" indent="-171450">
              <a:buFontTx/>
              <a:buChar char="-"/>
            </a:pPr>
            <a:r>
              <a:rPr lang="en-US" altLang="en-US" dirty="0">
                <a:latin typeface="Arial" panose="020B0604020202020204" pitchFamily="34" charset="0"/>
              </a:rPr>
              <a:t>Each insurance payer has different requirements for submitting electronic claim files</a:t>
            </a:r>
          </a:p>
          <a:p>
            <a:pPr marL="171450" indent="-171450">
              <a:buFontTx/>
              <a:buChar char="-"/>
            </a:pPr>
            <a:r>
              <a:rPr lang="en-US" altLang="en-US" dirty="0">
                <a:latin typeface="Arial" panose="020B0604020202020204" pitchFamily="34" charset="0"/>
              </a:rPr>
              <a:t>A CMS 1500 claim is the paper format that it universally used.  This paper format is converted to an electronic format and uploaded to the clearinghouse for submission to the carriers.</a:t>
            </a:r>
          </a:p>
          <a:p>
            <a:pPr marL="171450" indent="-171450">
              <a:buFontTx/>
              <a:buChar char="-"/>
            </a:pPr>
            <a:r>
              <a:rPr lang="en-US" altLang="en-US" dirty="0">
                <a:latin typeface="Arial" panose="020B0604020202020204" pitchFamily="34" charset="0"/>
              </a:rPr>
              <a:t>There are other claim formats, such as a UB-04 for facility claims.  </a:t>
            </a:r>
          </a:p>
        </p:txBody>
      </p:sp>
      <p:sp>
        <p:nvSpPr>
          <p:cNvPr id="4" name="Slide Number Placeholder 3"/>
          <p:cNvSpPr>
            <a:spLocks noGrp="1"/>
          </p:cNvSpPr>
          <p:nvPr>
            <p:ph type="sldNum" sz="quarter" idx="5"/>
          </p:nvPr>
        </p:nvSpPr>
        <p:spPr/>
        <p:txBody>
          <a:bodyPr/>
          <a:lstStyle/>
          <a:p>
            <a:fld id="{567C08CF-482D-4024-82BD-26F713DC95CD}" type="slidenum">
              <a:rPr lang="en-US" smtClean="0"/>
              <a:t>40</a:t>
            </a:fld>
            <a:endParaRPr lang="en-US"/>
          </a:p>
        </p:txBody>
      </p:sp>
    </p:spTree>
    <p:extLst>
      <p:ext uri="{BB962C8B-B14F-4D97-AF65-F5344CB8AC3E}">
        <p14:creationId xmlns:p14="http://schemas.microsoft.com/office/powerpoint/2010/main" val="4156144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Arial" panose="020B0604020202020204" pitchFamily="34" charset="0"/>
              </a:rPr>
              <a:t>Use of EFT will streamline payments to the practice/clinic.</a:t>
            </a:r>
          </a:p>
          <a:p>
            <a:pPr marL="171450" indent="-171450">
              <a:buFont typeface="Arial" panose="020B0604020202020204" pitchFamily="34" charset="0"/>
              <a:buChar char="•"/>
            </a:pPr>
            <a:r>
              <a:rPr lang="en-US" altLang="en-US" dirty="0">
                <a:latin typeface="Arial" panose="020B0604020202020204" pitchFamily="34" charset="0"/>
              </a:rPr>
              <a:t>Many carriers only utilize EFTs for reimbursement.</a:t>
            </a:r>
          </a:p>
          <a:p>
            <a:pPr marL="171450" indent="-171450">
              <a:buFontTx/>
              <a:buChar char="-"/>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67C08CF-482D-4024-82BD-26F713DC95CD}" type="slidenum">
              <a:rPr lang="en-US" smtClean="0"/>
              <a:t>41</a:t>
            </a:fld>
            <a:endParaRPr lang="en-US"/>
          </a:p>
        </p:txBody>
      </p:sp>
    </p:spTree>
    <p:extLst>
      <p:ext uri="{BB962C8B-B14F-4D97-AF65-F5344CB8AC3E}">
        <p14:creationId xmlns:p14="http://schemas.microsoft.com/office/powerpoint/2010/main" val="2694277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latin typeface="Arial" panose="020B0604020202020204" pitchFamily="34" charset="0"/>
              </a:rPr>
              <a:t>Lockbox helps medical practices streamline HIPAA-compliant mail processing and same-day check deposits.</a:t>
            </a:r>
          </a:p>
          <a:p>
            <a:pPr marL="0" indent="0">
              <a:buFontTx/>
              <a:buNone/>
            </a:pPr>
            <a:r>
              <a:rPr lang="en-US" altLang="en-US" dirty="0">
                <a:latin typeface="Arial" panose="020B0604020202020204" pitchFamily="34" charset="0"/>
              </a:rPr>
              <a:t>-   Electronic access to scanned documents, including EOBs, simplifies key office and billing processes.</a:t>
            </a:r>
          </a:p>
        </p:txBody>
      </p:sp>
      <p:sp>
        <p:nvSpPr>
          <p:cNvPr id="4" name="Slide Number Placeholder 3"/>
          <p:cNvSpPr>
            <a:spLocks noGrp="1"/>
          </p:cNvSpPr>
          <p:nvPr>
            <p:ph type="sldNum" sz="quarter" idx="5"/>
          </p:nvPr>
        </p:nvSpPr>
        <p:spPr/>
        <p:txBody>
          <a:bodyPr/>
          <a:lstStyle/>
          <a:p>
            <a:fld id="{567C08CF-482D-4024-82BD-26F713DC95CD}" type="slidenum">
              <a:rPr lang="en-US" smtClean="0"/>
              <a:t>42</a:t>
            </a:fld>
            <a:endParaRPr lang="en-US"/>
          </a:p>
        </p:txBody>
      </p:sp>
    </p:spTree>
    <p:extLst>
      <p:ext uri="{BB962C8B-B14F-4D97-AF65-F5344CB8AC3E}">
        <p14:creationId xmlns:p14="http://schemas.microsoft.com/office/powerpoint/2010/main" val="119025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Process:</a:t>
            </a:r>
          </a:p>
          <a:p>
            <a:r>
              <a:rPr lang="en-US" altLang="en-US" dirty="0">
                <a:latin typeface="Arial" panose="020B0604020202020204" pitchFamily="34" charset="0"/>
              </a:rPr>
              <a:t>1. Practice mail arrives directly to the lockbox service.</a:t>
            </a:r>
          </a:p>
          <a:p>
            <a:r>
              <a:rPr lang="en-US" altLang="en-US" dirty="0">
                <a:latin typeface="Arial" panose="020B0604020202020204" pitchFamily="34" charset="0"/>
              </a:rPr>
              <a:t>2. Lockbox service</a:t>
            </a:r>
          </a:p>
          <a:p>
            <a:r>
              <a:rPr lang="en-US" altLang="en-US" dirty="0">
                <a:latin typeface="Arial" panose="020B0604020202020204" pitchFamily="34" charset="0"/>
              </a:rPr>
              <a:t>     a. Opens all mail and archives it in a document management system including scanning and indexing for future retrieval, </a:t>
            </a:r>
          </a:p>
          <a:p>
            <a:r>
              <a:rPr lang="en-US" altLang="en-US" dirty="0">
                <a:latin typeface="Arial" panose="020B0604020202020204" pitchFamily="34" charset="0"/>
              </a:rPr>
              <a:t>     b. Makes images available to practice or Billing Service via a secure, encrypted Web site; </a:t>
            </a:r>
          </a:p>
          <a:p>
            <a:r>
              <a:rPr lang="en-US" altLang="en-US" dirty="0">
                <a:latin typeface="Arial" panose="020B0604020202020204" pitchFamily="34" charset="0"/>
              </a:rPr>
              <a:t>     c. Deposits all checks received that day </a:t>
            </a:r>
          </a:p>
          <a:p>
            <a:r>
              <a:rPr lang="en-US" altLang="en-US" dirty="0">
                <a:latin typeface="Arial" panose="020B0604020202020204" pitchFamily="34" charset="0"/>
              </a:rPr>
              <a:t>3. Practice administrative staff has direct access to web-driven interfaces for mail and check queries and reports.</a:t>
            </a:r>
          </a:p>
        </p:txBody>
      </p:sp>
      <p:sp>
        <p:nvSpPr>
          <p:cNvPr id="4" name="Slide Number Placeholder 3"/>
          <p:cNvSpPr>
            <a:spLocks noGrp="1"/>
          </p:cNvSpPr>
          <p:nvPr>
            <p:ph type="sldNum" sz="quarter" idx="5"/>
          </p:nvPr>
        </p:nvSpPr>
        <p:spPr/>
        <p:txBody>
          <a:bodyPr/>
          <a:lstStyle/>
          <a:p>
            <a:fld id="{567C08CF-482D-4024-82BD-26F713DC95CD}" type="slidenum">
              <a:rPr lang="en-US" smtClean="0"/>
              <a:t>43</a:t>
            </a:fld>
            <a:endParaRPr lang="en-US"/>
          </a:p>
        </p:txBody>
      </p:sp>
    </p:spTree>
    <p:extLst>
      <p:ext uri="{BB962C8B-B14F-4D97-AF65-F5344CB8AC3E}">
        <p14:creationId xmlns:p14="http://schemas.microsoft.com/office/powerpoint/2010/main" val="4023572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latin typeface="Arial" panose="020B0604020202020204" pitchFamily="34" charset="0"/>
              </a:rPr>
              <a:t>Interactive conversation of how the attendees perform their banking functions presently</a:t>
            </a:r>
          </a:p>
        </p:txBody>
      </p:sp>
      <p:sp>
        <p:nvSpPr>
          <p:cNvPr id="4" name="Slide Number Placeholder 3"/>
          <p:cNvSpPr>
            <a:spLocks noGrp="1"/>
          </p:cNvSpPr>
          <p:nvPr>
            <p:ph type="sldNum" sz="quarter" idx="5"/>
          </p:nvPr>
        </p:nvSpPr>
        <p:spPr/>
        <p:txBody>
          <a:bodyPr/>
          <a:lstStyle/>
          <a:p>
            <a:fld id="{567C08CF-482D-4024-82BD-26F713DC95CD}" type="slidenum">
              <a:rPr lang="en-US" smtClean="0"/>
              <a:t>44</a:t>
            </a:fld>
            <a:endParaRPr lang="en-US"/>
          </a:p>
        </p:txBody>
      </p:sp>
    </p:spTree>
    <p:extLst>
      <p:ext uri="{BB962C8B-B14F-4D97-AF65-F5344CB8AC3E}">
        <p14:creationId xmlns:p14="http://schemas.microsoft.com/office/powerpoint/2010/main" val="9168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-Services and CPT codes are selected based upon specialty</a:t>
            </a:r>
          </a:p>
          <a:p>
            <a:r>
              <a:rPr lang="en-US" altLang="en-US" dirty="0">
                <a:latin typeface="Arial" panose="020B0604020202020204" pitchFamily="34" charset="0"/>
              </a:rPr>
              <a:t>-CPT code description provides information on who can provide service (MD, NPP,</a:t>
            </a:r>
            <a:r>
              <a:rPr lang="en-US" altLang="en-US" baseline="0" dirty="0">
                <a:latin typeface="Arial" panose="020B0604020202020204" pitchFamily="34" charset="0"/>
              </a:rPr>
              <a:t> etc.)</a:t>
            </a:r>
            <a:r>
              <a:rPr lang="en-US" altLang="en-US" dirty="0">
                <a:latin typeface="Arial" panose="020B0604020202020204" pitchFamily="34" charset="0"/>
              </a:rPr>
              <a:t> and location</a:t>
            </a:r>
            <a:r>
              <a:rPr lang="en-US" altLang="en-US" baseline="0" dirty="0">
                <a:latin typeface="Arial" panose="020B0604020202020204" pitchFamily="34" charset="0"/>
              </a:rPr>
              <a:t> of services (Office, ASC, etc.)</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5</a:t>
            </a:fld>
            <a:endParaRPr lang="en-US"/>
          </a:p>
        </p:txBody>
      </p:sp>
    </p:spTree>
    <p:extLst>
      <p:ext uri="{BB962C8B-B14F-4D97-AF65-F5344CB8AC3E}">
        <p14:creationId xmlns:p14="http://schemas.microsoft.com/office/powerpoint/2010/main" val="596554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Is your organization on board with your onboarding process? (n.d.). Retrieved from https://credentialingresourcecenter.com/articles/case-study-your-organization-board-your-onboarding-process</a:t>
            </a:r>
          </a:p>
        </p:txBody>
      </p:sp>
      <p:sp>
        <p:nvSpPr>
          <p:cNvPr id="4" name="Slide Number Placeholder 3"/>
          <p:cNvSpPr>
            <a:spLocks noGrp="1"/>
          </p:cNvSpPr>
          <p:nvPr>
            <p:ph type="sldNum" sz="quarter" idx="5"/>
          </p:nvPr>
        </p:nvSpPr>
        <p:spPr/>
        <p:txBody>
          <a:bodyPr/>
          <a:lstStyle/>
          <a:p>
            <a:fld id="{567C08CF-482D-4024-82BD-26F713DC95CD}" type="slidenum">
              <a:rPr lang="en-US" smtClean="0"/>
              <a:t>46</a:t>
            </a:fld>
            <a:endParaRPr lang="en-US"/>
          </a:p>
        </p:txBody>
      </p:sp>
    </p:spTree>
    <p:extLst>
      <p:ext uri="{BB962C8B-B14F-4D97-AF65-F5344CB8AC3E}">
        <p14:creationId xmlns:p14="http://schemas.microsoft.com/office/powerpoint/2010/main" val="2510951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47</a:t>
            </a:fld>
            <a:endParaRPr lang="en-US"/>
          </a:p>
        </p:txBody>
      </p:sp>
    </p:spTree>
    <p:extLst>
      <p:ext uri="{BB962C8B-B14F-4D97-AF65-F5344CB8AC3E}">
        <p14:creationId xmlns:p14="http://schemas.microsoft.com/office/powerpoint/2010/main" val="1434644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48</a:t>
            </a:fld>
            <a:endParaRPr lang="en-US"/>
          </a:p>
        </p:txBody>
      </p:sp>
    </p:spTree>
    <p:extLst>
      <p:ext uri="{BB962C8B-B14F-4D97-AF65-F5344CB8AC3E}">
        <p14:creationId xmlns:p14="http://schemas.microsoft.com/office/powerpoint/2010/main" val="341960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a:latin typeface="Arial" panose="020B0604020202020204" pitchFamily="34" charset="0"/>
                <a:cs typeface="Arial" panose="020B0604020202020204" pitchFamily="34" charset="0"/>
              </a:rPr>
              <a:t>Expand the availability of health</a:t>
            </a:r>
            <a:r>
              <a:rPr lang="en-US" baseline="0" dirty="0">
                <a:latin typeface="Arial" panose="020B0604020202020204" pitchFamily="34" charset="0"/>
                <a:cs typeface="Arial" panose="020B0604020202020204" pitchFamily="34" charset="0"/>
              </a:rPr>
              <a:t> care</a:t>
            </a:r>
            <a:r>
              <a:rPr lang="en-US" dirty="0">
                <a:latin typeface="Arial" panose="020B0604020202020204" pitchFamily="34" charset="0"/>
                <a:cs typeface="Arial" panose="020B0604020202020204" pitchFamily="34" charset="0"/>
              </a:rPr>
              <a:t> services to cover a variety of patients – such as the underserved, disadvantaged, geographically isolated, and special needs populations.</a:t>
            </a:r>
          </a:p>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6</a:t>
            </a:fld>
            <a:endParaRPr lang="en-US"/>
          </a:p>
        </p:txBody>
      </p:sp>
    </p:spTree>
    <p:extLst>
      <p:ext uri="{BB962C8B-B14F-4D97-AF65-F5344CB8AC3E}">
        <p14:creationId xmlns:p14="http://schemas.microsoft.com/office/powerpoint/2010/main" val="366588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-Selecting the types of services to be provided at the</a:t>
            </a:r>
            <a:r>
              <a:rPr lang="en-US" altLang="en-US" baseline="0" dirty="0">
                <a:latin typeface="Arial" panose="020B0604020202020204" pitchFamily="34" charset="0"/>
              </a:rPr>
              <a:t> practice/clinic</a:t>
            </a:r>
            <a:r>
              <a:rPr lang="en-US" altLang="en-US" dirty="0">
                <a:latin typeface="Arial" panose="020B0604020202020204" pitchFamily="34" charset="0"/>
              </a:rPr>
              <a:t> will determine the required type of licensed professionals needed to render those services</a:t>
            </a:r>
          </a:p>
          <a:p>
            <a:r>
              <a:rPr lang="en-US" altLang="en-US" dirty="0">
                <a:latin typeface="Arial" panose="020B0604020202020204" pitchFamily="34" charset="0"/>
              </a:rPr>
              <a:t>- Each State has specific professional licensure guidelines, as well as billing guidelines</a:t>
            </a:r>
          </a:p>
        </p:txBody>
      </p:sp>
      <p:sp>
        <p:nvSpPr>
          <p:cNvPr id="4" name="Slide Number Placeholder 3"/>
          <p:cNvSpPr>
            <a:spLocks noGrp="1"/>
          </p:cNvSpPr>
          <p:nvPr>
            <p:ph type="sldNum" sz="quarter" idx="5"/>
          </p:nvPr>
        </p:nvSpPr>
        <p:spPr/>
        <p:txBody>
          <a:bodyPr/>
          <a:lstStyle/>
          <a:p>
            <a:fld id="{567C08CF-482D-4024-82BD-26F713DC95CD}" type="slidenum">
              <a:rPr lang="en-US" smtClean="0"/>
              <a:t>7</a:t>
            </a:fld>
            <a:endParaRPr lang="en-US"/>
          </a:p>
        </p:txBody>
      </p:sp>
    </p:spTree>
    <p:extLst>
      <p:ext uri="{BB962C8B-B14F-4D97-AF65-F5344CB8AC3E}">
        <p14:creationId xmlns:p14="http://schemas.microsoft.com/office/powerpoint/2010/main" val="72563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-Understand the scope of practice for each provider type </a:t>
            </a:r>
          </a:p>
          <a:p>
            <a:r>
              <a:rPr lang="en-US" altLang="en-US" dirty="0">
                <a:latin typeface="Arial" panose="020B0604020202020204" pitchFamily="34" charset="0"/>
              </a:rPr>
              <a:t>-The scope of practice is limited to that which the law allows for specific education and experience and demonstrated competency </a:t>
            </a:r>
          </a:p>
        </p:txBody>
      </p:sp>
      <p:sp>
        <p:nvSpPr>
          <p:cNvPr id="4" name="Slide Number Placeholder 3"/>
          <p:cNvSpPr>
            <a:spLocks noGrp="1"/>
          </p:cNvSpPr>
          <p:nvPr>
            <p:ph type="sldNum" sz="quarter" idx="5"/>
          </p:nvPr>
        </p:nvSpPr>
        <p:spPr/>
        <p:txBody>
          <a:bodyPr/>
          <a:lstStyle/>
          <a:p>
            <a:fld id="{567C08CF-482D-4024-82BD-26F713DC95CD}" type="slidenum">
              <a:rPr lang="en-US" smtClean="0"/>
              <a:t>8</a:t>
            </a:fld>
            <a:endParaRPr lang="en-US"/>
          </a:p>
        </p:txBody>
      </p:sp>
    </p:spTree>
    <p:extLst>
      <p:ext uri="{BB962C8B-B14F-4D97-AF65-F5344CB8AC3E}">
        <p14:creationId xmlns:p14="http://schemas.microsoft.com/office/powerpoint/2010/main" val="263590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latin typeface="Arial" panose="020B0604020202020204" pitchFamily="34" charset="0"/>
                <a:cs typeface="Arial" panose="020B0604020202020204" pitchFamily="34" charset="0"/>
              </a:rPr>
              <a:t>Elaborate on the different types of current healthcare carrier models </a:t>
            </a:r>
          </a:p>
          <a:p>
            <a:pPr marL="171450" indent="-171450">
              <a:buFontTx/>
              <a:buChar char="-"/>
            </a:pPr>
            <a:r>
              <a:rPr lang="en-US" dirty="0">
                <a:latin typeface="Arial" panose="020B0604020202020204" pitchFamily="34" charset="0"/>
                <a:cs typeface="Arial" panose="020B0604020202020204" pitchFamily="34" charset="0"/>
              </a:rPr>
              <a:t>- Describe the differences between the types of plans allowing for a better understanding of how a plan affects office operations, (authorizations), carrier contracting, finances (deductibles) and other important factors</a:t>
            </a:r>
          </a:p>
        </p:txBody>
      </p:sp>
      <p:sp>
        <p:nvSpPr>
          <p:cNvPr id="4" name="Slide Number Placeholder 3"/>
          <p:cNvSpPr>
            <a:spLocks noGrp="1"/>
          </p:cNvSpPr>
          <p:nvPr>
            <p:ph type="sldNum" sz="quarter" idx="5"/>
          </p:nvPr>
        </p:nvSpPr>
        <p:spPr/>
        <p:txBody>
          <a:bodyPr/>
          <a:lstStyle/>
          <a:p>
            <a:fld id="{567C08CF-482D-4024-82BD-26F713DC95CD}" type="slidenum">
              <a:rPr lang="en-US" smtClean="0"/>
              <a:t>10</a:t>
            </a:fld>
            <a:endParaRPr lang="en-US"/>
          </a:p>
        </p:txBody>
      </p:sp>
    </p:spTree>
    <p:extLst>
      <p:ext uri="{BB962C8B-B14F-4D97-AF65-F5344CB8AC3E}">
        <p14:creationId xmlns:p14="http://schemas.microsoft.com/office/powerpoint/2010/main" val="386019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 Elaborate on the different types of Medicare/Medicaid plans</a:t>
            </a:r>
          </a:p>
          <a:p>
            <a:r>
              <a:rPr lang="en-US" dirty="0">
                <a:latin typeface="Arial" panose="020B0604020202020204" pitchFamily="34" charset="0"/>
                <a:cs typeface="Arial" panose="020B0604020202020204" pitchFamily="34" charset="0"/>
              </a:rPr>
              <a:t>- Explain the federal government’s incentive towards enrolling eligible beneficiaries in managed care programs</a:t>
            </a:r>
          </a:p>
        </p:txBody>
      </p:sp>
      <p:sp>
        <p:nvSpPr>
          <p:cNvPr id="4" name="Slide Number Placeholder 3"/>
          <p:cNvSpPr>
            <a:spLocks noGrp="1"/>
          </p:cNvSpPr>
          <p:nvPr>
            <p:ph type="sldNum" sz="quarter" idx="5"/>
          </p:nvPr>
        </p:nvSpPr>
        <p:spPr/>
        <p:txBody>
          <a:bodyPr/>
          <a:lstStyle/>
          <a:p>
            <a:fld id="{567C08CF-482D-4024-82BD-26F713DC95CD}" type="slidenum">
              <a:rPr lang="en-US" smtClean="0"/>
              <a:t>11</a:t>
            </a:fld>
            <a:endParaRPr lang="en-US"/>
          </a:p>
        </p:txBody>
      </p:sp>
    </p:spTree>
    <p:extLst>
      <p:ext uri="{BB962C8B-B14F-4D97-AF65-F5344CB8AC3E}">
        <p14:creationId xmlns:p14="http://schemas.microsoft.com/office/powerpoint/2010/main" val="1018124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PCDC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4" y="-9054"/>
            <a:ext cx="9153053" cy="263973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12571"/>
            <a:ext cx="756285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About PCDC</a:t>
            </a:r>
          </a:p>
        </p:txBody>
      </p:sp>
    </p:spTree>
    <p:extLst>
      <p:ext uri="{BB962C8B-B14F-4D97-AF65-F5344CB8AC3E}">
        <p14:creationId xmlns:p14="http://schemas.microsoft.com/office/powerpoint/2010/main" val="424059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Card">
    <p:spTree>
      <p:nvGrpSpPr>
        <p:cNvPr id="1" name=""/>
        <p:cNvGrpSpPr/>
        <p:nvPr/>
      </p:nvGrpSpPr>
      <p:grpSpPr>
        <a:xfrm>
          <a:off x="0" y="0"/>
          <a:ext cx="0" cy="0"/>
          <a:chOff x="0" y="0"/>
          <a:chExt cx="0" cy="0"/>
        </a:xfrm>
      </p:grpSpPr>
      <p:sp>
        <p:nvSpPr>
          <p:cNvPr id="8" name="Rectangle 7"/>
          <p:cNvSpPr/>
          <p:nvPr userDrawn="1"/>
        </p:nvSpPr>
        <p:spPr>
          <a:xfrm>
            <a:off x="0" y="-6587"/>
            <a:ext cx="9144000" cy="1286112"/>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 name="Title 1"/>
          <p:cNvSpPr>
            <a:spLocks noGrp="1"/>
          </p:cNvSpPr>
          <p:nvPr>
            <p:ph type="title"/>
          </p:nvPr>
        </p:nvSpPr>
        <p:spPr>
          <a:xfrm>
            <a:off x="457200" y="183197"/>
            <a:ext cx="8686800" cy="891223"/>
          </a:xfrm>
          <a:prstGeom prst="rect">
            <a:avLst/>
          </a:prstGeom>
        </p:spPr>
        <p:txBody>
          <a:bodyPr anchor="ctr"/>
          <a:lstStyle>
            <a:lvl1pPr algn="l">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5"/>
          <p:cNvSpPr>
            <a:spLocks noGrp="1"/>
          </p:cNvSpPr>
          <p:nvPr>
            <p:ph type="pic" sz="quarter" idx="12"/>
          </p:nvPr>
        </p:nvSpPr>
        <p:spPr>
          <a:xfrm>
            <a:off x="0" y="1279525"/>
            <a:ext cx="9144000" cy="4846638"/>
          </a:xfrm>
          <a:prstGeom prst="rect">
            <a:avLst/>
          </a:prstGeo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lvl1pPr algn="l">
              <a:defRPr b="1">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Text Placeholder 2"/>
          <p:cNvSpPr>
            <a:spLocks noGrp="1"/>
          </p:cNvSpPr>
          <p:nvPr>
            <p:ph idx="1" hasCustomPrompt="1"/>
          </p:nvPr>
        </p:nvSpPr>
        <p:spPr>
          <a:xfrm>
            <a:off x="457200" y="1417639"/>
            <a:ext cx="8229600" cy="4253320"/>
          </a:xfrm>
          <a:prstGeom prst="rect">
            <a:avLst/>
          </a:prstGeom>
        </p:spPr>
        <p:txBody>
          <a:bodyPr vert="horz" lIns="91440" tIns="45720" rIns="91440" bIns="45720" rtlCol="0">
            <a:normAutofit/>
          </a:bodyPr>
          <a:lstStyle>
            <a:lvl1pPr marL="571500" marR="0" indent="-571500" algn="l" defTabSz="457200" rtl="0" eaLnBrk="1" fontAlgn="auto" latinLnBrk="0" hangingPunct="1">
              <a:lnSpc>
                <a:spcPct val="100000"/>
              </a:lnSpc>
              <a:spcBef>
                <a:spcPct val="0"/>
              </a:spcBef>
              <a:spcAft>
                <a:spcPts val="0"/>
              </a:spcAft>
              <a:buClr>
                <a:srgbClr val="FF6600"/>
              </a:buClr>
              <a:buSzTx/>
              <a:buFont typeface="Wingdings" panose="05000000000000000000" pitchFamily="2" charset="2"/>
              <a:buChar char="§"/>
              <a:tabLst/>
              <a:defRPr sz="2500" b="0" i="0" baseline="0">
                <a:latin typeface="Georgia" panose="02040502050405020303" pitchFamily="18" charset="0"/>
                <a:cs typeface="Georgia" panose="02040502050405020303" pitchFamily="18" charset="0"/>
              </a:defRPr>
            </a:lvl1pPr>
            <a:lvl2pPr marL="742950" indent="-285750" algn="l">
              <a:buFont typeface="Arial" panose="020B0604020202020204" pitchFamily="34" charset="0"/>
              <a:buChar char="•"/>
              <a:defRPr sz="2400" b="0" i="0">
                <a:latin typeface="Georgia" panose="02040502050405020303" pitchFamily="18" charset="0"/>
                <a:cs typeface="Georgia" panose="02040502050405020303" pitchFamily="18" charset="0"/>
              </a:defRPr>
            </a:lvl2pPr>
            <a:lvl3pPr algn="l">
              <a:defRPr sz="2400" b="0" i="0">
                <a:latin typeface="Georgia" panose="02040502050405020303" pitchFamily="18" charset="0"/>
                <a:cs typeface="Georgia" panose="02040502050405020303" pitchFamily="18" charset="0"/>
              </a:defRPr>
            </a:lvl3pPr>
            <a:lvl4pPr algn="l">
              <a:defRPr sz="2400" b="0" i="0">
                <a:latin typeface="Georgia" panose="02040502050405020303" pitchFamily="18" charset="0"/>
                <a:cs typeface="Georgia" panose="02040502050405020303" pitchFamily="18" charset="0"/>
              </a:defRPr>
            </a:lvl4pPr>
            <a:lvl5pPr algn="l">
              <a:defRPr sz="2400" b="0" i="0">
                <a:latin typeface="Georgia" panose="02040502050405020303" pitchFamily="18" charset="0"/>
                <a:cs typeface="Georgia" panose="02040502050405020303" pitchFamily="18" charset="0"/>
              </a:defRPr>
            </a:lvl5pPr>
          </a:lstStyle>
          <a:p>
            <a:pPr lvl="0"/>
            <a:r>
              <a:rPr lang="en-US" dirty="0"/>
              <a:t>Click to edit text</a:t>
            </a:r>
          </a:p>
          <a:p>
            <a:pPr lvl="0"/>
            <a:r>
              <a:rPr lang="en-US" dirty="0"/>
              <a:t>Next level</a:t>
            </a:r>
          </a:p>
          <a:p>
            <a:pPr lvl="0"/>
            <a:r>
              <a:rPr lang="en-US" dirty="0"/>
              <a:t>Next level</a:t>
            </a:r>
          </a:p>
          <a:p>
            <a:pPr lvl="1"/>
            <a:endParaRPr lang="en-US" sz="2500" dirty="0"/>
          </a:p>
          <a:p>
            <a:pPr lvl="2"/>
            <a:endParaRPr lang="en-US" dirty="0"/>
          </a:p>
          <a:p>
            <a:pPr lvl="3"/>
            <a:endParaRPr lang="en-US" dirty="0"/>
          </a:p>
          <a:p>
            <a:pPr lvl="4"/>
            <a:endParaRPr lang="en-US" sz="2400" b="0" dirty="0">
              <a:latin typeface="Georgia" panose="02040502050405020303" pitchFamily="18" charset="0"/>
            </a:endParaRPr>
          </a:p>
          <a:p>
            <a:pPr lvl="5"/>
            <a:endParaRPr lang="en-US" b="0" dirty="0">
              <a:latin typeface="Georgia" panose="02040502050405020303" pitchFamily="18" charset="0"/>
            </a:endParaRPr>
          </a:p>
          <a:p>
            <a:pPr lvl="4"/>
            <a:endParaRPr lang="en-US" dirty="0"/>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effectLst/>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2174875"/>
            <a:ext cx="4040188"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5" y="2174875"/>
            <a:ext cx="4041775"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Content Placeholder 3"/>
          <p:cNvSpPr>
            <a:spLocks noGrp="1"/>
          </p:cNvSpPr>
          <p:nvPr>
            <p:ph sz="half" idx="2" hasCustomPrompt="1"/>
          </p:nvPr>
        </p:nvSpPr>
        <p:spPr>
          <a:xfrm>
            <a:off x="457200" y="1657351"/>
            <a:ext cx="4040188" cy="3881380"/>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6" name="Content Placeholder 5"/>
          <p:cNvSpPr>
            <a:spLocks noGrp="1"/>
          </p:cNvSpPr>
          <p:nvPr>
            <p:ph sz="quarter" idx="4" hasCustomPrompt="1"/>
          </p:nvPr>
        </p:nvSpPr>
        <p:spPr>
          <a:xfrm>
            <a:off x="4645025" y="1657351"/>
            <a:ext cx="4041775" cy="3881379"/>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39370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5520"/>
            <a:ext cx="5486400" cy="804862"/>
          </a:xfrm>
          <a:prstGeom prst="rect">
            <a:avLst/>
          </a:prstGeom>
        </p:spPr>
        <p:txBody>
          <a:bodyPr/>
          <a:lstStyle>
            <a:lvl1pPr marL="0" indent="0" algn="ctr">
              <a:buNone/>
              <a:defRPr sz="20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Photo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03" y="-9054"/>
            <a:ext cx="9148203" cy="2580803"/>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7801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Photo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60" y="0"/>
            <a:ext cx="9153060" cy="2571184"/>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444624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hoto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99"/>
          <a:stretch/>
        </p:blipFill>
        <p:spPr>
          <a:xfrm>
            <a:off x="-18106" y="-9054"/>
            <a:ext cx="9171160" cy="2571185"/>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312131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5" name="Text Placeholder 4"/>
          <p:cNvSpPr>
            <a:spLocks noGrp="1"/>
          </p:cNvSpPr>
          <p:nvPr>
            <p:ph type="body" sz="quarter" idx="17"/>
          </p:nvPr>
        </p:nvSpPr>
        <p:spPr>
          <a:xfrm>
            <a:off x="3391302" y="3402845"/>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4"/>
          <p:cNvSpPr>
            <a:spLocks noGrp="1"/>
          </p:cNvSpPr>
          <p:nvPr>
            <p:ph type="body" sz="quarter" idx="18"/>
          </p:nvPr>
        </p:nvSpPr>
        <p:spPr>
          <a:xfrm>
            <a:off x="3391302" y="4341466"/>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1006" y="3227615"/>
            <a:ext cx="650296" cy="65029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41006" y="4206548"/>
            <a:ext cx="650296" cy="650296"/>
          </a:xfrm>
          <a:prstGeom prst="rect">
            <a:avLst/>
          </a:prstGeom>
        </p:spPr>
      </p:pic>
      <p:sp>
        <p:nvSpPr>
          <p:cNvPr id="3" name="TextBox 2"/>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rgbClr val="FF671F"/>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04377" y="5185481"/>
            <a:ext cx="650296" cy="650296"/>
          </a:xfrm>
          <a:prstGeom prst="rect">
            <a:avLst/>
          </a:prstGeom>
        </p:spPr>
      </p:pic>
      <p:sp>
        <p:nvSpPr>
          <p:cNvPr id="10" name="Text Placeholder 4"/>
          <p:cNvSpPr>
            <a:spLocks noGrp="1"/>
          </p:cNvSpPr>
          <p:nvPr>
            <p:ph type="body" sz="quarter" idx="19"/>
          </p:nvPr>
        </p:nvSpPr>
        <p:spPr>
          <a:xfrm>
            <a:off x="3391302" y="5280087"/>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580155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TextBox 7"/>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rgbClr val="FF671F"/>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spTree>
    <p:extLst>
      <p:ext uri="{BB962C8B-B14F-4D97-AF65-F5344CB8AC3E}">
        <p14:creationId xmlns:p14="http://schemas.microsoft.com/office/powerpoint/2010/main" val="223621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PCDC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l="-198"/>
          <a:stretch/>
        </p:blipFill>
        <p:spPr>
          <a:xfrm>
            <a:off x="-28977" y="-9053"/>
            <a:ext cx="9172879" cy="2670126"/>
          </a:xfrm>
          <a:prstGeom prst="rect">
            <a:avLst/>
          </a:prstGeom>
        </p:spPr>
      </p:pic>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9055" y="1408628"/>
            <a:ext cx="9152958" cy="1261884"/>
          </a:xfrm>
          <a:prstGeom prst="rect">
            <a:avLst/>
          </a:prstGeom>
          <a:noFill/>
        </p:spPr>
        <p:txBody>
          <a:bodyPr wrap="square" rtlCol="0">
            <a:spAutoFit/>
          </a:bodyPr>
          <a:lstStyle/>
          <a:p>
            <a:pPr algn="ctr"/>
            <a:r>
              <a:rPr lang="en-US" sz="3800" b="1" i="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Catalyzing excellence in primary care to achieve health equity</a:t>
            </a:r>
          </a:p>
        </p:txBody>
      </p:sp>
      <p:sp>
        <p:nvSpPr>
          <p:cNvPr id="7" name="TextBox 6"/>
          <p:cNvSpPr txBox="1"/>
          <p:nvPr userDrawn="1"/>
        </p:nvSpPr>
        <p:spPr>
          <a:xfrm>
            <a:off x="3632466" y="2754548"/>
            <a:ext cx="1839226"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INVEST</a:t>
            </a:r>
          </a:p>
        </p:txBody>
      </p:sp>
      <p:sp>
        <p:nvSpPr>
          <p:cNvPr id="8" name="TextBox 7"/>
          <p:cNvSpPr txBox="1"/>
          <p:nvPr userDrawn="1"/>
        </p:nvSpPr>
        <p:spPr>
          <a:xfrm>
            <a:off x="47542" y="2755810"/>
            <a:ext cx="2889248"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TRANSFORM</a:t>
            </a:r>
          </a:p>
        </p:txBody>
      </p:sp>
      <p:sp>
        <p:nvSpPr>
          <p:cNvPr id="9" name="TextBox 8"/>
          <p:cNvSpPr txBox="1"/>
          <p:nvPr userDrawn="1"/>
        </p:nvSpPr>
        <p:spPr>
          <a:xfrm>
            <a:off x="6400076" y="2758308"/>
            <a:ext cx="2542433"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ADVOCATE</a:t>
            </a:r>
          </a:p>
        </p:txBody>
      </p:sp>
      <p:cxnSp>
        <p:nvCxnSpPr>
          <p:cNvPr id="10" name="Straight Connector 9"/>
          <p:cNvCxnSpPr/>
          <p:nvPr userDrawn="1"/>
        </p:nvCxnSpPr>
        <p:spPr>
          <a:xfrm>
            <a:off x="2936790" y="2851842"/>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167369" y="2851841"/>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0559" y="3438637"/>
            <a:ext cx="2718580" cy="2400657"/>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partner with health</a:t>
            </a:r>
            <a:r>
              <a:rPr lang="en-US" sz="2000" baseline="0" dirty="0">
                <a:solidFill>
                  <a:srgbClr val="002B49"/>
                </a:solidFill>
                <a:latin typeface="Georgia" panose="02040502050405020303" pitchFamily="18" charset="0"/>
              </a:rPr>
              <a:t> care providers to build capacity and improve services and outcomes</a:t>
            </a:r>
            <a:endParaRPr lang="en-US" sz="2000" dirty="0">
              <a:solidFill>
                <a:srgbClr val="002B49"/>
              </a:solidFill>
              <a:latin typeface="Georgia" panose="02040502050405020303" pitchFamily="18" charset="0"/>
            </a:endParaRPr>
          </a:p>
        </p:txBody>
      </p:sp>
      <p:sp>
        <p:nvSpPr>
          <p:cNvPr id="15" name="TextBox 14"/>
          <p:cNvSpPr txBox="1"/>
          <p:nvPr userDrawn="1"/>
        </p:nvSpPr>
        <p:spPr>
          <a:xfrm>
            <a:off x="3107454" y="3431263"/>
            <a:ext cx="2889247" cy="1882951"/>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provide capital</a:t>
            </a:r>
            <a:r>
              <a:rPr lang="en-US" sz="2000" baseline="0" dirty="0">
                <a:solidFill>
                  <a:srgbClr val="002B49"/>
                </a:solidFill>
                <a:latin typeface="Georgia" panose="02040502050405020303" pitchFamily="18" charset="0"/>
              </a:rPr>
              <a:t> to integrate services, modernize facilities, or expand operations</a:t>
            </a:r>
            <a:endParaRPr lang="en-US" sz="2000" dirty="0">
              <a:solidFill>
                <a:srgbClr val="002B49"/>
              </a:solidFill>
              <a:latin typeface="Georgia" panose="02040502050405020303" pitchFamily="18" charset="0"/>
            </a:endParaRPr>
          </a:p>
        </p:txBody>
      </p:sp>
      <p:sp>
        <p:nvSpPr>
          <p:cNvPr id="16" name="TextBox 15"/>
          <p:cNvSpPr txBox="1"/>
          <p:nvPr userDrawn="1"/>
        </p:nvSpPr>
        <p:spPr>
          <a:xfrm>
            <a:off x="6226668" y="3438637"/>
            <a:ext cx="2889247" cy="2400657"/>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advance policy initiatives to bring resources, attention, and innovation to</a:t>
            </a:r>
            <a:r>
              <a:rPr lang="en-US" sz="2000" baseline="0" dirty="0">
                <a:solidFill>
                  <a:srgbClr val="002B49"/>
                </a:solidFill>
                <a:latin typeface="Georgia" panose="02040502050405020303" pitchFamily="18" charset="0"/>
              </a:rPr>
              <a:t> primary care</a:t>
            </a:r>
            <a:endParaRPr lang="en-US" sz="2000" dirty="0">
              <a:solidFill>
                <a:srgbClr val="002B49"/>
              </a:solidFill>
              <a:latin typeface="Georgia" panose="02040502050405020303" pitchFamily="18" charset="0"/>
            </a:endParaRPr>
          </a:p>
        </p:txBody>
      </p:sp>
    </p:spTree>
    <p:extLst>
      <p:ext uri="{BB962C8B-B14F-4D97-AF65-F5344CB8AC3E}">
        <p14:creationId xmlns:p14="http://schemas.microsoft.com/office/powerpoint/2010/main" val="3607518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Slide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3" name="TextBox 32"/>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31" name="TextBox 30"/>
          <p:cNvSpPr txBox="1"/>
          <p:nvPr userDrawn="1"/>
        </p:nvSpPr>
        <p:spPr>
          <a:xfrm>
            <a:off x="6176375" y="5374632"/>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5"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7"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8"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49" name="Picture 4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Tree>
    <p:extLst>
      <p:ext uri="{BB962C8B-B14F-4D97-AF65-F5344CB8AC3E}">
        <p14:creationId xmlns:p14="http://schemas.microsoft.com/office/powerpoint/2010/main" val="4203605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HIP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4" name="TextBox 33"/>
          <p:cNvSpPr txBox="1"/>
          <p:nvPr userDrawn="1"/>
        </p:nvSpPr>
        <p:spPr>
          <a:xfrm>
            <a:off x="6176375" y="5188270"/>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2" name="TextBox 21"/>
          <p:cNvSpPr txBox="1"/>
          <p:nvPr userDrawn="1"/>
        </p:nvSpPr>
        <p:spPr>
          <a:xfrm>
            <a:off x="6176375" y="5467915"/>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@HIP_PCDC</a:t>
            </a:r>
          </a:p>
        </p:txBody>
      </p:sp>
      <p:sp>
        <p:nvSpPr>
          <p:cNvPr id="29"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1"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8"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9"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2"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24" name="TextBox 23"/>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953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Slide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1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7" name="TextBox 16"/>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374632"/>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0364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 HIP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5" name="TextBox 14"/>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userDrawn="1"/>
        </p:nvSpPr>
        <p:spPr>
          <a:xfrm>
            <a:off x="6176375" y="5188270"/>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467915"/>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@HIP_PCDC</a:t>
            </a:r>
          </a:p>
        </p:txBody>
      </p:sp>
    </p:spTree>
    <p:extLst>
      <p:ext uri="{BB962C8B-B14F-4D97-AF65-F5344CB8AC3E}">
        <p14:creationId xmlns:p14="http://schemas.microsoft.com/office/powerpoint/2010/main" val="1457457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0797" y="1902659"/>
            <a:ext cx="7422406" cy="3052681"/>
          </a:xfrm>
          <a:prstGeom prst="rect">
            <a:avLst/>
          </a:prstGeom>
        </p:spPr>
      </p:pic>
    </p:spTree>
    <p:extLst>
      <p:ext uri="{BB962C8B-B14F-4D97-AF65-F5344CB8AC3E}">
        <p14:creationId xmlns:p14="http://schemas.microsoft.com/office/powerpoint/2010/main" val="2935524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51984"/>
          </a:xfrm>
          <a:prstGeom prst="rect">
            <a:avLst/>
          </a:prstGeom>
        </p:spPr>
      </p:pic>
      <p:sp>
        <p:nvSpPr>
          <p:cNvPr id="6" name="TextBox 5"/>
          <p:cNvSpPr txBox="1"/>
          <p:nvPr userDrawn="1"/>
        </p:nvSpPr>
        <p:spPr>
          <a:xfrm>
            <a:off x="1885950" y="4045090"/>
            <a:ext cx="5372100" cy="1015663"/>
          </a:xfrm>
          <a:prstGeom prst="rect">
            <a:avLst/>
          </a:prstGeom>
          <a:noFill/>
        </p:spPr>
        <p:txBody>
          <a:bodyPr wrap="square" rtlCol="0">
            <a:spAutoFit/>
          </a:bodyPr>
          <a:lstStyle/>
          <a:p>
            <a:pPr algn="ctr"/>
            <a:r>
              <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THANK</a:t>
            </a:r>
            <a:r>
              <a:rPr lang="en-US" sz="6000" b="1" baseline="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YOU</a:t>
            </a:r>
            <a:endPar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6419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out PCDC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4" y="-9054"/>
            <a:ext cx="9153053" cy="263973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4" name="TextBox 3"/>
          <p:cNvSpPr txBox="1"/>
          <p:nvPr userDrawn="1"/>
        </p:nvSpPr>
        <p:spPr>
          <a:xfrm>
            <a:off x="457200" y="2612571"/>
            <a:ext cx="7562850" cy="861774"/>
          </a:xfrm>
          <a:prstGeom prst="rect">
            <a:avLst/>
          </a:prstGeom>
          <a:noFill/>
        </p:spPr>
        <p:txBody>
          <a:bodyPr wrap="square" rtlCol="0">
            <a:spAutoFit/>
          </a:bodyPr>
          <a:lstStyle/>
          <a:p>
            <a:r>
              <a:rPr lang="en-US" sz="5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About PCDC</a:t>
            </a:r>
          </a:p>
        </p:txBody>
      </p:sp>
      <p:sp>
        <p:nvSpPr>
          <p:cNvPr id="8"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178735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PCDC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98"/>
          <a:stretch/>
        </p:blipFill>
        <p:spPr>
          <a:xfrm>
            <a:off x="-28977" y="-9053"/>
            <a:ext cx="9172879" cy="2670126"/>
          </a:xfrm>
          <a:prstGeom prst="rect">
            <a:avLst/>
          </a:prstGeom>
        </p:spPr>
      </p:pic>
      <p:sp>
        <p:nvSpPr>
          <p:cNvPr id="4" name="TextBox 3"/>
          <p:cNvSpPr txBox="1"/>
          <p:nvPr userDrawn="1"/>
        </p:nvSpPr>
        <p:spPr>
          <a:xfrm>
            <a:off x="-9055" y="1408628"/>
            <a:ext cx="9152958" cy="1261884"/>
          </a:xfrm>
          <a:prstGeom prst="rect">
            <a:avLst/>
          </a:prstGeom>
          <a:noFill/>
        </p:spPr>
        <p:txBody>
          <a:bodyPr wrap="square" rtlCol="0">
            <a:spAutoFit/>
          </a:bodyPr>
          <a:lstStyle/>
          <a:p>
            <a:pPr algn="ctr"/>
            <a:r>
              <a:rPr lang="en-US" sz="3800" b="1" i="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Catalyzing excellence in primary care to achieve health equity</a:t>
            </a:r>
          </a:p>
        </p:txBody>
      </p:sp>
      <p:sp>
        <p:nvSpPr>
          <p:cNvPr id="7" name="TextBox 6"/>
          <p:cNvSpPr txBox="1"/>
          <p:nvPr userDrawn="1"/>
        </p:nvSpPr>
        <p:spPr>
          <a:xfrm>
            <a:off x="3632466" y="2754548"/>
            <a:ext cx="1839226"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INVEST</a:t>
            </a:r>
          </a:p>
        </p:txBody>
      </p:sp>
      <p:sp>
        <p:nvSpPr>
          <p:cNvPr id="8" name="TextBox 7"/>
          <p:cNvSpPr txBox="1"/>
          <p:nvPr userDrawn="1"/>
        </p:nvSpPr>
        <p:spPr>
          <a:xfrm>
            <a:off x="47542" y="2755810"/>
            <a:ext cx="2889248"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TRANSFORM</a:t>
            </a:r>
          </a:p>
        </p:txBody>
      </p:sp>
      <p:sp>
        <p:nvSpPr>
          <p:cNvPr id="9" name="TextBox 8"/>
          <p:cNvSpPr txBox="1"/>
          <p:nvPr userDrawn="1"/>
        </p:nvSpPr>
        <p:spPr>
          <a:xfrm>
            <a:off x="6400076" y="2758308"/>
            <a:ext cx="2542433"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ADVOCATE</a:t>
            </a:r>
          </a:p>
        </p:txBody>
      </p:sp>
      <p:cxnSp>
        <p:nvCxnSpPr>
          <p:cNvPr id="10" name="Straight Connector 9"/>
          <p:cNvCxnSpPr/>
          <p:nvPr userDrawn="1"/>
        </p:nvCxnSpPr>
        <p:spPr>
          <a:xfrm>
            <a:off x="2936790" y="2851842"/>
            <a:ext cx="0" cy="3051017"/>
          </a:xfrm>
          <a:prstGeom prst="line">
            <a:avLst/>
          </a:prstGeom>
          <a:ln>
            <a:solidFill>
              <a:srgbClr val="76B5BE"/>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167369" y="2851841"/>
            <a:ext cx="0" cy="3051017"/>
          </a:xfrm>
          <a:prstGeom prst="line">
            <a:avLst/>
          </a:prstGeom>
          <a:ln>
            <a:solidFill>
              <a:srgbClr val="76B5BE"/>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0559" y="3438637"/>
            <a:ext cx="2718580" cy="2400657"/>
          </a:xfrm>
          <a:prstGeom prst="rect">
            <a:avLst/>
          </a:prstGeom>
          <a:noFill/>
        </p:spPr>
        <p:txBody>
          <a:bodyPr wrap="square" rtlCol="0">
            <a:spAutoFit/>
          </a:bodyPr>
          <a:lstStyle/>
          <a:p>
            <a:pPr algn="ctr">
              <a:lnSpc>
                <a:spcPct val="150000"/>
              </a:lnSpc>
            </a:pPr>
            <a:r>
              <a:rPr lang="en-US" sz="2000" dirty="0">
                <a:solidFill>
                  <a:schemeClr val="bg1"/>
                </a:solidFill>
                <a:latin typeface="Georgia" panose="02040502050405020303" pitchFamily="18" charset="0"/>
              </a:rPr>
              <a:t>We partner with health</a:t>
            </a:r>
            <a:r>
              <a:rPr lang="en-US" sz="2000" baseline="0" dirty="0">
                <a:solidFill>
                  <a:schemeClr val="bg1"/>
                </a:solidFill>
                <a:latin typeface="Georgia" panose="02040502050405020303" pitchFamily="18" charset="0"/>
              </a:rPr>
              <a:t> care providers to build capacity and improve services and outcomes</a:t>
            </a:r>
            <a:endParaRPr lang="en-US" sz="2000" dirty="0">
              <a:solidFill>
                <a:schemeClr val="bg1"/>
              </a:solidFill>
              <a:latin typeface="Georgia" panose="02040502050405020303" pitchFamily="18" charset="0"/>
            </a:endParaRPr>
          </a:p>
        </p:txBody>
      </p:sp>
      <p:sp>
        <p:nvSpPr>
          <p:cNvPr id="15" name="TextBox 14"/>
          <p:cNvSpPr txBox="1"/>
          <p:nvPr userDrawn="1"/>
        </p:nvSpPr>
        <p:spPr>
          <a:xfrm>
            <a:off x="3107454" y="3431263"/>
            <a:ext cx="2889247" cy="1938992"/>
          </a:xfrm>
          <a:prstGeom prst="rect">
            <a:avLst/>
          </a:prstGeom>
          <a:noFill/>
        </p:spPr>
        <p:txBody>
          <a:bodyPr wrap="square" rtlCol="0">
            <a:spAutoFit/>
          </a:bodyPr>
          <a:lstStyle/>
          <a:p>
            <a:pPr algn="ctr">
              <a:lnSpc>
                <a:spcPct val="150000"/>
              </a:lnSpc>
            </a:pPr>
            <a:r>
              <a:rPr lang="en-US" sz="2000" dirty="0">
                <a:solidFill>
                  <a:schemeClr val="bg1"/>
                </a:solidFill>
                <a:latin typeface="Georgia" panose="02040502050405020303" pitchFamily="18" charset="0"/>
              </a:rPr>
              <a:t>We provide capital</a:t>
            </a:r>
            <a:r>
              <a:rPr lang="en-US" sz="2000" baseline="0" dirty="0">
                <a:solidFill>
                  <a:schemeClr val="bg1"/>
                </a:solidFill>
                <a:latin typeface="Georgia" panose="02040502050405020303" pitchFamily="18" charset="0"/>
              </a:rPr>
              <a:t> to integrate services, modernize facilities, or expand operations</a:t>
            </a:r>
            <a:endParaRPr lang="en-US" sz="2000" dirty="0">
              <a:solidFill>
                <a:schemeClr val="bg1"/>
              </a:solidFill>
              <a:latin typeface="Georgia" panose="02040502050405020303" pitchFamily="18" charset="0"/>
            </a:endParaRPr>
          </a:p>
        </p:txBody>
      </p:sp>
      <p:sp>
        <p:nvSpPr>
          <p:cNvPr id="16" name="TextBox 15"/>
          <p:cNvSpPr txBox="1"/>
          <p:nvPr userDrawn="1"/>
        </p:nvSpPr>
        <p:spPr>
          <a:xfrm>
            <a:off x="6226668" y="3438637"/>
            <a:ext cx="2889247" cy="2400657"/>
          </a:xfrm>
          <a:prstGeom prst="rect">
            <a:avLst/>
          </a:prstGeom>
          <a:noFill/>
        </p:spPr>
        <p:txBody>
          <a:bodyPr wrap="square" rtlCol="0">
            <a:spAutoFit/>
          </a:bodyPr>
          <a:lstStyle/>
          <a:p>
            <a:pPr algn="ctr">
              <a:lnSpc>
                <a:spcPct val="150000"/>
              </a:lnSpc>
            </a:pPr>
            <a:r>
              <a:rPr lang="en-US" sz="2000" dirty="0">
                <a:solidFill>
                  <a:schemeClr val="bg1"/>
                </a:solidFill>
                <a:latin typeface="Georgia" panose="02040502050405020303" pitchFamily="18" charset="0"/>
              </a:rPr>
              <a:t>We advance policy initiatives to bring resources, attention, and innovation to</a:t>
            </a:r>
            <a:r>
              <a:rPr lang="en-US" sz="2000" baseline="0" dirty="0">
                <a:solidFill>
                  <a:schemeClr val="bg1"/>
                </a:solidFill>
                <a:latin typeface="Georgia" panose="02040502050405020303" pitchFamily="18" charset="0"/>
              </a:rPr>
              <a:t> primary care</a:t>
            </a:r>
            <a:endParaRPr lang="en-US" sz="2000" dirty="0">
              <a:solidFill>
                <a:schemeClr val="bg1"/>
              </a:solidFill>
              <a:latin typeface="Georgia" panose="02040502050405020303" pitchFamily="18" charset="0"/>
            </a:endParaRPr>
          </a:p>
        </p:txBody>
      </p:sp>
      <p:sp>
        <p:nvSpPr>
          <p:cNvPr id="1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474928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out PI">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616452"/>
          </a:xfrm>
          <a:prstGeom prst="rect">
            <a:avLst/>
          </a:prstGeom>
        </p:spPr>
      </p:pic>
      <p:sp>
        <p:nvSpPr>
          <p:cNvPr id="6" name="Text Placeholder 2"/>
          <p:cNvSpPr>
            <a:spLocks noGrp="1"/>
          </p:cNvSpPr>
          <p:nvPr>
            <p:ph idx="1" hasCustomPrompt="1"/>
          </p:nvPr>
        </p:nvSpPr>
        <p:spPr>
          <a:xfrm>
            <a:off x="457200" y="3510448"/>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4" name="TextBox 3"/>
          <p:cNvSpPr txBox="1"/>
          <p:nvPr userDrawn="1"/>
        </p:nvSpPr>
        <p:spPr>
          <a:xfrm>
            <a:off x="457200" y="2604967"/>
            <a:ext cx="8686800" cy="754053"/>
          </a:xfrm>
          <a:prstGeom prst="rect">
            <a:avLst/>
          </a:prstGeom>
          <a:noFill/>
        </p:spPr>
        <p:txBody>
          <a:bodyPr wrap="square" rtlCol="0">
            <a:spAutoFit/>
          </a:bodyPr>
          <a:lstStyle/>
          <a:p>
            <a:r>
              <a:rPr lang="en-US" sz="43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Performance</a:t>
            </a:r>
            <a:r>
              <a:rPr lang="en-US" sz="4300" b="1" baseline="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Improvement</a:t>
            </a:r>
            <a:endParaRPr lang="en-US" sz="43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958774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out C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22"/>
            <a:ext cx="9144000" cy="261257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4" name="TextBox 3"/>
          <p:cNvSpPr txBox="1"/>
          <p:nvPr userDrawn="1"/>
        </p:nvSpPr>
        <p:spPr>
          <a:xfrm>
            <a:off x="457200" y="2616332"/>
            <a:ext cx="8686800" cy="861774"/>
          </a:xfrm>
          <a:prstGeom prst="rect">
            <a:avLst/>
          </a:prstGeom>
          <a:noFill/>
        </p:spPr>
        <p:txBody>
          <a:bodyPr wrap="square" rtlCol="0">
            <a:spAutoFit/>
          </a:bodyPr>
          <a:lstStyle/>
          <a:p>
            <a:r>
              <a:rPr lang="en-US" sz="5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Capital Investment</a:t>
            </a:r>
          </a:p>
        </p:txBody>
      </p:sp>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4969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PI">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616452"/>
          </a:xfrm>
          <a:prstGeom prst="rect">
            <a:avLst/>
          </a:prstGeom>
        </p:spPr>
      </p:pic>
      <p:sp>
        <p:nvSpPr>
          <p:cNvPr id="6" name="Text Placeholder 2"/>
          <p:cNvSpPr>
            <a:spLocks noGrp="1"/>
          </p:cNvSpPr>
          <p:nvPr>
            <p:ph idx="1" hasCustomPrompt="1"/>
          </p:nvPr>
        </p:nvSpPr>
        <p:spPr>
          <a:xfrm>
            <a:off x="457200" y="3510448"/>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04967"/>
            <a:ext cx="8686800" cy="754053"/>
          </a:xfrm>
          <a:prstGeom prst="rect">
            <a:avLst/>
          </a:prstGeom>
          <a:noFill/>
        </p:spPr>
        <p:txBody>
          <a:bodyPr wrap="square" rtlCol="0">
            <a:spAutoFit/>
          </a:bodyPr>
          <a:lstStyle/>
          <a:p>
            <a:r>
              <a:rPr lang="en-US" sz="43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Performance</a:t>
            </a:r>
            <a:r>
              <a:rPr lang="en-US" sz="4300" b="1" baseline="0"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Improvement</a:t>
            </a:r>
            <a:endParaRPr lang="en-US" sz="43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7219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HIP">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7" y="-1"/>
            <a:ext cx="9144000" cy="2625506"/>
          </a:xfrm>
          <a:prstGeom prst="rect">
            <a:avLst/>
          </a:prstGeom>
        </p:spPr>
      </p:pic>
      <p:sp>
        <p:nvSpPr>
          <p:cNvPr id="6" name="Text Placeholder 2"/>
          <p:cNvSpPr>
            <a:spLocks noGrp="1"/>
          </p:cNvSpPr>
          <p:nvPr>
            <p:ph idx="1" hasCustomPrompt="1"/>
          </p:nvPr>
        </p:nvSpPr>
        <p:spPr>
          <a:xfrm>
            <a:off x="457200" y="3433524"/>
            <a:ext cx="5524499"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HIP in Health Care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875" y="3712939"/>
            <a:ext cx="2587869" cy="1339842"/>
          </a:xfrm>
          <a:prstGeom prst="rect">
            <a:avLst/>
          </a:prstGeom>
        </p:spPr>
      </p:pic>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560289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licy and Advocac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Policy &amp; Advocacy</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98"/>
          <a:stretch/>
        </p:blipFill>
        <p:spPr>
          <a:xfrm>
            <a:off x="-23328" y="-9053"/>
            <a:ext cx="9167327" cy="2616451"/>
          </a:xfrm>
          <a:prstGeom prst="rect">
            <a:avLst/>
          </a:prstGeom>
        </p:spPr>
      </p:pic>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681048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chemeClr val="bg1"/>
                </a:solidFill>
              </a:rPr>
              <a:t>Free Resources</a:t>
            </a:r>
          </a:p>
        </p:txBody>
      </p:sp>
      <p:sp>
        <p:nvSpPr>
          <p:cNvPr id="9" name="Title 1"/>
          <p:cNvSpPr txBox="1">
            <a:spLocks/>
          </p:cNvSpPr>
          <p:nvPr userDrawn="1"/>
        </p:nvSpPr>
        <p:spPr>
          <a:xfrm>
            <a:off x="457200" y="821704"/>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pcdc.org/resources</a:t>
            </a:r>
          </a:p>
        </p:txBody>
      </p:sp>
      <p:sp>
        <p:nvSpPr>
          <p:cNvPr id="20" name="TextBox 19"/>
          <p:cNvSpPr txBox="1"/>
          <p:nvPr userDrawn="1"/>
        </p:nvSpPr>
        <p:spPr>
          <a:xfrm>
            <a:off x="457200" y="2229056"/>
            <a:ext cx="3732245" cy="3416320"/>
          </a:xfrm>
          <a:prstGeom prst="rect">
            <a:avLst/>
          </a:prstGeom>
          <a:noFill/>
        </p:spPr>
        <p:txBody>
          <a:bodyPr wrap="square" rtlCol="0">
            <a:spAutoFit/>
          </a:bodyPr>
          <a:lstStyle/>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Case studies</a:t>
            </a:r>
          </a:p>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Guides</a:t>
            </a:r>
          </a:p>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Measurement</a:t>
            </a:r>
          </a:p>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Assessment</a:t>
            </a:r>
          </a:p>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Reports</a:t>
            </a:r>
          </a:p>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Webinars</a:t>
            </a:r>
          </a:p>
        </p:txBody>
      </p:sp>
      <p:sp>
        <p:nvSpPr>
          <p:cNvPr id="8"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pic>
        <p:nvPicPr>
          <p:cNvPr id="7" name="Picture 6">
            <a:extLst>
              <a:ext uri="{FF2B5EF4-FFF2-40B4-BE49-F238E27FC236}">
                <a16:creationId xmlns:a16="http://schemas.microsoft.com/office/drawing/2014/main" id="{4CAAFE9A-6652-4586-B7BF-6BF1327817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6925" y="2511770"/>
            <a:ext cx="5744094" cy="2785015"/>
          </a:xfrm>
          <a:prstGeom prst="rect">
            <a:avLst/>
          </a:prstGeom>
        </p:spPr>
      </p:pic>
    </p:spTree>
    <p:extLst>
      <p:ext uri="{BB962C8B-B14F-4D97-AF65-F5344CB8AC3E}">
        <p14:creationId xmlns:p14="http://schemas.microsoft.com/office/powerpoint/2010/main" val="3009088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Impact">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chemeClr val="bg1"/>
                </a:solidFill>
              </a:rPr>
              <a:t>Our Impact</a:t>
            </a:r>
          </a:p>
        </p:txBody>
      </p:sp>
      <p:sp>
        <p:nvSpPr>
          <p:cNvPr id="20" name="TextBox 19"/>
          <p:cNvSpPr txBox="1"/>
          <p:nvPr userDrawn="1"/>
        </p:nvSpPr>
        <p:spPr>
          <a:xfrm>
            <a:off x="973417" y="2546885"/>
            <a:ext cx="2518673"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b="1" dirty="0">
                <a:solidFill>
                  <a:schemeClr val="bg1"/>
                </a:solidFill>
                <a:latin typeface="Georgia" panose="02040502050405020303" pitchFamily="18" charset="0"/>
              </a:rPr>
              <a:t>Organizations</a:t>
            </a:r>
          </a:p>
        </p:txBody>
      </p:sp>
      <p:sp>
        <p:nvSpPr>
          <p:cNvPr id="10" name="TextBox 9"/>
          <p:cNvSpPr txBox="1"/>
          <p:nvPr userDrawn="1"/>
        </p:nvSpPr>
        <p:spPr>
          <a:xfrm>
            <a:off x="6117573" y="2546885"/>
            <a:ext cx="1087380"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b="1" dirty="0">
                <a:solidFill>
                  <a:schemeClr val="bg1"/>
                </a:solidFill>
                <a:latin typeface="Georgia" panose="02040502050405020303" pitchFamily="18" charset="0"/>
              </a:rPr>
              <a:t>Jobs</a:t>
            </a:r>
          </a:p>
        </p:txBody>
      </p:sp>
      <p:sp>
        <p:nvSpPr>
          <p:cNvPr id="12" name="TextBox 11"/>
          <p:cNvSpPr txBox="1"/>
          <p:nvPr userDrawn="1"/>
        </p:nvSpPr>
        <p:spPr>
          <a:xfrm>
            <a:off x="366634" y="46622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b="1" dirty="0">
                <a:solidFill>
                  <a:schemeClr val="bg1"/>
                </a:solidFill>
                <a:latin typeface="Georgia" panose="02040502050405020303" pitchFamily="18" charset="0"/>
              </a:rPr>
              <a:t>Medical visits</a:t>
            </a:r>
          </a:p>
        </p:txBody>
      </p:sp>
      <p:sp>
        <p:nvSpPr>
          <p:cNvPr id="13" name="TextBox 12"/>
          <p:cNvSpPr txBox="1"/>
          <p:nvPr userDrawn="1"/>
        </p:nvSpPr>
        <p:spPr>
          <a:xfrm>
            <a:off x="4881995" y="46570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b="1" dirty="0">
                <a:solidFill>
                  <a:schemeClr val="bg1"/>
                </a:solidFill>
                <a:latin typeface="Georgia" panose="02040502050405020303" pitchFamily="18" charset="0"/>
              </a:rPr>
              <a:t>Dollars leveraged</a:t>
            </a:r>
          </a:p>
        </p:txBody>
      </p:sp>
      <p:sp>
        <p:nvSpPr>
          <p:cNvPr id="14" name="TextBox 13"/>
          <p:cNvSpPr txBox="1"/>
          <p:nvPr userDrawn="1"/>
        </p:nvSpPr>
        <p:spPr>
          <a:xfrm>
            <a:off x="1373831" y="2931609"/>
            <a:ext cx="1717848" cy="497957"/>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chemeClr val="bg1"/>
                </a:solidFill>
                <a:latin typeface="Georgia" panose="02040502050405020303" pitchFamily="18" charset="0"/>
              </a:rPr>
              <a:t>strengthened</a:t>
            </a:r>
          </a:p>
        </p:txBody>
      </p:sp>
      <p:sp>
        <p:nvSpPr>
          <p:cNvPr id="15" name="TextBox 14"/>
          <p:cNvSpPr txBox="1"/>
          <p:nvPr userDrawn="1"/>
        </p:nvSpPr>
        <p:spPr>
          <a:xfrm>
            <a:off x="5498764" y="2933968"/>
            <a:ext cx="2498705" cy="497957"/>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chemeClr val="bg1"/>
                </a:solidFill>
                <a:latin typeface="Georgia" panose="02040502050405020303" pitchFamily="18" charset="0"/>
              </a:rPr>
              <a:t>created or preserved</a:t>
            </a:r>
          </a:p>
        </p:txBody>
      </p:sp>
      <p:sp>
        <p:nvSpPr>
          <p:cNvPr id="16" name="TextBox 15"/>
          <p:cNvSpPr txBox="1"/>
          <p:nvPr userDrawn="1"/>
        </p:nvSpPr>
        <p:spPr>
          <a:xfrm>
            <a:off x="707246" y="5077552"/>
            <a:ext cx="3051017" cy="497957"/>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chemeClr val="bg1"/>
                </a:solidFill>
                <a:latin typeface="Georgia" panose="02040502050405020303" pitchFamily="18" charset="0"/>
              </a:rPr>
              <a:t>added through expansion</a:t>
            </a:r>
          </a:p>
        </p:txBody>
      </p:sp>
      <p:sp>
        <p:nvSpPr>
          <p:cNvPr id="17" name="TextBox 16"/>
          <p:cNvSpPr txBox="1"/>
          <p:nvPr userDrawn="1"/>
        </p:nvSpPr>
        <p:spPr>
          <a:xfrm>
            <a:off x="5072145" y="5075558"/>
            <a:ext cx="3351942" cy="497957"/>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chemeClr val="bg1"/>
                </a:solidFill>
                <a:latin typeface="Georgia" panose="02040502050405020303" pitchFamily="18" charset="0"/>
              </a:rPr>
              <a:t>in low-income communities</a:t>
            </a:r>
          </a:p>
        </p:txBody>
      </p:sp>
      <p:sp>
        <p:nvSpPr>
          <p:cNvPr id="18" name="Title 1"/>
          <p:cNvSpPr txBox="1">
            <a:spLocks/>
          </p:cNvSpPr>
          <p:nvPr userDrawn="1"/>
        </p:nvSpPr>
        <p:spPr>
          <a:xfrm>
            <a:off x="1002289" y="1673814"/>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2,000</a:t>
            </a:r>
          </a:p>
        </p:txBody>
      </p:sp>
      <p:sp>
        <p:nvSpPr>
          <p:cNvPr id="19" name="Title 1"/>
          <p:cNvSpPr txBox="1">
            <a:spLocks/>
          </p:cNvSpPr>
          <p:nvPr userDrawn="1"/>
        </p:nvSpPr>
        <p:spPr>
          <a:xfrm>
            <a:off x="5251472" y="1667828"/>
            <a:ext cx="2993287"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10,000</a:t>
            </a:r>
          </a:p>
        </p:txBody>
      </p:sp>
      <p:sp>
        <p:nvSpPr>
          <p:cNvPr id="21" name="Title 1"/>
          <p:cNvSpPr txBox="1">
            <a:spLocks/>
          </p:cNvSpPr>
          <p:nvPr userDrawn="1"/>
        </p:nvSpPr>
        <p:spPr>
          <a:xfrm>
            <a:off x="932259" y="3829950"/>
            <a:ext cx="260099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5M</a:t>
            </a:r>
          </a:p>
        </p:txBody>
      </p:sp>
      <p:sp>
        <p:nvSpPr>
          <p:cNvPr id="22" name="Title 1"/>
          <p:cNvSpPr txBox="1">
            <a:spLocks/>
          </p:cNvSpPr>
          <p:nvPr userDrawn="1"/>
        </p:nvSpPr>
        <p:spPr>
          <a:xfrm>
            <a:off x="5517651" y="3829950"/>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1B</a:t>
            </a:r>
          </a:p>
        </p:txBody>
      </p:sp>
      <p:cxnSp>
        <p:nvCxnSpPr>
          <p:cNvPr id="6" name="Straight Connector 5"/>
          <p:cNvCxnSpPr/>
          <p:nvPr userDrawn="1"/>
        </p:nvCxnSpPr>
        <p:spPr>
          <a:xfrm>
            <a:off x="706551" y="3740358"/>
            <a:ext cx="7717536" cy="0"/>
          </a:xfrm>
          <a:prstGeom prst="line">
            <a:avLst/>
          </a:prstGeom>
          <a:ln>
            <a:solidFill>
              <a:srgbClr val="76B5BE"/>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475880" y="1881297"/>
            <a:ext cx="0" cy="3666744"/>
          </a:xfrm>
          <a:prstGeom prst="line">
            <a:avLst/>
          </a:prstGeom>
          <a:ln>
            <a:solidFill>
              <a:srgbClr val="76B5BE"/>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419878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vents">
    <p:spTree>
      <p:nvGrpSpPr>
        <p:cNvPr id="1" name=""/>
        <p:cNvGrpSpPr/>
        <p:nvPr/>
      </p:nvGrpSpPr>
      <p:grpSpPr>
        <a:xfrm>
          <a:off x="0" y="0"/>
          <a:ext cx="0" cy="0"/>
          <a:chOff x="0" y="0"/>
          <a:chExt cx="0" cy="0"/>
        </a:xfrm>
      </p:grpSpPr>
      <p:sp>
        <p:nvSpPr>
          <p:cNvPr id="30" name="Picture Placeholder 4"/>
          <p:cNvSpPr>
            <a:spLocks noGrp="1"/>
          </p:cNvSpPr>
          <p:nvPr>
            <p:ph type="pic" sz="quarter" idx="15"/>
          </p:nvPr>
        </p:nvSpPr>
        <p:spPr>
          <a:xfrm>
            <a:off x="5450309" y="3706796"/>
            <a:ext cx="2378075" cy="1874838"/>
          </a:xfrm>
          <a:prstGeom prst="rect">
            <a:avLst/>
          </a:prstGeom>
        </p:spPr>
        <p:txBody>
          <a:bodyPr/>
          <a:lstStyle/>
          <a:p>
            <a:endParaRPr lang="en-US"/>
          </a:p>
        </p:txBody>
      </p:sp>
      <p:sp>
        <p:nvSpPr>
          <p:cNvPr id="29" name="Picture Placeholder 4"/>
          <p:cNvSpPr>
            <a:spLocks noGrp="1"/>
          </p:cNvSpPr>
          <p:nvPr>
            <p:ph type="pic" sz="quarter" idx="14"/>
          </p:nvPr>
        </p:nvSpPr>
        <p:spPr>
          <a:xfrm>
            <a:off x="1393488" y="3714712"/>
            <a:ext cx="2378075" cy="1874838"/>
          </a:xfrm>
          <a:prstGeom prst="rect">
            <a:avLst/>
          </a:prstGeom>
        </p:spPr>
        <p:txBody>
          <a:bodyPr/>
          <a:lstStyle/>
          <a:p>
            <a:endParaRPr lang="en-US" dirty="0"/>
          </a:p>
        </p:txBody>
      </p:sp>
      <p:sp>
        <p:nvSpPr>
          <p:cNvPr id="28" name="Picture Placeholder 4"/>
          <p:cNvSpPr>
            <a:spLocks noGrp="1"/>
          </p:cNvSpPr>
          <p:nvPr>
            <p:ph type="pic" sz="quarter" idx="13"/>
          </p:nvPr>
        </p:nvSpPr>
        <p:spPr>
          <a:xfrm>
            <a:off x="5448515" y="1247303"/>
            <a:ext cx="2378075" cy="1874838"/>
          </a:xfrm>
          <a:prstGeom prst="rect">
            <a:avLst/>
          </a:prstGeom>
        </p:spPr>
        <p:txBody>
          <a:bodyPr/>
          <a:lstStyle/>
          <a:p>
            <a:endParaRPr lang="en-US"/>
          </a:p>
        </p:txBody>
      </p:sp>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chemeClr val="bg1"/>
                </a:solidFill>
              </a:rPr>
              <a:t>PCDC Events</a:t>
            </a:r>
          </a:p>
        </p:txBody>
      </p:sp>
      <p:sp>
        <p:nvSpPr>
          <p:cNvPr id="9" name="Title 1"/>
          <p:cNvSpPr txBox="1">
            <a:spLocks/>
          </p:cNvSpPr>
          <p:nvPr userDrawn="1"/>
        </p:nvSpPr>
        <p:spPr>
          <a:xfrm>
            <a:off x="4702628" y="274638"/>
            <a:ext cx="3755572"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pcdc.org/events</a:t>
            </a:r>
          </a:p>
        </p:txBody>
      </p:sp>
      <p:sp>
        <p:nvSpPr>
          <p:cNvPr id="5" name="Picture Placeholder 4"/>
          <p:cNvSpPr>
            <a:spLocks noGrp="1"/>
          </p:cNvSpPr>
          <p:nvPr>
            <p:ph type="pic" sz="quarter" idx="12"/>
          </p:nvPr>
        </p:nvSpPr>
        <p:spPr>
          <a:xfrm>
            <a:off x="1391493" y="1247775"/>
            <a:ext cx="2378075" cy="1874838"/>
          </a:xfrm>
          <a:prstGeom prst="rect">
            <a:avLst/>
          </a:prstGeom>
        </p:spPr>
        <p:txBody>
          <a:bodyPr/>
          <a:lstStyle/>
          <a:p>
            <a:endParaRPr lang="en-US"/>
          </a:p>
        </p:txBody>
      </p:sp>
      <p:sp>
        <p:nvSpPr>
          <p:cNvPr id="32" name="Text Placeholder 31"/>
          <p:cNvSpPr>
            <a:spLocks noGrp="1"/>
          </p:cNvSpPr>
          <p:nvPr>
            <p:ph type="body" sz="quarter" idx="16"/>
          </p:nvPr>
        </p:nvSpPr>
        <p:spPr>
          <a:xfrm>
            <a:off x="762456" y="3122613"/>
            <a:ext cx="3640137" cy="479574"/>
          </a:xfrm>
          <a:prstGeom prst="rect">
            <a:avLst/>
          </a:prstGeom>
        </p:spPr>
        <p:txBody>
          <a:bodyPr/>
          <a:lstStyle>
            <a:lvl1pPr marL="0" indent="0" algn="ctr">
              <a:buNone/>
              <a:defRPr sz="2400">
                <a:solidFill>
                  <a:schemeClr val="bg1"/>
                </a:solidFill>
                <a:latin typeface="Georgia" panose="02040502050405020303" pitchFamily="18" charset="0"/>
              </a:defRPr>
            </a:lvl1pPr>
          </a:lstStyle>
          <a:p>
            <a:pPr lvl="0"/>
            <a:endParaRPr lang="en-US" dirty="0"/>
          </a:p>
        </p:txBody>
      </p:sp>
      <p:sp>
        <p:nvSpPr>
          <p:cNvPr id="33" name="Text Placeholder 31"/>
          <p:cNvSpPr>
            <a:spLocks noGrp="1"/>
          </p:cNvSpPr>
          <p:nvPr>
            <p:ph type="body" sz="quarter" idx="17"/>
          </p:nvPr>
        </p:nvSpPr>
        <p:spPr>
          <a:xfrm>
            <a:off x="4760344" y="3121977"/>
            <a:ext cx="3640137" cy="479574"/>
          </a:xfrm>
          <a:prstGeom prst="rect">
            <a:avLst/>
          </a:prstGeom>
        </p:spPr>
        <p:txBody>
          <a:bodyPr/>
          <a:lstStyle>
            <a:lvl1pPr marL="0" indent="0" algn="ctr">
              <a:buNone/>
              <a:defRPr sz="2400">
                <a:solidFill>
                  <a:schemeClr val="bg1"/>
                </a:solidFill>
                <a:latin typeface="Georgia" panose="02040502050405020303" pitchFamily="18" charset="0"/>
              </a:defRPr>
            </a:lvl1pPr>
          </a:lstStyle>
          <a:p>
            <a:pPr lvl="0"/>
            <a:endParaRPr lang="en-US" dirty="0"/>
          </a:p>
        </p:txBody>
      </p:sp>
      <p:sp>
        <p:nvSpPr>
          <p:cNvPr id="34" name="Text Placeholder 31"/>
          <p:cNvSpPr>
            <a:spLocks noGrp="1"/>
          </p:cNvSpPr>
          <p:nvPr>
            <p:ph type="body" sz="quarter" idx="18"/>
          </p:nvPr>
        </p:nvSpPr>
        <p:spPr>
          <a:xfrm>
            <a:off x="762456" y="5589550"/>
            <a:ext cx="3640137" cy="479574"/>
          </a:xfrm>
          <a:prstGeom prst="rect">
            <a:avLst/>
          </a:prstGeom>
        </p:spPr>
        <p:txBody>
          <a:bodyPr/>
          <a:lstStyle>
            <a:lvl1pPr marL="0" indent="0" algn="ctr">
              <a:buNone/>
              <a:defRPr sz="2400">
                <a:solidFill>
                  <a:schemeClr val="bg1"/>
                </a:solidFill>
                <a:latin typeface="Georgia" panose="02040502050405020303" pitchFamily="18" charset="0"/>
              </a:defRPr>
            </a:lvl1pPr>
          </a:lstStyle>
          <a:p>
            <a:pPr lvl="0"/>
            <a:endParaRPr lang="en-US" dirty="0"/>
          </a:p>
        </p:txBody>
      </p:sp>
      <p:sp>
        <p:nvSpPr>
          <p:cNvPr id="35" name="Text Placeholder 31"/>
          <p:cNvSpPr>
            <a:spLocks noGrp="1"/>
          </p:cNvSpPr>
          <p:nvPr>
            <p:ph type="body" sz="quarter" idx="19"/>
          </p:nvPr>
        </p:nvSpPr>
        <p:spPr>
          <a:xfrm>
            <a:off x="4760343" y="5581634"/>
            <a:ext cx="3640137" cy="479574"/>
          </a:xfrm>
          <a:prstGeom prst="rect">
            <a:avLst/>
          </a:prstGeom>
        </p:spPr>
        <p:txBody>
          <a:bodyPr/>
          <a:lstStyle>
            <a:lvl1pPr marL="0" indent="0" algn="ctr">
              <a:buNone/>
              <a:defRPr sz="2400">
                <a:solidFill>
                  <a:schemeClr val="bg1"/>
                </a:solidFill>
                <a:latin typeface="Georgia" panose="02040502050405020303" pitchFamily="18" charset="0"/>
              </a:defRPr>
            </a:lvl1pPr>
          </a:lstStyle>
          <a:p>
            <a:pPr lvl="0"/>
            <a:endParaRPr lang="en-US" dirty="0"/>
          </a:p>
        </p:txBody>
      </p:sp>
      <p:sp>
        <p:nvSpPr>
          <p:cNvPr id="13" name="Slide Number Placeholder 1"/>
          <p:cNvSpPr>
            <a:spLocks noGrp="1"/>
          </p:cNvSpPr>
          <p:nvPr>
            <p:ph type="sldNum" sz="quarter" idx="20"/>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269306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Card">
    <p:spTree>
      <p:nvGrpSpPr>
        <p:cNvPr id="1" name=""/>
        <p:cNvGrpSpPr/>
        <p:nvPr/>
      </p:nvGrpSpPr>
      <p:grpSpPr>
        <a:xfrm>
          <a:off x="0" y="0"/>
          <a:ext cx="0" cy="0"/>
          <a:chOff x="0" y="0"/>
          <a:chExt cx="0" cy="0"/>
        </a:xfrm>
      </p:grpSpPr>
      <p:sp>
        <p:nvSpPr>
          <p:cNvPr id="8" name="Rectangle 7"/>
          <p:cNvSpPr/>
          <p:nvPr userDrawn="1"/>
        </p:nvSpPr>
        <p:spPr>
          <a:xfrm>
            <a:off x="0" y="-6587"/>
            <a:ext cx="9144000" cy="1286112"/>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 name="Title 1"/>
          <p:cNvSpPr>
            <a:spLocks noGrp="1"/>
          </p:cNvSpPr>
          <p:nvPr>
            <p:ph type="title"/>
          </p:nvPr>
        </p:nvSpPr>
        <p:spPr>
          <a:xfrm>
            <a:off x="457200" y="183197"/>
            <a:ext cx="8686800" cy="891223"/>
          </a:xfrm>
          <a:prstGeom prst="rect">
            <a:avLst/>
          </a:prstGeom>
        </p:spPr>
        <p:txBody>
          <a:bodyPr anchor="ctr"/>
          <a:lstStyle>
            <a:lvl1pPr algn="l">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5"/>
          <p:cNvSpPr>
            <a:spLocks noGrp="1"/>
          </p:cNvSpPr>
          <p:nvPr>
            <p:ph type="pic" sz="quarter" idx="12"/>
          </p:nvPr>
        </p:nvSpPr>
        <p:spPr>
          <a:xfrm>
            <a:off x="0" y="1279525"/>
            <a:ext cx="9144000" cy="4846638"/>
          </a:xfrm>
          <a:prstGeom prst="rect">
            <a:avLst/>
          </a:prstGeom>
        </p:spPr>
        <p:txBody>
          <a:bodyPr/>
          <a:lstStyle/>
          <a:p>
            <a:endParaRPr lang="en-US" dirty="0"/>
          </a:p>
        </p:txBody>
      </p:sp>
    </p:spTree>
    <p:extLst>
      <p:ext uri="{BB962C8B-B14F-4D97-AF65-F5344CB8AC3E}">
        <p14:creationId xmlns:p14="http://schemas.microsoft.com/office/powerpoint/2010/main" val="3610064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lvl1pPr algn="l">
              <a:defRPr b="1">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Text Placeholder 2"/>
          <p:cNvSpPr>
            <a:spLocks noGrp="1"/>
          </p:cNvSpPr>
          <p:nvPr>
            <p:ph idx="1" hasCustomPrompt="1"/>
          </p:nvPr>
        </p:nvSpPr>
        <p:spPr>
          <a:xfrm>
            <a:off x="457200" y="1908313"/>
            <a:ext cx="8229600" cy="3762645"/>
          </a:xfrm>
          <a:prstGeom prst="rect">
            <a:avLst/>
          </a:prstGeom>
        </p:spPr>
        <p:txBody>
          <a:bodyPr vert="horz" lIns="91440" tIns="45720" rIns="91440" bIns="45720" rtlCol="0">
            <a:normAutofit/>
          </a:bodyPr>
          <a:lstStyle>
            <a:lvl1pPr marL="571500" marR="0" indent="-571500" algn="l" defTabSz="457200" rtl="0" eaLnBrk="1" fontAlgn="auto" latinLnBrk="0" hangingPunct="1">
              <a:lnSpc>
                <a:spcPct val="100000"/>
              </a:lnSpc>
              <a:spcBef>
                <a:spcPct val="0"/>
              </a:spcBef>
              <a:spcAft>
                <a:spcPts val="0"/>
              </a:spcAft>
              <a:buClr>
                <a:srgbClr val="FF6600"/>
              </a:buClr>
              <a:buSzTx/>
              <a:buFont typeface="Wingdings" panose="05000000000000000000" pitchFamily="2" charset="2"/>
              <a:buChar char="§"/>
              <a:tabLst/>
              <a:defRPr sz="2500" b="0" i="0" baseline="0">
                <a:latin typeface="Georgia" panose="02040502050405020303" pitchFamily="18" charset="0"/>
                <a:cs typeface="Georgia" panose="02040502050405020303" pitchFamily="18" charset="0"/>
              </a:defRPr>
            </a:lvl1pPr>
            <a:lvl2pPr marL="742950" indent="-285750" algn="l">
              <a:buFont typeface="Arial" panose="020B0604020202020204" pitchFamily="34" charset="0"/>
              <a:buChar char="•"/>
              <a:defRPr sz="2400" b="0" i="0">
                <a:latin typeface="Georgia" panose="02040502050405020303" pitchFamily="18" charset="0"/>
                <a:cs typeface="Georgia" panose="02040502050405020303" pitchFamily="18" charset="0"/>
              </a:defRPr>
            </a:lvl2pPr>
            <a:lvl3pPr algn="l">
              <a:defRPr sz="2400" b="0" i="0">
                <a:latin typeface="Georgia" panose="02040502050405020303" pitchFamily="18" charset="0"/>
                <a:cs typeface="Georgia" panose="02040502050405020303" pitchFamily="18" charset="0"/>
              </a:defRPr>
            </a:lvl3pPr>
            <a:lvl4pPr algn="l">
              <a:defRPr sz="2400" b="0" i="0">
                <a:latin typeface="Georgia" panose="02040502050405020303" pitchFamily="18" charset="0"/>
                <a:cs typeface="Georgia" panose="02040502050405020303" pitchFamily="18" charset="0"/>
              </a:defRPr>
            </a:lvl4pPr>
            <a:lvl5pPr algn="l">
              <a:defRPr sz="2400" b="0" i="0">
                <a:latin typeface="Georgia" panose="02040502050405020303" pitchFamily="18" charset="0"/>
                <a:cs typeface="Georgia" panose="02040502050405020303" pitchFamily="18" charset="0"/>
              </a:defRPr>
            </a:lvl5pPr>
          </a:lstStyle>
          <a:p>
            <a:pPr lvl="0"/>
            <a:r>
              <a:rPr lang="en-US" dirty="0"/>
              <a:t>Click to edit text</a:t>
            </a:r>
          </a:p>
          <a:p>
            <a:pPr lvl="0"/>
            <a:r>
              <a:rPr lang="en-US" dirty="0"/>
              <a:t>Next level</a:t>
            </a:r>
          </a:p>
          <a:p>
            <a:pPr lvl="0"/>
            <a:r>
              <a:rPr lang="en-US" dirty="0"/>
              <a:t>Next level</a:t>
            </a:r>
          </a:p>
          <a:p>
            <a:pPr lvl="1"/>
            <a:endParaRPr lang="en-US" sz="2500" dirty="0"/>
          </a:p>
          <a:p>
            <a:pPr lvl="2"/>
            <a:endParaRPr lang="en-US" dirty="0"/>
          </a:p>
          <a:p>
            <a:pPr lvl="3"/>
            <a:endParaRPr lang="en-US" dirty="0"/>
          </a:p>
          <a:p>
            <a:pPr lvl="4"/>
            <a:endParaRPr lang="en-US" sz="2400" b="0" dirty="0">
              <a:latin typeface="Georgia" panose="02040502050405020303" pitchFamily="18" charset="0"/>
            </a:endParaRPr>
          </a:p>
          <a:p>
            <a:pPr lvl="5"/>
            <a:endParaRPr lang="en-US" b="0" dirty="0">
              <a:latin typeface="Georgia" panose="02040502050405020303" pitchFamily="18" charset="0"/>
            </a:endParaRPr>
          </a:p>
          <a:p>
            <a:pPr lvl="4"/>
            <a:endParaRPr lang="en-US" dirty="0"/>
          </a:p>
        </p:txBody>
      </p:sp>
      <p:sp>
        <p:nvSpPr>
          <p:cNvPr id="5"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3021830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effectLst/>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2174875"/>
            <a:ext cx="4040188"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5" y="2174875"/>
            <a:ext cx="4041775"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8"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401918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Content Placeholder 3"/>
          <p:cNvSpPr>
            <a:spLocks noGrp="1"/>
          </p:cNvSpPr>
          <p:nvPr>
            <p:ph sz="half" idx="2" hasCustomPrompt="1"/>
          </p:nvPr>
        </p:nvSpPr>
        <p:spPr>
          <a:xfrm>
            <a:off x="457200" y="1657351"/>
            <a:ext cx="4040188" cy="3881380"/>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6" name="Content Placeholder 5"/>
          <p:cNvSpPr>
            <a:spLocks noGrp="1"/>
          </p:cNvSpPr>
          <p:nvPr>
            <p:ph sz="quarter" idx="4" hasCustomPrompt="1"/>
          </p:nvPr>
        </p:nvSpPr>
        <p:spPr>
          <a:xfrm>
            <a:off x="4645025" y="1657351"/>
            <a:ext cx="4041775" cy="3881379"/>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8"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3539274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5520"/>
            <a:ext cx="5486400" cy="804862"/>
          </a:xfrm>
          <a:prstGeom prst="rect">
            <a:avLst/>
          </a:prstGeom>
        </p:spPr>
        <p:txBody>
          <a:bodyPr/>
          <a:lstStyle>
            <a:lvl1pPr marL="0" indent="0" algn="ctr">
              <a:buNone/>
              <a:defRPr sz="20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304026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C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22"/>
            <a:ext cx="9144000" cy="261257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16332"/>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Capital Investment</a:t>
            </a:r>
          </a:p>
        </p:txBody>
      </p:sp>
    </p:spTree>
    <p:extLst>
      <p:ext uri="{BB962C8B-B14F-4D97-AF65-F5344CB8AC3E}">
        <p14:creationId xmlns:p14="http://schemas.microsoft.com/office/powerpoint/2010/main" val="624214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hoto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03" y="-9054"/>
            <a:ext cx="9148203" cy="2580803"/>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590476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Photo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60" y="0"/>
            <a:ext cx="9153060" cy="2571184"/>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427836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Photo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99"/>
          <a:stretch/>
        </p:blipFill>
        <p:spPr>
          <a:xfrm>
            <a:off x="-18106" y="-9054"/>
            <a:ext cx="9171160" cy="2571185"/>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787624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1006" y="3229614"/>
            <a:ext cx="650296" cy="65029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41006" y="4208271"/>
            <a:ext cx="650296" cy="650296"/>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04377" y="5176496"/>
            <a:ext cx="650296" cy="650296"/>
          </a:xfrm>
          <a:prstGeom prst="rect">
            <a:avLst/>
          </a:prstGeom>
        </p:spPr>
      </p:pic>
      <p:sp>
        <p:nvSpPr>
          <p:cNvPr id="5" name="Text Placeholder 4"/>
          <p:cNvSpPr>
            <a:spLocks noGrp="1"/>
          </p:cNvSpPr>
          <p:nvPr>
            <p:ph type="body" sz="quarter" idx="17"/>
          </p:nvPr>
        </p:nvSpPr>
        <p:spPr>
          <a:xfrm>
            <a:off x="3391302" y="3402845"/>
            <a:ext cx="3190875" cy="371475"/>
          </a:xfrm>
          <a:prstGeom prst="rect">
            <a:avLst/>
          </a:prstGeom>
        </p:spPr>
        <p:txBody>
          <a:bodyPr anchor="ct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4"/>
          <p:cNvSpPr>
            <a:spLocks noGrp="1"/>
          </p:cNvSpPr>
          <p:nvPr>
            <p:ph type="body" sz="quarter" idx="18"/>
          </p:nvPr>
        </p:nvSpPr>
        <p:spPr>
          <a:xfrm>
            <a:off x="3391302" y="4341466"/>
            <a:ext cx="3190875" cy="371475"/>
          </a:xfrm>
          <a:prstGeom prst="rect">
            <a:avLst/>
          </a:prstGeom>
        </p:spPr>
        <p:txBody>
          <a:bodyPr anchor="ct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 name="TextBox 2"/>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sp>
        <p:nvSpPr>
          <p:cNvPr id="10" name="Text Placeholder 4"/>
          <p:cNvSpPr>
            <a:spLocks noGrp="1"/>
          </p:cNvSpPr>
          <p:nvPr>
            <p:ph type="body" sz="quarter" idx="19"/>
          </p:nvPr>
        </p:nvSpPr>
        <p:spPr>
          <a:xfrm>
            <a:off x="3391302" y="5280087"/>
            <a:ext cx="3190875" cy="371475"/>
          </a:xfrm>
          <a:prstGeom prst="rect">
            <a:avLst/>
          </a:prstGeom>
        </p:spPr>
        <p:txBody>
          <a:bodyPr anchor="ct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1"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059965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8" name="TextBox 7"/>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sp>
        <p:nvSpPr>
          <p:cNvPr id="4"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492505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esenter Slid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26079" y="5207640"/>
            <a:ext cx="599684" cy="599684"/>
          </a:xfrm>
          <a:prstGeom prst="rect">
            <a:avLst/>
          </a:prstGeom>
        </p:spPr>
      </p:pic>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7"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5"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7"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8"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1"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pic>
        <p:nvPicPr>
          <p:cNvPr id="24" name="Picture 2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5334"/>
            <a:ext cx="468630" cy="468630"/>
          </a:xfrm>
          <a:prstGeom prst="rect">
            <a:avLst/>
          </a:prstGeom>
        </p:spPr>
      </p:pic>
      <p:sp>
        <p:nvSpPr>
          <p:cNvPr id="22" name="TextBox 21"/>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userDrawn="1"/>
        </p:nvSpPr>
        <p:spPr>
          <a:xfrm>
            <a:off x="6176375" y="5374632"/>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76666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senter HIP 1">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9"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1"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8"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9"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2"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4"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26079" y="5207640"/>
            <a:ext cx="599684" cy="599684"/>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329" y="5275334"/>
            <a:ext cx="468630" cy="468630"/>
          </a:xfrm>
          <a:prstGeom prst="rect">
            <a:avLst/>
          </a:prstGeom>
        </p:spPr>
      </p:pic>
      <p:sp>
        <p:nvSpPr>
          <p:cNvPr id="23" name="TextBox 22"/>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userDrawn="1"/>
        </p:nvSpPr>
        <p:spPr>
          <a:xfrm>
            <a:off x="6176375" y="5188270"/>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userDrawn="1"/>
        </p:nvSpPr>
        <p:spPr>
          <a:xfrm>
            <a:off x="6176375" y="5467915"/>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@HIP_PCDC</a:t>
            </a:r>
          </a:p>
        </p:txBody>
      </p:sp>
      <p:pic>
        <p:nvPicPr>
          <p:cNvPr id="32" name="Picture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spTree>
    <p:extLst>
      <p:ext uri="{BB962C8B-B14F-4D97-AF65-F5344CB8AC3E}">
        <p14:creationId xmlns:p14="http://schemas.microsoft.com/office/powerpoint/2010/main" val="817439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senter Slide 2">
    <p:spTree>
      <p:nvGrpSpPr>
        <p:cNvPr id="1" name=""/>
        <p:cNvGrpSpPr/>
        <p:nvPr/>
      </p:nvGrpSpPr>
      <p:grpSpPr>
        <a:xfrm>
          <a:off x="0" y="0"/>
          <a:ext cx="0" cy="0"/>
          <a:chOff x="0" y="0"/>
          <a:chExt cx="0" cy="0"/>
        </a:xfrm>
      </p:grpSpPr>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26079" y="5207640"/>
            <a:ext cx="599684" cy="599684"/>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5334"/>
            <a:ext cx="468630" cy="468630"/>
          </a:xfrm>
          <a:prstGeom prst="rect">
            <a:avLst/>
          </a:prstGeom>
        </p:spPr>
      </p:pic>
      <p:sp>
        <p:nvSpPr>
          <p:cNvPr id="16" name="TextBox 15"/>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userDrawn="1"/>
        </p:nvSpPr>
        <p:spPr>
          <a:xfrm>
            <a:off x="6176375" y="5374632"/>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674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esenter HIP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1329" y="5275334"/>
            <a:ext cx="468630" cy="468630"/>
          </a:xfrm>
          <a:prstGeom prst="rect">
            <a:avLst/>
          </a:prstGeom>
        </p:spPr>
      </p:pic>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5"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26079" y="5207640"/>
            <a:ext cx="599684" cy="599684"/>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sp>
        <p:nvSpPr>
          <p:cNvPr id="16" name="TextBox 15"/>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userDrawn="1"/>
        </p:nvSpPr>
        <p:spPr>
          <a:xfrm>
            <a:off x="6176375" y="5188270"/>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userDrawn="1"/>
        </p:nvSpPr>
        <p:spPr>
          <a:xfrm>
            <a:off x="6176375" y="5467915"/>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@HIP_PCDC</a:t>
            </a:r>
          </a:p>
        </p:txBody>
      </p:sp>
    </p:spTree>
    <p:extLst>
      <p:ext uri="{BB962C8B-B14F-4D97-AF65-F5344CB8AC3E}">
        <p14:creationId xmlns:p14="http://schemas.microsoft.com/office/powerpoint/2010/main" val="2880176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0798" y="1902658"/>
            <a:ext cx="7422405" cy="3052681"/>
          </a:xfrm>
          <a:prstGeom prst="rect">
            <a:avLst/>
          </a:prstGeom>
        </p:spPr>
      </p:pic>
    </p:spTree>
    <p:extLst>
      <p:ext uri="{BB962C8B-B14F-4D97-AF65-F5344CB8AC3E}">
        <p14:creationId xmlns:p14="http://schemas.microsoft.com/office/powerpoint/2010/main" val="120033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HIP">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7" y="-1"/>
            <a:ext cx="9144000" cy="2625506"/>
          </a:xfrm>
          <a:prstGeom prst="rect">
            <a:avLst/>
          </a:prstGeom>
        </p:spPr>
      </p:pic>
      <p:sp>
        <p:nvSpPr>
          <p:cNvPr id="6" name="Text Placeholder 2"/>
          <p:cNvSpPr>
            <a:spLocks noGrp="1"/>
          </p:cNvSpPr>
          <p:nvPr>
            <p:ph idx="1" hasCustomPrompt="1"/>
          </p:nvPr>
        </p:nvSpPr>
        <p:spPr>
          <a:xfrm>
            <a:off x="457200" y="3433524"/>
            <a:ext cx="5524499"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HIP in Health Care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875" y="3712939"/>
            <a:ext cx="2587869" cy="1339842"/>
          </a:xfrm>
          <a:prstGeom prst="rect">
            <a:avLst/>
          </a:prstGeom>
        </p:spPr>
      </p:pic>
    </p:spTree>
    <p:extLst>
      <p:ext uri="{BB962C8B-B14F-4D97-AF65-F5344CB8AC3E}">
        <p14:creationId xmlns:p14="http://schemas.microsoft.com/office/powerpoint/2010/main" val="318162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51984"/>
          </a:xfrm>
          <a:prstGeom prst="rect">
            <a:avLst/>
          </a:prstGeom>
        </p:spPr>
      </p:pic>
      <p:sp>
        <p:nvSpPr>
          <p:cNvPr id="6" name="TextBox 5"/>
          <p:cNvSpPr txBox="1"/>
          <p:nvPr userDrawn="1"/>
        </p:nvSpPr>
        <p:spPr>
          <a:xfrm>
            <a:off x="1885950" y="4045090"/>
            <a:ext cx="5372100" cy="1015663"/>
          </a:xfrm>
          <a:prstGeom prst="rect">
            <a:avLst/>
          </a:prstGeom>
          <a:noFill/>
        </p:spPr>
        <p:txBody>
          <a:bodyPr wrap="square" rtlCol="0">
            <a:spAutoFit/>
          </a:bodyPr>
          <a:lstStyle/>
          <a:p>
            <a:pPr algn="ctr"/>
            <a:r>
              <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THANK</a:t>
            </a:r>
            <a:r>
              <a:rPr lang="en-US" sz="6000" b="1" baseline="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YOU</a:t>
            </a:r>
            <a:endPar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29655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ard 1">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9941773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Card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480"/>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401465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Card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132"/>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98849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ar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6129609"/>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314317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licy and Advocac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Policy &amp; Advocacy</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98"/>
          <a:stretch/>
        </p:blipFill>
        <p:spPr>
          <a:xfrm>
            <a:off x="-23328" y="-9053"/>
            <a:ext cx="9167327" cy="2616451"/>
          </a:xfrm>
          <a:prstGeom prst="rect">
            <a:avLst/>
          </a:prstGeom>
        </p:spPr>
      </p:pic>
    </p:spTree>
    <p:extLst>
      <p:ext uri="{BB962C8B-B14F-4D97-AF65-F5344CB8AC3E}">
        <p14:creationId xmlns:p14="http://schemas.microsoft.com/office/powerpoint/2010/main" val="394926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Free Resources</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9" name="Title 1"/>
          <p:cNvSpPr txBox="1">
            <a:spLocks/>
          </p:cNvSpPr>
          <p:nvPr userDrawn="1"/>
        </p:nvSpPr>
        <p:spPr>
          <a:xfrm>
            <a:off x="457200" y="821704"/>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pcdc.org/resources</a:t>
            </a:r>
          </a:p>
        </p:txBody>
      </p:sp>
      <p:sp>
        <p:nvSpPr>
          <p:cNvPr id="20" name="TextBox 19"/>
          <p:cNvSpPr txBox="1"/>
          <p:nvPr userDrawn="1"/>
        </p:nvSpPr>
        <p:spPr>
          <a:xfrm>
            <a:off x="457200" y="2229056"/>
            <a:ext cx="3732245" cy="3349058"/>
          </a:xfrm>
          <a:prstGeom prst="rect">
            <a:avLst/>
          </a:prstGeom>
          <a:noFill/>
        </p:spPr>
        <p:txBody>
          <a:bodyPr wrap="square" rtlCol="0">
            <a:spAutoFit/>
          </a:bodyPr>
          <a:lstStyle/>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Case studies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Guides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Measurement</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Assessment</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Reports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Webinars</a:t>
            </a:r>
          </a:p>
        </p:txBody>
      </p:sp>
      <p:pic>
        <p:nvPicPr>
          <p:cNvPr id="3" name="Picture 2">
            <a:extLst>
              <a:ext uri="{FF2B5EF4-FFF2-40B4-BE49-F238E27FC236}">
                <a16:creationId xmlns:a16="http://schemas.microsoft.com/office/drawing/2014/main" id="{9A186D4D-5CFC-459C-8767-CFF6C6384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6925" y="2511770"/>
            <a:ext cx="5744094" cy="2785015"/>
          </a:xfrm>
          <a:prstGeom prst="rect">
            <a:avLst/>
          </a:prstGeom>
        </p:spPr>
      </p:pic>
    </p:spTree>
    <p:extLst>
      <p:ext uri="{BB962C8B-B14F-4D97-AF65-F5344CB8AC3E}">
        <p14:creationId xmlns:p14="http://schemas.microsoft.com/office/powerpoint/2010/main" val="358125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Impact">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Our Impact</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20" name="TextBox 19"/>
          <p:cNvSpPr txBox="1"/>
          <p:nvPr userDrawn="1"/>
        </p:nvSpPr>
        <p:spPr>
          <a:xfrm>
            <a:off x="1174656" y="2546885"/>
            <a:ext cx="2116199"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Organizations</a:t>
            </a:r>
          </a:p>
        </p:txBody>
      </p:sp>
      <p:sp>
        <p:nvSpPr>
          <p:cNvPr id="10" name="TextBox 9"/>
          <p:cNvSpPr txBox="1"/>
          <p:nvPr userDrawn="1"/>
        </p:nvSpPr>
        <p:spPr>
          <a:xfrm>
            <a:off x="6249070" y="2546885"/>
            <a:ext cx="848817"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Jobs</a:t>
            </a:r>
          </a:p>
        </p:txBody>
      </p:sp>
      <p:sp>
        <p:nvSpPr>
          <p:cNvPr id="12" name="TextBox 11"/>
          <p:cNvSpPr txBox="1"/>
          <p:nvPr userDrawn="1"/>
        </p:nvSpPr>
        <p:spPr>
          <a:xfrm>
            <a:off x="366634" y="46622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Medical visits</a:t>
            </a:r>
          </a:p>
        </p:txBody>
      </p:sp>
      <p:sp>
        <p:nvSpPr>
          <p:cNvPr id="13" name="TextBox 12"/>
          <p:cNvSpPr txBox="1"/>
          <p:nvPr userDrawn="1"/>
        </p:nvSpPr>
        <p:spPr>
          <a:xfrm>
            <a:off x="4881995" y="46570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Dollars leveraged</a:t>
            </a:r>
          </a:p>
        </p:txBody>
      </p:sp>
      <p:sp>
        <p:nvSpPr>
          <p:cNvPr id="14" name="TextBox 13"/>
          <p:cNvSpPr txBox="1"/>
          <p:nvPr userDrawn="1"/>
        </p:nvSpPr>
        <p:spPr>
          <a:xfrm>
            <a:off x="1373831" y="2931609"/>
            <a:ext cx="1717848"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strengthened</a:t>
            </a:r>
          </a:p>
        </p:txBody>
      </p:sp>
      <p:sp>
        <p:nvSpPr>
          <p:cNvPr id="15" name="TextBox 14"/>
          <p:cNvSpPr txBox="1"/>
          <p:nvPr userDrawn="1"/>
        </p:nvSpPr>
        <p:spPr>
          <a:xfrm>
            <a:off x="5498764" y="2933968"/>
            <a:ext cx="2498705"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created or preserved</a:t>
            </a:r>
          </a:p>
        </p:txBody>
      </p:sp>
      <p:sp>
        <p:nvSpPr>
          <p:cNvPr id="16" name="TextBox 15"/>
          <p:cNvSpPr txBox="1"/>
          <p:nvPr userDrawn="1"/>
        </p:nvSpPr>
        <p:spPr>
          <a:xfrm>
            <a:off x="707246" y="5077552"/>
            <a:ext cx="3051017"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added through expansion</a:t>
            </a:r>
          </a:p>
        </p:txBody>
      </p:sp>
      <p:sp>
        <p:nvSpPr>
          <p:cNvPr id="17" name="TextBox 16"/>
          <p:cNvSpPr txBox="1"/>
          <p:nvPr userDrawn="1"/>
        </p:nvSpPr>
        <p:spPr>
          <a:xfrm>
            <a:off x="5072145" y="5075558"/>
            <a:ext cx="3351942"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in low-income communities</a:t>
            </a:r>
          </a:p>
        </p:txBody>
      </p:sp>
      <p:sp>
        <p:nvSpPr>
          <p:cNvPr id="18" name="Title 1"/>
          <p:cNvSpPr txBox="1">
            <a:spLocks/>
          </p:cNvSpPr>
          <p:nvPr userDrawn="1"/>
        </p:nvSpPr>
        <p:spPr>
          <a:xfrm>
            <a:off x="1002289" y="1673814"/>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2,000</a:t>
            </a:r>
          </a:p>
        </p:txBody>
      </p:sp>
      <p:sp>
        <p:nvSpPr>
          <p:cNvPr id="19" name="Title 1"/>
          <p:cNvSpPr txBox="1">
            <a:spLocks/>
          </p:cNvSpPr>
          <p:nvPr userDrawn="1"/>
        </p:nvSpPr>
        <p:spPr>
          <a:xfrm>
            <a:off x="5282213" y="1666962"/>
            <a:ext cx="2931805"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10,000</a:t>
            </a:r>
          </a:p>
        </p:txBody>
      </p:sp>
      <p:sp>
        <p:nvSpPr>
          <p:cNvPr id="21" name="Title 1"/>
          <p:cNvSpPr txBox="1">
            <a:spLocks/>
          </p:cNvSpPr>
          <p:nvPr userDrawn="1"/>
        </p:nvSpPr>
        <p:spPr>
          <a:xfrm>
            <a:off x="932259" y="3829950"/>
            <a:ext cx="260099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5M</a:t>
            </a:r>
          </a:p>
        </p:txBody>
      </p:sp>
      <p:sp>
        <p:nvSpPr>
          <p:cNvPr id="22" name="Title 1"/>
          <p:cNvSpPr txBox="1">
            <a:spLocks/>
          </p:cNvSpPr>
          <p:nvPr userDrawn="1"/>
        </p:nvSpPr>
        <p:spPr>
          <a:xfrm>
            <a:off x="5517651" y="3829950"/>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1B</a:t>
            </a:r>
          </a:p>
        </p:txBody>
      </p:sp>
      <p:cxnSp>
        <p:nvCxnSpPr>
          <p:cNvPr id="6" name="Straight Connector 5"/>
          <p:cNvCxnSpPr/>
          <p:nvPr userDrawn="1"/>
        </p:nvCxnSpPr>
        <p:spPr>
          <a:xfrm>
            <a:off x="706551" y="3740358"/>
            <a:ext cx="7717536" cy="0"/>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475880" y="1881297"/>
            <a:ext cx="0" cy="3666744"/>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6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nts">
    <p:spTree>
      <p:nvGrpSpPr>
        <p:cNvPr id="1" name=""/>
        <p:cNvGrpSpPr/>
        <p:nvPr/>
      </p:nvGrpSpPr>
      <p:grpSpPr>
        <a:xfrm>
          <a:off x="0" y="0"/>
          <a:ext cx="0" cy="0"/>
          <a:chOff x="0" y="0"/>
          <a:chExt cx="0" cy="0"/>
        </a:xfrm>
      </p:grpSpPr>
      <p:sp>
        <p:nvSpPr>
          <p:cNvPr id="30" name="Picture Placeholder 4"/>
          <p:cNvSpPr>
            <a:spLocks noGrp="1"/>
          </p:cNvSpPr>
          <p:nvPr>
            <p:ph type="pic" sz="quarter" idx="15"/>
          </p:nvPr>
        </p:nvSpPr>
        <p:spPr>
          <a:xfrm>
            <a:off x="5450309" y="3706796"/>
            <a:ext cx="2378075" cy="1874838"/>
          </a:xfrm>
          <a:prstGeom prst="rect">
            <a:avLst/>
          </a:prstGeom>
        </p:spPr>
        <p:txBody>
          <a:bodyPr/>
          <a:lstStyle/>
          <a:p>
            <a:endParaRPr lang="en-US"/>
          </a:p>
        </p:txBody>
      </p:sp>
      <p:sp>
        <p:nvSpPr>
          <p:cNvPr id="29" name="Picture Placeholder 4"/>
          <p:cNvSpPr>
            <a:spLocks noGrp="1"/>
          </p:cNvSpPr>
          <p:nvPr>
            <p:ph type="pic" sz="quarter" idx="14"/>
          </p:nvPr>
        </p:nvSpPr>
        <p:spPr>
          <a:xfrm>
            <a:off x="1393488" y="3714712"/>
            <a:ext cx="2378075" cy="1874838"/>
          </a:xfrm>
          <a:prstGeom prst="rect">
            <a:avLst/>
          </a:prstGeom>
        </p:spPr>
        <p:txBody>
          <a:bodyPr/>
          <a:lstStyle/>
          <a:p>
            <a:endParaRPr lang="en-US" dirty="0"/>
          </a:p>
        </p:txBody>
      </p:sp>
      <p:sp>
        <p:nvSpPr>
          <p:cNvPr id="28" name="Picture Placeholder 4"/>
          <p:cNvSpPr>
            <a:spLocks noGrp="1"/>
          </p:cNvSpPr>
          <p:nvPr>
            <p:ph type="pic" sz="quarter" idx="13"/>
          </p:nvPr>
        </p:nvSpPr>
        <p:spPr>
          <a:xfrm>
            <a:off x="5448515" y="1247303"/>
            <a:ext cx="2378075" cy="1874838"/>
          </a:xfrm>
          <a:prstGeom prst="rect">
            <a:avLst/>
          </a:prstGeom>
        </p:spPr>
        <p:txBody>
          <a:bodyPr/>
          <a:lstStyle/>
          <a:p>
            <a:endParaRPr lang="en-US"/>
          </a:p>
        </p:txBody>
      </p:sp>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PCDC Events</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9" name="Title 1"/>
          <p:cNvSpPr txBox="1">
            <a:spLocks/>
          </p:cNvSpPr>
          <p:nvPr userDrawn="1"/>
        </p:nvSpPr>
        <p:spPr>
          <a:xfrm>
            <a:off x="4702628" y="274638"/>
            <a:ext cx="3755572"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pcdc.org/events</a:t>
            </a:r>
          </a:p>
        </p:txBody>
      </p:sp>
      <p:sp>
        <p:nvSpPr>
          <p:cNvPr id="5" name="Picture Placeholder 4"/>
          <p:cNvSpPr>
            <a:spLocks noGrp="1"/>
          </p:cNvSpPr>
          <p:nvPr>
            <p:ph type="pic" sz="quarter" idx="12"/>
          </p:nvPr>
        </p:nvSpPr>
        <p:spPr>
          <a:xfrm>
            <a:off x="1391493" y="1247775"/>
            <a:ext cx="2378075" cy="1874838"/>
          </a:xfrm>
          <a:prstGeom prst="rect">
            <a:avLst/>
          </a:prstGeom>
        </p:spPr>
        <p:txBody>
          <a:bodyPr/>
          <a:lstStyle/>
          <a:p>
            <a:endParaRPr lang="en-US"/>
          </a:p>
        </p:txBody>
      </p:sp>
      <p:sp>
        <p:nvSpPr>
          <p:cNvPr id="32" name="Text Placeholder 31"/>
          <p:cNvSpPr>
            <a:spLocks noGrp="1"/>
          </p:cNvSpPr>
          <p:nvPr>
            <p:ph type="body" sz="quarter" idx="16"/>
          </p:nvPr>
        </p:nvSpPr>
        <p:spPr>
          <a:xfrm>
            <a:off x="762456" y="3122613"/>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3" name="Text Placeholder 31"/>
          <p:cNvSpPr>
            <a:spLocks noGrp="1"/>
          </p:cNvSpPr>
          <p:nvPr>
            <p:ph type="body" sz="quarter" idx="17"/>
          </p:nvPr>
        </p:nvSpPr>
        <p:spPr>
          <a:xfrm>
            <a:off x="4760344" y="3121977"/>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4" name="Text Placeholder 31"/>
          <p:cNvSpPr>
            <a:spLocks noGrp="1"/>
          </p:cNvSpPr>
          <p:nvPr>
            <p:ph type="body" sz="quarter" idx="18"/>
          </p:nvPr>
        </p:nvSpPr>
        <p:spPr>
          <a:xfrm>
            <a:off x="762456" y="5589550"/>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5" name="Text Placeholder 31"/>
          <p:cNvSpPr>
            <a:spLocks noGrp="1"/>
          </p:cNvSpPr>
          <p:nvPr>
            <p:ph type="body" sz="quarter" idx="19"/>
          </p:nvPr>
        </p:nvSpPr>
        <p:spPr>
          <a:xfrm>
            <a:off x="4760343" y="5581634"/>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Tree>
    <p:extLst>
      <p:ext uri="{BB962C8B-B14F-4D97-AF65-F5344CB8AC3E}">
        <p14:creationId xmlns:p14="http://schemas.microsoft.com/office/powerpoint/2010/main" val="308182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8.png"/><Relationship Id="rId5" Type="http://schemas.openxmlformats.org/officeDocument/2006/relationships/theme" Target="../theme/theme3.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41019" y="6480016"/>
            <a:ext cx="402981" cy="365125"/>
          </a:xfrm>
          <a:prstGeom prst="rect">
            <a:avLst/>
          </a:prstGeom>
        </p:spPr>
        <p:txBody>
          <a:bodyPr vert="horz" lIns="91440" tIns="45720" rIns="91440" bIns="45720" rtlCol="0"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
        <p:nvSpPr>
          <p:cNvPr id="6" name="Rectangle 5"/>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pic>
        <p:nvPicPr>
          <p:cNvPr id="9" name="Picture 8" descr="PCDC-logo-KO.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93" r:id="rId2"/>
    <p:sldLayoutId id="2147483962" r:id="rId3"/>
    <p:sldLayoutId id="2147483963" r:id="rId4"/>
    <p:sldLayoutId id="2147483964" r:id="rId5"/>
    <p:sldLayoutId id="2147483966" r:id="rId6"/>
    <p:sldLayoutId id="2147483970" r:id="rId7"/>
    <p:sldLayoutId id="2147483983" r:id="rId8"/>
    <p:sldLayoutId id="2147483987" r:id="rId9"/>
    <p:sldLayoutId id="2147483920" r:id="rId10"/>
    <p:sldLayoutId id="2147483918" r:id="rId11"/>
    <p:sldLayoutId id="2147483915" r:id="rId12"/>
    <p:sldLayoutId id="2147483953" r:id="rId13"/>
    <p:sldLayoutId id="2147483919" r:id="rId14"/>
    <p:sldLayoutId id="2147483988" r:id="rId15"/>
    <p:sldLayoutId id="2147483989" r:id="rId16"/>
    <p:sldLayoutId id="2147483990" r:id="rId17"/>
    <p:sldLayoutId id="2147483959" r:id="rId18"/>
    <p:sldLayoutId id="2147483956" r:id="rId19"/>
    <p:sldLayoutId id="2147483957" r:id="rId20"/>
    <p:sldLayoutId id="2147483985" r:id="rId21"/>
    <p:sldLayoutId id="2147483986" r:id="rId22"/>
    <p:sldLayoutId id="2147483958" r:id="rId23"/>
    <p:sldLayoutId id="2147483968" r:id="rId24"/>
    <p:sldLayoutId id="2147483960" r:id="rId25"/>
  </p:sldLayoutIdLst>
  <p:hf hdr="0" ftr="0" dt="0"/>
  <p:txStyles>
    <p:titleStyle>
      <a:lvl1pPr algn="ctr" defTabSz="457200" rtl="0" eaLnBrk="1" latinLnBrk="0" hangingPunct="1">
        <a:spcBef>
          <a:spcPct val="0"/>
        </a:spcBef>
        <a:buNone/>
        <a:defRPr sz="4400" b="0" i="0" kern="1200">
          <a:solidFill>
            <a:srgbClr val="002B49"/>
          </a:solidFill>
          <a:latin typeface="Helvetica Neue Thin"/>
          <a:ea typeface="+mj-ea"/>
          <a:cs typeface="Helvetica Neue Thin"/>
        </a:defRPr>
      </a:lvl1pPr>
    </p:titleStyle>
    <p:body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6126163"/>
          </a:xfrm>
          <a:prstGeom prst="rect">
            <a:avLst/>
          </a:prstGeom>
          <a:gradFill flip="none" rotWithShape="1">
            <a:gsLst>
              <a:gs pos="0">
                <a:schemeClr val="accent1">
                  <a:lumMod val="50000"/>
                </a:schemeClr>
              </a:gs>
              <a:gs pos="100000">
                <a:srgbClr val="002B4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pic>
        <p:nvPicPr>
          <p:cNvPr id="9" name="Picture 8" descr="PCDC-logo-KO.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4229606346"/>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 id="2147484023" r:id="rId22"/>
    <p:sldLayoutId id="2147484024" r:id="rId23"/>
    <p:sldLayoutId id="2147484025" r:id="rId24"/>
    <p:sldLayoutId id="2147484026" r:id="rId25"/>
  </p:sldLayoutIdLst>
  <p:hf hdr="0" ftr="0" dt="0"/>
  <p:txStyles>
    <p:title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rgbClr val="FF671F"/>
        </a:buClr>
        <a:buFont typeface="Wingdings" panose="05000000000000000000" pitchFamily="2" charset="2"/>
        <a:buChar char="§"/>
        <a:defRPr sz="280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Clr>
          <a:srgbClr val="FF671F"/>
        </a:buClr>
        <a:buFont typeface="Arial" panose="020B0604020202020204" pitchFamily="34" charset="0"/>
        <a:buChar char="•"/>
        <a:defRPr sz="200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Georgia" panose="02040502050405020303" pitchFamily="18" charset="0"/>
        <a:buChar char="─"/>
        <a:defRPr sz="180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Georgia" panose="02040502050405020303" pitchFamily="18" charset="0"/>
        <a:buChar char="─"/>
        <a:defRPr sz="180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33"/>
            <a:ext cx="9144000" cy="612593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4433B7F-11C0-FC4C-86BB-C7D109899EC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PCDC-logo-KO.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486218997"/>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cms.gov/Medicare/Medicare-Fee-for-Service-Payment/ACO/"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www.caqh.org/"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chpl.healthit.gov/"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096612-894C-4677-A51D-3611A23A13D5}"/>
              </a:ext>
            </a:extLst>
          </p:cNvPr>
          <p:cNvSpPr>
            <a:spLocks noGrp="1"/>
          </p:cNvSpPr>
          <p:nvPr>
            <p:ph type="body" sz="quarter" idx="11"/>
          </p:nvPr>
        </p:nvSpPr>
        <p:spPr>
          <a:xfrm>
            <a:off x="189706" y="685800"/>
            <a:ext cx="8764587" cy="815609"/>
          </a:xfrm>
        </p:spPr>
        <p:txBody>
          <a:bodyPr/>
          <a:lstStyle/>
          <a:p>
            <a:r>
              <a:rPr lang="en-US" dirty="0"/>
              <a:t>Step by Step: Initiating and/or Enhancing Billable Services</a:t>
            </a:r>
          </a:p>
        </p:txBody>
      </p:sp>
      <p:sp>
        <p:nvSpPr>
          <p:cNvPr id="4" name="Text Placeholder 3">
            <a:extLst>
              <a:ext uri="{FF2B5EF4-FFF2-40B4-BE49-F238E27FC236}">
                <a16:creationId xmlns:a16="http://schemas.microsoft.com/office/drawing/2014/main" id="{F69A9192-9FFF-416A-AD73-D33C9FAF9348}"/>
              </a:ext>
            </a:extLst>
          </p:cNvPr>
          <p:cNvSpPr>
            <a:spLocks noGrp="1"/>
          </p:cNvSpPr>
          <p:nvPr>
            <p:ph type="body" sz="quarter" idx="12"/>
          </p:nvPr>
        </p:nvSpPr>
        <p:spPr>
          <a:xfrm>
            <a:off x="609600" y="3455276"/>
            <a:ext cx="8901747" cy="815610"/>
          </a:xfrm>
        </p:spPr>
        <p:txBody>
          <a:bodyPr/>
          <a:lstStyle/>
          <a:p>
            <a:r>
              <a:rPr lang="en-US" dirty="0"/>
              <a:t>Module 1: Building Your Internal Billing Infrastructure</a:t>
            </a:r>
          </a:p>
          <a:p>
            <a:endParaRPr lang="en-US" dirty="0"/>
          </a:p>
        </p:txBody>
      </p:sp>
    </p:spTree>
    <p:extLst>
      <p:ext uri="{BB962C8B-B14F-4D97-AF65-F5344CB8AC3E}">
        <p14:creationId xmlns:p14="http://schemas.microsoft.com/office/powerpoint/2010/main" val="401811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9"/>
            <a:ext cx="8229600" cy="4545012"/>
          </a:xfrm>
        </p:spPr>
        <p:txBody>
          <a:bodyPr>
            <a:normAutofit/>
          </a:bodyPr>
          <a:lstStyle/>
          <a:p>
            <a:pPr marL="0" indent="0">
              <a:buFont typeface="Arial" panose="020B0604020202020204" pitchFamily="34" charset="0"/>
              <a:buNone/>
            </a:pPr>
            <a:r>
              <a:rPr lang="en-US" altLang="en-US" sz="1800" b="1" i="1" dirty="0">
                <a:cs typeface="Times New Roman" panose="02020603050405020304" pitchFamily="18" charset="0"/>
              </a:rPr>
              <a:t>Key Definitions</a:t>
            </a:r>
          </a:p>
          <a:p>
            <a:pPr marL="283464" lvl="1">
              <a:spcBef>
                <a:spcPts val="1800"/>
              </a:spcBef>
              <a:buClr>
                <a:srgbClr val="FF671F"/>
              </a:buClr>
            </a:pPr>
            <a:r>
              <a:rPr lang="en-US" altLang="en-US" sz="1600" b="1" u="sng" dirty="0">
                <a:cs typeface="Times New Roman" panose="02020603050405020304" pitchFamily="18" charset="0"/>
              </a:rPr>
              <a:t>Health Maintenance Organization (HMO</a:t>
            </a:r>
            <a:r>
              <a:rPr lang="en-US" altLang="en-US" sz="1600" dirty="0">
                <a:cs typeface="Times New Roman" panose="02020603050405020304" pitchFamily="18" charset="0"/>
              </a:rPr>
              <a:t>) HMOs offer comprehensive coverage for both hospital and physician services.  They may contract for either capitated or fee-for service reimbursements. Typically, HMO patients have restricted (or no) access  to out-of-network services, and may require primary care physicians to act as “gatekeepers” of medically necessary care (referrals).  </a:t>
            </a:r>
          </a:p>
          <a:p>
            <a:pPr marL="283464" lvl="1">
              <a:spcBef>
                <a:spcPts val="1800"/>
              </a:spcBef>
              <a:buClr>
                <a:srgbClr val="FF671F"/>
              </a:buClr>
            </a:pPr>
            <a:r>
              <a:rPr lang="en-US" altLang="en-US" sz="1600" b="1" u="sng" dirty="0">
                <a:cs typeface="Times New Roman" panose="02020603050405020304" pitchFamily="18" charset="0"/>
              </a:rPr>
              <a:t>Preferred Provider Organization (PPO</a:t>
            </a:r>
            <a:r>
              <a:rPr lang="en-US" altLang="en-US" sz="1600" dirty="0">
                <a:cs typeface="Times New Roman" panose="02020603050405020304" pitchFamily="18" charset="0"/>
              </a:rPr>
              <a:t>) PPOs offer patient benefits at a reasonable cost by providing incentives to use in-network providers.  These incentives can be lower deductibles and copays.  Physician reimbursement is usually fee-for-service.  Patients who wish to access physicians outside the network usually may do so at a higher out of pocket expense.</a:t>
            </a:r>
          </a:p>
          <a:p>
            <a:pPr marL="283464" lvl="1">
              <a:spcBef>
                <a:spcPts val="1800"/>
              </a:spcBef>
              <a:buClr>
                <a:srgbClr val="FF671F"/>
              </a:buClr>
            </a:pPr>
            <a:r>
              <a:rPr lang="en-US" altLang="en-US" sz="1600" b="1" u="sng" dirty="0">
                <a:cs typeface="Times New Roman" panose="02020603050405020304" pitchFamily="18" charset="0"/>
              </a:rPr>
              <a:t>Point of Service (POS)</a:t>
            </a:r>
            <a:r>
              <a:rPr lang="en-US" altLang="en-US" sz="1600" dirty="0">
                <a:cs typeface="Times New Roman" panose="02020603050405020304" pitchFamily="18" charset="0"/>
              </a:rPr>
              <a:t> A point-of-service plan is a type of managed care plan that is a hybrid of HMO and PPO plans. Like an HMO, participants designate an in-network physician to be their primary care provider. But like a PPO, patients may go outside of the provider network for health care services.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10</a:t>
            </a:fld>
            <a:endParaRPr lang="en-US" dirty="0"/>
          </a:p>
        </p:txBody>
      </p:sp>
    </p:spTree>
    <p:extLst>
      <p:ext uri="{BB962C8B-B14F-4D97-AF65-F5344CB8AC3E}">
        <p14:creationId xmlns:p14="http://schemas.microsoft.com/office/powerpoint/2010/main" val="190436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rmAutofit/>
          </a:bodyPr>
          <a:lstStyle/>
          <a:p>
            <a:pPr marL="0" indent="0">
              <a:buFont typeface="Arial" panose="020B0604020202020204" pitchFamily="34" charset="0"/>
              <a:buNone/>
            </a:pPr>
            <a:r>
              <a:rPr lang="en-US" altLang="en-US" sz="2800" b="1" i="1" dirty="0">
                <a:cs typeface="Times New Roman" panose="02020603050405020304" pitchFamily="18" charset="0"/>
              </a:rPr>
              <a:t>Key Definitions</a:t>
            </a:r>
          </a:p>
          <a:p>
            <a:pPr lvl="1">
              <a:spcBef>
                <a:spcPts val="1200"/>
              </a:spcBef>
              <a:buClr>
                <a:srgbClr val="FF671F"/>
              </a:buClr>
              <a:defRPr/>
            </a:pPr>
            <a:r>
              <a:rPr lang="en-US" sz="2000" b="1" u="sng" dirty="0">
                <a:cs typeface="Times New Roman" panose="02020603050405020304" pitchFamily="18" charset="0"/>
              </a:rPr>
              <a:t>Medicare/Medicaid</a:t>
            </a:r>
            <a:r>
              <a:rPr lang="en-US" sz="2000" b="1" dirty="0">
                <a:cs typeface="Times New Roman" panose="02020603050405020304" pitchFamily="18" charset="0"/>
              </a:rPr>
              <a:t> </a:t>
            </a:r>
            <a:r>
              <a:rPr lang="en-US" sz="2000" dirty="0">
                <a:cs typeface="Times New Roman" panose="02020603050405020304" pitchFamily="18" charset="0"/>
              </a:rPr>
              <a:t>These programs have traditional delivery systems and also managed care models in some areas.  The managed care products are contracted through various managed care organizations and may require additional contracts and credentialing.</a:t>
            </a:r>
          </a:p>
          <a:p>
            <a:pPr lvl="1">
              <a:spcBef>
                <a:spcPts val="1200"/>
              </a:spcBef>
              <a:buClr>
                <a:srgbClr val="FF671F"/>
              </a:buClr>
              <a:defRPr/>
            </a:pPr>
            <a:r>
              <a:rPr lang="en-US" sz="2000" b="1" u="sng" dirty="0">
                <a:cs typeface="Times New Roman" panose="02020603050405020304" pitchFamily="18" charset="0"/>
              </a:rPr>
              <a:t>Managed Care Organization (MCO)</a:t>
            </a:r>
            <a:r>
              <a:rPr lang="en-US" sz="2000" dirty="0">
                <a:cs typeface="Times New Roman" panose="02020603050405020304" pitchFamily="18" charset="0"/>
              </a:rPr>
              <a:t> An organization that combines the functions of health insurance, delivery of care, and administration. Examples include the independent practice association (IPA), third-party administrator, management service organization, and physician-hospital organization. </a:t>
            </a:r>
          </a:p>
          <a:p>
            <a:endParaRPr lang="en-US"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11</a:t>
            </a:fld>
            <a:endParaRPr lang="en-US" dirty="0"/>
          </a:p>
        </p:txBody>
      </p:sp>
    </p:spTree>
    <p:extLst>
      <p:ext uri="{BB962C8B-B14F-4D97-AF65-F5344CB8AC3E}">
        <p14:creationId xmlns:p14="http://schemas.microsoft.com/office/powerpoint/2010/main" val="249387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rmAutofit/>
          </a:bodyPr>
          <a:lstStyle/>
          <a:p>
            <a:pPr marL="0" indent="0">
              <a:buFont typeface="Arial" panose="020B0604020202020204" pitchFamily="34" charset="0"/>
              <a:buNone/>
              <a:defRPr/>
            </a:pPr>
            <a:r>
              <a:rPr lang="en-US" dirty="0">
                <a:cs typeface="Times New Roman" panose="02020603050405020304" pitchFamily="18" charset="0"/>
              </a:rPr>
              <a:t>The following factors should be considered when determining carrier participation:</a:t>
            </a:r>
          </a:p>
          <a:p>
            <a:pPr marL="0" indent="0">
              <a:buFont typeface="Arial" panose="020B0604020202020204" pitchFamily="34" charset="0"/>
              <a:buNone/>
              <a:defRPr/>
            </a:pPr>
            <a:endParaRPr lang="en-US" dirty="0">
              <a:cs typeface="Times New Roman" panose="02020603050405020304" pitchFamily="18" charset="0"/>
            </a:endParaRPr>
          </a:p>
          <a:p>
            <a:pPr lvl="1">
              <a:buClr>
                <a:srgbClr val="FF671F"/>
              </a:buClr>
              <a:defRPr/>
            </a:pPr>
            <a:r>
              <a:rPr lang="en-US" sz="2500" dirty="0">
                <a:cs typeface="Times New Roman" panose="02020603050405020304" pitchFamily="18" charset="0"/>
              </a:rPr>
              <a:t>Patient population </a:t>
            </a:r>
          </a:p>
          <a:p>
            <a:pPr lvl="1">
              <a:buClr>
                <a:srgbClr val="FF671F"/>
              </a:buClr>
              <a:defRPr/>
            </a:pPr>
            <a:r>
              <a:rPr lang="en-US" sz="2500" dirty="0">
                <a:cs typeface="Times New Roman" panose="02020603050405020304" pitchFamily="18" charset="0"/>
              </a:rPr>
              <a:t>Medicare and Medicaid Local Carriers</a:t>
            </a:r>
          </a:p>
          <a:p>
            <a:pPr lvl="1">
              <a:buClr>
                <a:srgbClr val="FF671F"/>
              </a:buClr>
              <a:defRPr/>
            </a:pPr>
            <a:r>
              <a:rPr lang="en-US" sz="2500" dirty="0">
                <a:cs typeface="Times New Roman" panose="02020603050405020304" pitchFamily="18" charset="0"/>
              </a:rPr>
              <a:t>Existing contracted carriers and payor mix (if an established practice/clinic)</a:t>
            </a:r>
          </a:p>
          <a:p>
            <a:pPr lvl="1">
              <a:buClr>
                <a:srgbClr val="FF671F"/>
              </a:buClr>
              <a:defRPr/>
            </a:pPr>
            <a:r>
              <a:rPr lang="en-US" sz="2500" dirty="0">
                <a:cs typeface="Times New Roman" panose="02020603050405020304" pitchFamily="18" charset="0"/>
              </a:rPr>
              <a:t>Carrier reimbursement rates</a:t>
            </a:r>
          </a:p>
          <a:p>
            <a:pPr lvl="1">
              <a:buClr>
                <a:srgbClr val="FF671F"/>
              </a:buClr>
              <a:defRPr/>
            </a:pPr>
            <a:r>
              <a:rPr lang="en-US" sz="2500" dirty="0">
                <a:cs typeface="Times New Roman" panose="02020603050405020304" pitchFamily="18" charset="0"/>
              </a:rPr>
              <a:t>Covered plan benefits</a:t>
            </a:r>
            <a:endParaRPr lang="en-US" sz="2500"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12</a:t>
            </a:fld>
            <a:endParaRPr lang="en-US" dirty="0"/>
          </a:p>
        </p:txBody>
      </p:sp>
    </p:spTree>
    <p:extLst>
      <p:ext uri="{BB962C8B-B14F-4D97-AF65-F5344CB8AC3E}">
        <p14:creationId xmlns:p14="http://schemas.microsoft.com/office/powerpoint/2010/main" val="351061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200150"/>
            <a:ext cx="8229600" cy="4848225"/>
          </a:xfrm>
        </p:spPr>
        <p:txBody>
          <a:bodyPr>
            <a:noAutofit/>
          </a:bodyPr>
          <a:lstStyle/>
          <a:p>
            <a:pPr marL="0" indent="-283464">
              <a:spcBef>
                <a:spcPts val="300"/>
              </a:spcBef>
              <a:buClr>
                <a:srgbClr val="FF671F"/>
              </a:buClr>
              <a:buFont typeface="Arial" panose="020B0604020202020204" pitchFamily="34" charset="0"/>
              <a:buChar char="•"/>
              <a:defRPr/>
            </a:pPr>
            <a:r>
              <a:rPr lang="en-US" sz="1525" dirty="0">
                <a:cs typeface="Times New Roman" panose="02020603050405020304" pitchFamily="18" charset="0"/>
              </a:rPr>
              <a:t>Research Carriers in your area. Consider the following:</a:t>
            </a:r>
          </a:p>
          <a:p>
            <a:pPr lvl="1">
              <a:spcBef>
                <a:spcPts val="300"/>
              </a:spcBef>
              <a:buClr>
                <a:srgbClr val="FF671F"/>
              </a:buClr>
              <a:buFont typeface="Wingdings" panose="05000000000000000000" pitchFamily="2" charset="2"/>
              <a:buChar char="§"/>
              <a:defRPr/>
            </a:pPr>
            <a:r>
              <a:rPr lang="en-US" sz="1525" dirty="0">
                <a:cs typeface="Times New Roman" panose="02020603050405020304" pitchFamily="18" charset="0"/>
              </a:rPr>
              <a:t>Market share</a:t>
            </a:r>
          </a:p>
          <a:p>
            <a:pPr lvl="1">
              <a:spcBef>
                <a:spcPts val="300"/>
              </a:spcBef>
              <a:buClr>
                <a:srgbClr val="FF671F"/>
              </a:buClr>
              <a:buFont typeface="Wingdings" panose="05000000000000000000" pitchFamily="2" charset="2"/>
              <a:buChar char="§"/>
              <a:defRPr/>
            </a:pPr>
            <a:r>
              <a:rPr lang="en-US" sz="1525" dirty="0">
                <a:cs typeface="Times New Roman" panose="02020603050405020304" pitchFamily="18" charset="0"/>
              </a:rPr>
              <a:t>Do they have group contracts and are these agreements with large or small employers?</a:t>
            </a:r>
          </a:p>
          <a:p>
            <a:pPr lvl="1">
              <a:spcBef>
                <a:spcPts val="300"/>
              </a:spcBef>
              <a:buClr>
                <a:srgbClr val="FF671F"/>
              </a:buClr>
              <a:buFont typeface="Wingdings" panose="05000000000000000000" pitchFamily="2" charset="2"/>
              <a:buChar char="§"/>
              <a:defRPr/>
            </a:pPr>
            <a:r>
              <a:rPr lang="en-US" sz="1525" dirty="0">
                <a:cs typeface="Times New Roman" panose="02020603050405020304" pitchFamily="18" charset="0"/>
              </a:rPr>
              <a:t>Proximity of other participating providers, including specialists to whom you may refer</a:t>
            </a:r>
          </a:p>
          <a:p>
            <a:pPr lvl="1">
              <a:spcBef>
                <a:spcPts val="300"/>
              </a:spcBef>
              <a:buClr>
                <a:srgbClr val="FF671F"/>
              </a:buClr>
              <a:buFont typeface="Wingdings" panose="05000000000000000000" pitchFamily="2" charset="2"/>
              <a:buChar char="§"/>
              <a:defRPr/>
            </a:pPr>
            <a:r>
              <a:rPr lang="en-US" sz="1525" dirty="0">
                <a:cs typeface="Times New Roman" panose="02020603050405020304" pitchFamily="18" charset="0"/>
              </a:rPr>
              <a:t>Local in-network hospitals</a:t>
            </a:r>
          </a:p>
          <a:p>
            <a:pPr marL="457200" lvl="1" indent="0">
              <a:spcBef>
                <a:spcPts val="300"/>
              </a:spcBef>
              <a:buClrTx/>
              <a:buNone/>
              <a:defRPr/>
            </a:pPr>
            <a:endParaRPr lang="en-US" sz="1525" dirty="0">
              <a:cs typeface="Times New Roman" panose="02020603050405020304" pitchFamily="18" charset="0"/>
            </a:endParaRPr>
          </a:p>
          <a:p>
            <a:pPr marL="0" indent="-283464">
              <a:spcBef>
                <a:spcPts val="300"/>
              </a:spcBef>
              <a:buClr>
                <a:srgbClr val="FF671F"/>
              </a:buClr>
              <a:buFont typeface="Arial" panose="020B0604020202020204" pitchFamily="34" charset="0"/>
              <a:buChar char="•"/>
              <a:defRPr/>
            </a:pPr>
            <a:r>
              <a:rPr lang="en-US" sz="1525" dirty="0">
                <a:cs typeface="Times New Roman" panose="02020603050405020304" pitchFamily="18" charset="0"/>
              </a:rPr>
              <a:t>Contact the Provider Relations Department</a:t>
            </a:r>
          </a:p>
          <a:p>
            <a:pPr lvl="1">
              <a:spcBef>
                <a:spcPts val="300"/>
              </a:spcBef>
              <a:buClr>
                <a:srgbClr val="FF671F"/>
              </a:buClr>
              <a:buFont typeface="Wingdings" panose="05000000000000000000" pitchFamily="2" charset="2"/>
              <a:buChar char="§"/>
              <a:defRPr/>
            </a:pPr>
            <a:r>
              <a:rPr lang="en-US" sz="1525" dirty="0">
                <a:cs typeface="Times New Roman" panose="02020603050405020304" pitchFamily="18" charset="0"/>
              </a:rPr>
              <a:t>Inquire how applications are handled (paper, electronic, Council for Affordable Quality Healthcare - CAQH)</a:t>
            </a:r>
          </a:p>
          <a:p>
            <a:pPr lvl="1">
              <a:spcBef>
                <a:spcPts val="300"/>
              </a:spcBef>
              <a:buClr>
                <a:srgbClr val="FF671F"/>
              </a:buClr>
              <a:buFont typeface="Wingdings" panose="05000000000000000000" pitchFamily="2" charset="2"/>
              <a:buChar char="§"/>
              <a:defRPr/>
            </a:pPr>
            <a:r>
              <a:rPr lang="en-US" sz="1525" dirty="0">
                <a:cs typeface="Times New Roman" panose="02020603050405020304" pitchFamily="18" charset="0"/>
              </a:rPr>
              <a:t>Request a copy of the plan’s fee schedule</a:t>
            </a:r>
          </a:p>
          <a:p>
            <a:pPr lvl="1">
              <a:spcBef>
                <a:spcPts val="300"/>
              </a:spcBef>
              <a:buFont typeface="Wingdings" panose="05000000000000000000" pitchFamily="2" charset="2"/>
              <a:buChar char="§"/>
              <a:defRPr/>
            </a:pPr>
            <a:endParaRPr lang="en-US" sz="1525" dirty="0">
              <a:cs typeface="Times New Roman" panose="02020603050405020304" pitchFamily="18" charset="0"/>
            </a:endParaRPr>
          </a:p>
          <a:p>
            <a:pPr marL="283464" indent="-283464">
              <a:spcBef>
                <a:spcPts val="300"/>
              </a:spcBef>
              <a:buClr>
                <a:srgbClr val="FF671F"/>
              </a:buClr>
              <a:buFont typeface="Arial" panose="020B0604020202020204" pitchFamily="34" charset="0"/>
              <a:buChar char="•"/>
              <a:defRPr/>
            </a:pPr>
            <a:r>
              <a:rPr lang="en-US" sz="1525" dirty="0">
                <a:cs typeface="Times New Roman" panose="02020603050405020304" pitchFamily="18" charset="0"/>
              </a:rPr>
              <a:t>Review your local Medicare Administrative Contractor (MAC) covered services and fee schedule(s)</a:t>
            </a:r>
          </a:p>
          <a:p>
            <a:pPr marL="283464" indent="-283464">
              <a:spcBef>
                <a:spcPts val="300"/>
              </a:spcBef>
              <a:buClr>
                <a:srgbClr val="FF671F"/>
              </a:buClr>
              <a:buFont typeface="Arial" panose="020B0604020202020204" pitchFamily="34" charset="0"/>
              <a:buChar char="•"/>
              <a:defRPr/>
            </a:pPr>
            <a:r>
              <a:rPr lang="en-US" sz="1525" dirty="0">
                <a:cs typeface="Times New Roman" panose="02020603050405020304" pitchFamily="18" charset="0"/>
              </a:rPr>
              <a:t>Research regional Managed Care Plans and fee schedules</a:t>
            </a:r>
          </a:p>
          <a:p>
            <a:pPr marL="283464" indent="-283464">
              <a:spcBef>
                <a:spcPts val="300"/>
              </a:spcBef>
              <a:buClr>
                <a:srgbClr val="FF671F"/>
              </a:buClr>
              <a:buFont typeface="Arial" panose="020B0604020202020204" pitchFamily="34" charset="0"/>
              <a:buChar char="•"/>
              <a:defRPr/>
            </a:pPr>
            <a:r>
              <a:rPr lang="en-US" sz="1525" dirty="0">
                <a:cs typeface="Times New Roman" panose="02020603050405020304" pitchFamily="18" charset="0"/>
              </a:rPr>
              <a:t>Research regional Local and Union Plans and fee schedules</a:t>
            </a:r>
          </a:p>
          <a:p>
            <a:pPr marL="283464" indent="-283464">
              <a:spcBef>
                <a:spcPts val="300"/>
              </a:spcBef>
              <a:buClr>
                <a:srgbClr val="FF671F"/>
              </a:buClr>
              <a:buFont typeface="Arial" panose="020B0604020202020204" pitchFamily="34" charset="0"/>
              <a:buChar char="•"/>
              <a:defRPr/>
            </a:pPr>
            <a:r>
              <a:rPr lang="en-US" sz="1525" dirty="0">
                <a:cs typeface="Times New Roman" panose="02020603050405020304" pitchFamily="18" charset="0"/>
              </a:rPr>
              <a:t>Research regional ACO (Accountable Care Organizations)/IPAs</a:t>
            </a:r>
            <a:endParaRPr lang="en-US" sz="1525"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13</a:t>
            </a:fld>
            <a:endParaRPr lang="en-US" dirty="0"/>
          </a:p>
        </p:txBody>
      </p:sp>
    </p:spTree>
    <p:extLst>
      <p:ext uri="{BB962C8B-B14F-4D97-AF65-F5344CB8AC3E}">
        <p14:creationId xmlns:p14="http://schemas.microsoft.com/office/powerpoint/2010/main" val="426354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659312"/>
          </a:xfrm>
        </p:spPr>
        <p:txBody>
          <a:bodyPr>
            <a:normAutofit fontScale="25000" lnSpcReduction="20000"/>
          </a:bodyPr>
          <a:lstStyle/>
          <a:p>
            <a:pPr marL="0" indent="0">
              <a:spcBef>
                <a:spcPts val="1200"/>
              </a:spcBef>
              <a:buFont typeface="Arial" panose="020B0604020202020204" pitchFamily="34" charset="0"/>
              <a:buNone/>
              <a:defRPr/>
            </a:pPr>
            <a:r>
              <a:rPr lang="en-US" sz="9600" b="1" dirty="0">
                <a:cs typeface="Times New Roman" panose="02020603050405020304" pitchFamily="18" charset="0"/>
              </a:rPr>
              <a:t>Important Tips:</a:t>
            </a:r>
          </a:p>
          <a:p>
            <a:pPr lvl="1">
              <a:spcBef>
                <a:spcPts val="1200"/>
              </a:spcBef>
              <a:buClr>
                <a:srgbClr val="FF671F"/>
              </a:buClr>
              <a:defRPr/>
            </a:pPr>
            <a:r>
              <a:rPr lang="en-US" sz="6400" dirty="0">
                <a:cs typeface="Times New Roman" panose="02020603050405020304" pitchFamily="18" charset="0"/>
              </a:rPr>
              <a:t>Compile a list of the practice/clinic’s billing CPT codes in order to review and compare carrier fee schedules</a:t>
            </a:r>
          </a:p>
          <a:p>
            <a:pPr lvl="1">
              <a:spcBef>
                <a:spcPts val="1200"/>
              </a:spcBef>
              <a:buClr>
                <a:srgbClr val="FF671F"/>
              </a:buClr>
              <a:defRPr/>
            </a:pPr>
            <a:r>
              <a:rPr lang="en-US" sz="6400" dirty="0">
                <a:cs typeface="Times New Roman" panose="02020603050405020304" pitchFamily="18" charset="0"/>
              </a:rPr>
              <a:t>Compare your local MAC’s fee schedule(s) to the commercial/managed care fee schedules</a:t>
            </a:r>
          </a:p>
          <a:p>
            <a:pPr lvl="1">
              <a:spcBef>
                <a:spcPts val="1200"/>
              </a:spcBef>
              <a:buClr>
                <a:srgbClr val="FF671F"/>
              </a:buClr>
              <a:defRPr/>
            </a:pPr>
            <a:r>
              <a:rPr lang="en-US" sz="6400" dirty="0">
                <a:cs typeface="Times New Roman" panose="02020603050405020304" pitchFamily="18" charset="0"/>
              </a:rPr>
              <a:t>Confirm coverage for any highly specialized services performed</a:t>
            </a:r>
          </a:p>
          <a:p>
            <a:pPr lvl="1">
              <a:spcBef>
                <a:spcPts val="1200"/>
              </a:spcBef>
              <a:buClr>
                <a:srgbClr val="FF671F"/>
              </a:buClr>
              <a:defRPr/>
            </a:pPr>
            <a:r>
              <a:rPr lang="en-US" sz="6400" dirty="0">
                <a:cs typeface="Times New Roman" panose="02020603050405020304" pitchFamily="18" charset="0"/>
              </a:rPr>
              <a:t>If your practice/clinic is providing a highly specialized service not readily offered by other providers in your area, be sure to advise the carrier during your contract negotiations</a:t>
            </a:r>
          </a:p>
          <a:p>
            <a:pPr lvl="1">
              <a:spcBef>
                <a:spcPts val="1200"/>
              </a:spcBef>
              <a:buClr>
                <a:srgbClr val="FF671F"/>
              </a:buClr>
              <a:defRPr/>
            </a:pPr>
            <a:r>
              <a:rPr lang="en-US" sz="6400" dirty="0">
                <a:cs typeface="Times New Roman" panose="02020603050405020304" pitchFamily="18" charset="0"/>
              </a:rPr>
              <a:t>Obtain data from your billing system and review payment history by:</a:t>
            </a:r>
          </a:p>
          <a:p>
            <a:pPr marL="342900" lvl="1" indent="0">
              <a:spcBef>
                <a:spcPts val="1200"/>
              </a:spcBef>
              <a:buNone/>
              <a:defRPr/>
            </a:pPr>
            <a:r>
              <a:rPr lang="en-US" sz="6400" dirty="0">
                <a:cs typeface="Times New Roman" panose="02020603050405020304" pitchFamily="18" charset="0"/>
              </a:rPr>
              <a:t>		(1) Carrier</a:t>
            </a:r>
          </a:p>
          <a:p>
            <a:pPr marL="342900" lvl="1" indent="0">
              <a:spcBef>
                <a:spcPts val="1200"/>
              </a:spcBef>
              <a:buNone/>
              <a:defRPr/>
            </a:pPr>
            <a:r>
              <a:rPr lang="en-US" sz="6400" dirty="0">
                <a:cs typeface="Times New Roman" panose="02020603050405020304" pitchFamily="18" charset="0"/>
              </a:rPr>
              <a:t>		(2) CPT-4 procedure code</a:t>
            </a:r>
          </a:p>
          <a:p>
            <a:pPr lvl="1">
              <a:spcBef>
                <a:spcPts val="1200"/>
              </a:spcBef>
              <a:buClr>
                <a:srgbClr val="FF671F"/>
              </a:buClr>
              <a:defRPr/>
            </a:pPr>
            <a:r>
              <a:rPr lang="en-US" sz="6400" dirty="0">
                <a:cs typeface="Times New Roman" panose="02020603050405020304" pitchFamily="18" charset="0"/>
              </a:rPr>
              <a:t>Develop a carrier grid by plan and CPT code to review and compare reimbursement rates for the various plans</a:t>
            </a:r>
          </a:p>
          <a:p>
            <a:pPr lvl="1">
              <a:spcBef>
                <a:spcPts val="1200"/>
              </a:spcBef>
              <a:buClr>
                <a:srgbClr val="FF671F"/>
              </a:buClr>
              <a:defRPr/>
            </a:pPr>
            <a:r>
              <a:rPr lang="en-US" sz="6400" dirty="0">
                <a:cs typeface="Times New Roman" panose="02020603050405020304" pitchFamily="18" charset="0"/>
              </a:rPr>
              <a:t>Review and compare existing contracts to identify variances in reimbursement rates and determine which contract terms may need to be reevaluated</a:t>
            </a:r>
            <a:endParaRPr lang="en-US" sz="6400"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14</a:t>
            </a:fld>
            <a:endParaRPr lang="en-US" dirty="0"/>
          </a:p>
        </p:txBody>
      </p:sp>
    </p:spTree>
    <p:extLst>
      <p:ext uri="{BB962C8B-B14F-4D97-AF65-F5344CB8AC3E}">
        <p14:creationId xmlns:p14="http://schemas.microsoft.com/office/powerpoint/2010/main" val="244992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7"/>
            <a:ext cx="8229600" cy="4687887"/>
          </a:xfrm>
        </p:spPr>
        <p:txBody>
          <a:bodyPr>
            <a:normAutofit lnSpcReduction="10000"/>
          </a:bodyPr>
          <a:lstStyle/>
          <a:p>
            <a:pPr marL="0" indent="0">
              <a:spcBef>
                <a:spcPts val="1200"/>
              </a:spcBef>
              <a:buFont typeface="Arial" panose="020B0604020202020204" pitchFamily="34" charset="0"/>
              <a:buNone/>
            </a:pPr>
            <a:r>
              <a:rPr lang="en-US" altLang="en-US" sz="1800" dirty="0">
                <a:cs typeface="Times New Roman" panose="02020603050405020304" pitchFamily="18" charset="0"/>
              </a:rPr>
              <a:t>The following standards should be clearly listed in the managed care contract:</a:t>
            </a:r>
          </a:p>
          <a:p>
            <a:pPr lvl="1">
              <a:lnSpc>
                <a:spcPct val="80000"/>
              </a:lnSpc>
              <a:spcBef>
                <a:spcPts val="1200"/>
              </a:spcBef>
              <a:buClr>
                <a:srgbClr val="FF671F"/>
              </a:buClr>
            </a:pPr>
            <a:r>
              <a:rPr lang="en-US" altLang="en-US" sz="1800" dirty="0">
                <a:cs typeface="Times New Roman" panose="02020603050405020304" pitchFamily="18" charset="0"/>
              </a:rPr>
              <a:t>Covered Services: </a:t>
            </a:r>
          </a:p>
          <a:p>
            <a:pPr lvl="2">
              <a:lnSpc>
                <a:spcPct val="80000"/>
              </a:lnSpc>
              <a:spcBef>
                <a:spcPts val="1200"/>
              </a:spcBef>
              <a:buFont typeface="Wingdings" panose="05000000000000000000" pitchFamily="2" charset="2"/>
              <a:buChar char="§"/>
            </a:pPr>
            <a:r>
              <a:rPr lang="en-US" altLang="en-US" sz="1800" dirty="0">
                <a:cs typeface="Times New Roman" panose="02020603050405020304" pitchFamily="18" charset="0"/>
              </a:rPr>
              <a:t>Confirm that all services provided by the practice/clinic are considered a covered benefit</a:t>
            </a:r>
          </a:p>
          <a:p>
            <a:pPr lvl="1">
              <a:lnSpc>
                <a:spcPct val="80000"/>
              </a:lnSpc>
              <a:spcBef>
                <a:spcPts val="1200"/>
              </a:spcBef>
              <a:buClr>
                <a:srgbClr val="FF671F"/>
              </a:buClr>
            </a:pPr>
            <a:r>
              <a:rPr lang="en-US" altLang="en-US" sz="1800" dirty="0">
                <a:cs typeface="Times New Roman" panose="02020603050405020304" pitchFamily="18" charset="0"/>
              </a:rPr>
              <a:t>Medically Necessary: </a:t>
            </a:r>
          </a:p>
          <a:p>
            <a:pPr lvl="2">
              <a:lnSpc>
                <a:spcPct val="80000"/>
              </a:lnSpc>
              <a:spcBef>
                <a:spcPts val="1200"/>
              </a:spcBef>
              <a:buFont typeface="Wingdings" panose="05000000000000000000" pitchFamily="2" charset="2"/>
              <a:buChar char="§"/>
            </a:pPr>
            <a:r>
              <a:rPr lang="en-US" altLang="en-US" sz="1800" dirty="0">
                <a:cs typeface="Times New Roman" panose="02020603050405020304" pitchFamily="18" charset="0"/>
              </a:rPr>
              <a:t>Confirm the list of services and exclusions from coverage </a:t>
            </a:r>
          </a:p>
          <a:p>
            <a:pPr lvl="1">
              <a:lnSpc>
                <a:spcPct val="80000"/>
              </a:lnSpc>
              <a:spcBef>
                <a:spcPts val="1200"/>
              </a:spcBef>
              <a:buClr>
                <a:srgbClr val="FF671F"/>
              </a:buClr>
            </a:pPr>
            <a:r>
              <a:rPr lang="en-US" altLang="en-US" sz="1800" dirty="0">
                <a:cs typeface="Times New Roman" panose="02020603050405020304" pitchFamily="18" charset="0"/>
              </a:rPr>
              <a:t>Reimbursement guidelines must be clearly outlined</a:t>
            </a:r>
          </a:p>
          <a:p>
            <a:pPr lvl="1">
              <a:lnSpc>
                <a:spcPct val="80000"/>
              </a:lnSpc>
              <a:spcBef>
                <a:spcPts val="1200"/>
              </a:spcBef>
              <a:buClr>
                <a:srgbClr val="FF671F"/>
              </a:buClr>
            </a:pPr>
            <a:r>
              <a:rPr lang="en-US" altLang="en-US" sz="1800" dirty="0">
                <a:cs typeface="Times New Roman" panose="02020603050405020304" pitchFamily="18" charset="0"/>
              </a:rPr>
              <a:t>The carrier fee schedule should be attached to the contract as an Exhibit or Addendum</a:t>
            </a:r>
          </a:p>
          <a:p>
            <a:pPr lvl="1">
              <a:lnSpc>
                <a:spcPct val="80000"/>
              </a:lnSpc>
              <a:spcBef>
                <a:spcPts val="1200"/>
              </a:spcBef>
              <a:buClr>
                <a:srgbClr val="FF671F"/>
              </a:buClr>
            </a:pPr>
            <a:r>
              <a:rPr lang="en-US" altLang="en-US" sz="1800" dirty="0">
                <a:cs typeface="Times New Roman" panose="02020603050405020304" pitchFamily="18" charset="0"/>
              </a:rPr>
              <a:t>Termination clause:</a:t>
            </a:r>
          </a:p>
          <a:p>
            <a:pPr lvl="2">
              <a:lnSpc>
                <a:spcPct val="80000"/>
              </a:lnSpc>
              <a:spcBef>
                <a:spcPts val="1200"/>
              </a:spcBef>
              <a:buFont typeface="Wingdings" panose="05000000000000000000" pitchFamily="2" charset="2"/>
              <a:buChar char="§"/>
            </a:pPr>
            <a:r>
              <a:rPr lang="en-US" altLang="en-US" sz="1800" dirty="0">
                <a:cs typeface="Times New Roman" panose="02020603050405020304" pitchFamily="18" charset="0"/>
              </a:rPr>
              <a:t>The practice/clinic and provider rights, as well as the MCO’s guidelines for contract termination should be clearly noted</a:t>
            </a:r>
          </a:p>
          <a:p>
            <a:pPr lvl="1">
              <a:lnSpc>
                <a:spcPct val="80000"/>
              </a:lnSpc>
              <a:spcBef>
                <a:spcPts val="1200"/>
              </a:spcBef>
              <a:buClr>
                <a:srgbClr val="FF671F"/>
              </a:buClr>
            </a:pPr>
            <a:r>
              <a:rPr lang="en-US" altLang="en-US" sz="1800" dirty="0">
                <a:cs typeface="Times New Roman" panose="02020603050405020304" pitchFamily="18" charset="0"/>
              </a:rPr>
              <a:t>All relevant documents referenced in the contract, but not immediately available, must be requested for review and approval prior to contract execution</a:t>
            </a:r>
            <a:endParaRPr lang="en-US" altLang="en-US" sz="1800"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15</a:t>
            </a:fld>
            <a:endParaRPr lang="en-US" dirty="0"/>
          </a:p>
        </p:txBody>
      </p:sp>
    </p:spTree>
    <p:extLst>
      <p:ext uri="{BB962C8B-B14F-4D97-AF65-F5344CB8AC3E}">
        <p14:creationId xmlns:p14="http://schemas.microsoft.com/office/powerpoint/2010/main" val="472350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621212"/>
          </a:xfrm>
        </p:spPr>
        <p:txBody>
          <a:bodyPr>
            <a:noAutofit/>
          </a:bodyPr>
          <a:lstStyle/>
          <a:p>
            <a:pPr marL="0" indent="0">
              <a:buClr>
                <a:srgbClr val="002B49"/>
              </a:buClr>
              <a:buNone/>
              <a:defRPr/>
            </a:pPr>
            <a:r>
              <a:rPr lang="en-US" sz="1800" b="1" dirty="0">
                <a:cs typeface="Times New Roman" panose="02020603050405020304" pitchFamily="18" charset="0"/>
              </a:rPr>
              <a:t>Accountable Care Organizations (ACO)</a:t>
            </a:r>
            <a:br>
              <a:rPr lang="en-US" sz="1600" dirty="0"/>
            </a:br>
            <a:endParaRPr lang="en-US" sz="1600" dirty="0">
              <a:cs typeface="Times New Roman" panose="02020603050405020304" pitchFamily="18" charset="0"/>
            </a:endParaRPr>
          </a:p>
          <a:p>
            <a:pPr marL="600075" lvl="1" indent="-257175">
              <a:buClr>
                <a:srgbClr val="FF671F"/>
              </a:buClr>
              <a:defRPr/>
            </a:pPr>
            <a:r>
              <a:rPr lang="en-US" sz="1700" dirty="0">
                <a:cs typeface="Times New Roman" panose="02020603050405020304" pitchFamily="18" charset="0"/>
              </a:rPr>
              <a:t>The Federal Government, in an effort to improve outcomes and keep down costs, has proposed a value-based payment form of reimbursement as an alternative and potential replacement for fee-for-service reimbursement</a:t>
            </a:r>
          </a:p>
          <a:p>
            <a:pPr marL="600075" lvl="1" indent="-257175">
              <a:buClr>
                <a:srgbClr val="FF671F"/>
              </a:buClr>
              <a:defRPr/>
            </a:pPr>
            <a:endParaRPr lang="en-US" sz="1700" dirty="0">
              <a:cs typeface="Times New Roman" panose="02020603050405020304" pitchFamily="18" charset="0"/>
            </a:endParaRPr>
          </a:p>
          <a:p>
            <a:pPr marL="600075" lvl="1" indent="-257175">
              <a:buClr>
                <a:srgbClr val="FF671F"/>
              </a:buClr>
              <a:defRPr/>
            </a:pPr>
            <a:r>
              <a:rPr lang="en-US" sz="1700" dirty="0">
                <a:cs typeface="Times New Roman" panose="02020603050405020304" pitchFamily="18" charset="0"/>
              </a:rPr>
              <a:t>Value-based care is a form of reimbursement that connects payments for  delivery of care to the quality of care provided and rewards providers for both efficiency and effectiveness</a:t>
            </a:r>
          </a:p>
          <a:p>
            <a:pPr marL="600075" lvl="1" indent="-257175">
              <a:buClr>
                <a:srgbClr val="FF671F"/>
              </a:buClr>
              <a:defRPr/>
            </a:pPr>
            <a:endParaRPr lang="en-US" sz="1700" dirty="0">
              <a:cs typeface="Times New Roman" panose="02020603050405020304" pitchFamily="18" charset="0"/>
            </a:endParaRPr>
          </a:p>
          <a:p>
            <a:pPr marL="600075" lvl="1" indent="-257175">
              <a:buClr>
                <a:srgbClr val="FF671F"/>
              </a:buClr>
              <a:defRPr/>
            </a:pPr>
            <a:r>
              <a:rPr lang="en-US" sz="1700" dirty="0">
                <a:cs typeface="Times New Roman" panose="02020603050405020304" pitchFamily="18" charset="0"/>
              </a:rPr>
              <a:t>The traditional fee-for-service reimbursement model was based upon quantity of services</a:t>
            </a:r>
          </a:p>
          <a:p>
            <a:pPr lvl="1">
              <a:buClr>
                <a:srgbClr val="FF671F"/>
              </a:buClr>
              <a:defRPr/>
            </a:pPr>
            <a:endParaRPr lang="en-US" sz="1700" dirty="0">
              <a:cs typeface="Times New Roman" panose="02020603050405020304" pitchFamily="18" charset="0"/>
            </a:endParaRPr>
          </a:p>
          <a:p>
            <a:pPr marL="600075" lvl="1" indent="-257175">
              <a:buClr>
                <a:srgbClr val="FF671F"/>
              </a:buClr>
              <a:defRPr/>
            </a:pPr>
            <a:r>
              <a:rPr lang="en-US" sz="1700" dirty="0">
                <a:cs typeface="Times New Roman" panose="02020603050405020304" pitchFamily="18" charset="0"/>
              </a:rPr>
              <a:t>An ACO is a group of healthcare providers who voluntarily come together to coordinate healthcare services and engage in value-based payment models</a:t>
            </a:r>
            <a:endParaRPr lang="en-US" sz="1700"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16</a:t>
            </a:fld>
            <a:endParaRPr lang="en-US" dirty="0"/>
          </a:p>
        </p:txBody>
      </p:sp>
    </p:spTree>
    <p:extLst>
      <p:ext uri="{BB962C8B-B14F-4D97-AF65-F5344CB8AC3E}">
        <p14:creationId xmlns:p14="http://schemas.microsoft.com/office/powerpoint/2010/main" val="1939902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611687"/>
          </a:xfrm>
        </p:spPr>
        <p:txBody>
          <a:bodyPr>
            <a:noAutofit/>
          </a:bodyPr>
          <a:lstStyle/>
          <a:p>
            <a:pPr marL="457200" indent="0">
              <a:buNone/>
              <a:defRPr/>
            </a:pPr>
            <a:r>
              <a:rPr lang="en-US" sz="2000" b="1" dirty="0">
                <a:cs typeface="Times New Roman" panose="02020603050405020304" pitchFamily="18" charset="0"/>
              </a:rPr>
              <a:t>Accountable Care Organizations (ACO)</a:t>
            </a:r>
            <a:br>
              <a:rPr lang="en-US" sz="2000" b="1" dirty="0">
                <a:cs typeface="Times New Roman" panose="02020603050405020304" pitchFamily="18" charset="0"/>
              </a:rPr>
            </a:br>
            <a:br>
              <a:rPr lang="en-US" sz="1000" dirty="0"/>
            </a:br>
            <a:r>
              <a:rPr lang="en-US" sz="1450" dirty="0">
                <a:cs typeface="Times New Roman" panose="02020603050405020304" pitchFamily="18" charset="0"/>
              </a:rPr>
              <a:t>CMS designed the program to help providers ensure that patients receive the most appropriate care at the right time. ACOs also aim to prevent unnecessary and redundant services while reducing medical errors</a:t>
            </a:r>
          </a:p>
          <a:p>
            <a:pPr lvl="1">
              <a:defRPr/>
            </a:pPr>
            <a:endParaRPr lang="en-US" sz="1450" dirty="0">
              <a:cs typeface="Times New Roman" panose="02020603050405020304" pitchFamily="18" charset="0"/>
            </a:endParaRPr>
          </a:p>
          <a:p>
            <a:pPr marL="600075" lvl="1" indent="-257175">
              <a:buClr>
                <a:srgbClr val="FF671F"/>
              </a:buClr>
              <a:defRPr/>
            </a:pPr>
            <a:r>
              <a:rPr lang="en-US" sz="1450" dirty="0">
                <a:cs typeface="Times New Roman" panose="02020603050405020304" pitchFamily="18" charset="0"/>
              </a:rPr>
              <a:t>Providers who participate in ACOs are still paid on a fee-for-service basis, but the programs create an incentive to be more efficient by offering bonuses when providers keep costs down. Doctors and hospitals have to meet specific quality benchmarks, focusing on prevention and carefully managing patients with chronic diseases. Providers get paid more for keeping their patients healthy and out of the hospital</a:t>
            </a:r>
          </a:p>
          <a:p>
            <a:pPr marL="600075" lvl="1" indent="-257175">
              <a:buClr>
                <a:srgbClr val="FF671F"/>
              </a:buClr>
              <a:defRPr/>
            </a:pPr>
            <a:endParaRPr lang="en-US" sz="1450" dirty="0">
              <a:cs typeface="Times New Roman" panose="02020603050405020304" pitchFamily="18" charset="0"/>
            </a:endParaRPr>
          </a:p>
          <a:p>
            <a:pPr marL="600075" lvl="1" indent="-257175">
              <a:buClr>
                <a:srgbClr val="FF671F"/>
              </a:buClr>
              <a:defRPr/>
            </a:pPr>
            <a:r>
              <a:rPr lang="en-US" sz="1450" dirty="0">
                <a:cs typeface="Times New Roman" panose="02020603050405020304" pitchFamily="18" charset="0"/>
              </a:rPr>
              <a:t>On the other hand, providers in most ACOs must assume some financial risk for joining. While the potential of savings could be great depending on the agreement, there is also a potential for shared losses. Providers may have to repay Medicare for not providing value-based care to patients</a:t>
            </a:r>
          </a:p>
          <a:p>
            <a:pPr marL="600075" lvl="1" indent="-257175">
              <a:buClr>
                <a:srgbClr val="FF671F"/>
              </a:buClr>
              <a:defRPr/>
            </a:pPr>
            <a:endParaRPr lang="en-US" sz="1450" dirty="0">
              <a:cs typeface="Times New Roman" panose="02020603050405020304" pitchFamily="18" charset="0"/>
            </a:endParaRPr>
          </a:p>
          <a:p>
            <a:pPr marL="600075" lvl="1" indent="-257175">
              <a:buClr>
                <a:srgbClr val="FF671F"/>
              </a:buClr>
              <a:defRPr/>
            </a:pPr>
            <a:r>
              <a:rPr lang="en-US" sz="1450" dirty="0">
                <a:cs typeface="Times New Roman" panose="02020603050405020304" pitchFamily="18" charset="0"/>
              </a:rPr>
              <a:t>Additional information on the ACO programs that Medicare offers can be found at </a:t>
            </a:r>
            <a:r>
              <a:rPr lang="en-US" sz="1450" dirty="0">
                <a:solidFill>
                  <a:srgbClr val="0000FF"/>
                </a:solidFill>
                <a:cs typeface="Times New Roman" panose="02020603050405020304" pitchFamily="18" charset="0"/>
                <a:hlinkClick r:id="rId3">
                  <a:extLst>
                    <a:ext uri="{A12FA001-AC4F-418D-AE19-62706E023703}">
                      <ahyp:hlinkClr xmlns:ahyp="http://schemas.microsoft.com/office/drawing/2018/hyperlinkcolor" val="tx"/>
                    </a:ext>
                  </a:extLst>
                </a:hlinkClick>
              </a:rPr>
              <a:t>https://www.cms.gov/Medicare/Medicare-Fee-for-Service-Payment/ACO/</a:t>
            </a:r>
            <a:endParaRPr lang="en-US" sz="1450" dirty="0">
              <a:solidFill>
                <a:srgbClr val="0000FF"/>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17</a:t>
            </a:fld>
            <a:endParaRPr lang="en-US" dirty="0"/>
          </a:p>
        </p:txBody>
      </p:sp>
    </p:spTree>
    <p:extLst>
      <p:ext uri="{BB962C8B-B14F-4D97-AF65-F5344CB8AC3E}">
        <p14:creationId xmlns:p14="http://schemas.microsoft.com/office/powerpoint/2010/main" val="423790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7"/>
            <a:ext cx="8229600" cy="4419491"/>
          </a:xfrm>
        </p:spPr>
        <p:txBody>
          <a:bodyPr>
            <a:noAutofit/>
          </a:bodyPr>
          <a:lstStyle/>
          <a:p>
            <a:pPr marL="85725" indent="0">
              <a:buClr>
                <a:srgbClr val="800000"/>
              </a:buClr>
              <a:buNone/>
              <a:defRPr/>
            </a:pPr>
            <a:r>
              <a:rPr lang="en-US" sz="2400" b="1" dirty="0">
                <a:cs typeface="Times New Roman" panose="02020603050405020304" pitchFamily="18" charset="0"/>
              </a:rPr>
              <a:t>Independent Practice Associations (IPA)</a:t>
            </a:r>
          </a:p>
          <a:p>
            <a:pPr marL="85725" indent="0">
              <a:buClr>
                <a:srgbClr val="800000"/>
              </a:buClr>
              <a:defRPr/>
            </a:pPr>
            <a:endParaRPr lang="en-US" altLang="en-US" sz="1050" b="1" dirty="0">
              <a:cs typeface="Times New Roman" panose="02020603050405020304" pitchFamily="18" charset="0"/>
            </a:endParaRPr>
          </a:p>
          <a:p>
            <a:pPr lvl="1">
              <a:buClr>
                <a:srgbClr val="FF671F"/>
              </a:buClr>
              <a:defRPr/>
            </a:pPr>
            <a:r>
              <a:rPr lang="en-US" altLang="en-US" sz="1900" dirty="0">
                <a:cs typeface="Times New Roman" panose="02020603050405020304" pitchFamily="18" charset="0"/>
              </a:rPr>
              <a:t>An IPA is a business entity organized and owned by a network of independent physician practices for many purposes, including negotiating contracts with Managed Care Organizations</a:t>
            </a:r>
          </a:p>
          <a:p>
            <a:pPr marL="342900" lvl="1" indent="0">
              <a:buClr>
                <a:srgbClr val="FF671F"/>
              </a:buClr>
              <a:defRPr/>
            </a:pPr>
            <a:endParaRPr lang="en-US" altLang="en-US" sz="1900" dirty="0">
              <a:cs typeface="Times New Roman" panose="02020603050405020304" pitchFamily="18" charset="0"/>
            </a:endParaRPr>
          </a:p>
          <a:p>
            <a:pPr lvl="1">
              <a:buClr>
                <a:srgbClr val="FF671F"/>
              </a:buClr>
              <a:defRPr/>
            </a:pPr>
            <a:r>
              <a:rPr lang="en-US" altLang="en-US" sz="1900" dirty="0">
                <a:cs typeface="Times New Roman" panose="02020603050405020304" pitchFamily="18" charset="0"/>
              </a:rPr>
              <a:t>Physician members of an IPA maintain control of their individual businesses, and receive support on enhanced contracting, cost containment measures, improving quality measures and general practice support</a:t>
            </a:r>
          </a:p>
          <a:p>
            <a:pPr marL="342900" lvl="1" indent="0">
              <a:buClr>
                <a:srgbClr val="FF671F"/>
              </a:buClr>
              <a:defRPr/>
            </a:pPr>
            <a:endParaRPr lang="en-US" altLang="en-US" sz="1900" dirty="0">
              <a:cs typeface="Times New Roman" panose="02020603050405020304" pitchFamily="18" charset="0"/>
            </a:endParaRPr>
          </a:p>
          <a:p>
            <a:pPr lvl="1">
              <a:buClr>
                <a:srgbClr val="FF671F"/>
              </a:buClr>
              <a:defRPr/>
            </a:pPr>
            <a:r>
              <a:rPr lang="en-US" altLang="en-US" sz="1900" dirty="0">
                <a:cs typeface="Times New Roman" panose="02020603050405020304" pitchFamily="18" charset="0"/>
              </a:rPr>
              <a:t>An IPA may offer discounts on malpractice insurance, and group purchasing</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18</a:t>
            </a:fld>
            <a:endParaRPr lang="en-US" dirty="0"/>
          </a:p>
        </p:txBody>
      </p:sp>
    </p:spTree>
    <p:extLst>
      <p:ext uri="{BB962C8B-B14F-4D97-AF65-F5344CB8AC3E}">
        <p14:creationId xmlns:p14="http://schemas.microsoft.com/office/powerpoint/2010/main" val="54685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marL="85725" indent="0">
              <a:buClr>
                <a:srgbClr val="800000"/>
              </a:buClr>
              <a:buNone/>
              <a:defRPr/>
            </a:pPr>
            <a:r>
              <a:rPr lang="en-US" sz="2000" b="1" dirty="0">
                <a:cs typeface="Times New Roman" panose="02020603050405020304" pitchFamily="18" charset="0"/>
              </a:rPr>
              <a:t>Independent Practice Associations (IPA)</a:t>
            </a:r>
          </a:p>
          <a:p>
            <a:pPr marL="85725" indent="0">
              <a:buClr>
                <a:srgbClr val="800000"/>
              </a:buClr>
              <a:defRPr/>
            </a:pPr>
            <a:endParaRPr lang="en-US" altLang="en-US" sz="1050" b="1" dirty="0">
              <a:cs typeface="Times New Roman" panose="02020603050405020304" pitchFamily="18" charset="0"/>
            </a:endParaRPr>
          </a:p>
          <a:p>
            <a:pPr lvl="1">
              <a:buClr>
                <a:srgbClr val="FF671F"/>
              </a:buClr>
              <a:defRPr/>
            </a:pPr>
            <a:r>
              <a:rPr lang="en-US" altLang="en-US" sz="1700" dirty="0">
                <a:cs typeface="Times New Roman" panose="02020603050405020304" pitchFamily="18" charset="0"/>
              </a:rPr>
              <a:t>Before joining an IPA, a practice/clinic needs to consider many factors including:</a:t>
            </a:r>
          </a:p>
          <a:p>
            <a:pPr marL="971550" lvl="2" indent="-285750">
              <a:buFont typeface="Wingdings" panose="05000000000000000000" pitchFamily="2" charset="2"/>
              <a:buChar char="§"/>
              <a:defRPr/>
            </a:pPr>
            <a:r>
              <a:rPr lang="en-US" altLang="en-US" sz="1700" dirty="0">
                <a:cs typeface="Times New Roman" panose="02020603050405020304" pitchFamily="18" charset="0"/>
              </a:rPr>
              <a:t>How long has the IPA been in existence?</a:t>
            </a:r>
          </a:p>
          <a:p>
            <a:pPr marL="971550" lvl="2" indent="-285750">
              <a:buFont typeface="Wingdings" panose="05000000000000000000" pitchFamily="2" charset="2"/>
              <a:buChar char="§"/>
              <a:defRPr/>
            </a:pPr>
            <a:r>
              <a:rPr lang="en-US" altLang="en-US" sz="1700" dirty="0">
                <a:cs typeface="Times New Roman" panose="02020603050405020304" pitchFamily="18" charset="0"/>
              </a:rPr>
              <a:t>What plans do they contract with? </a:t>
            </a:r>
          </a:p>
          <a:p>
            <a:pPr marL="971550" lvl="2" indent="-285750">
              <a:buFont typeface="Wingdings" panose="05000000000000000000" pitchFamily="2" charset="2"/>
              <a:buChar char="§"/>
              <a:defRPr/>
            </a:pPr>
            <a:r>
              <a:rPr lang="en-US" altLang="en-US" sz="1700" dirty="0">
                <a:cs typeface="Times New Roman" panose="02020603050405020304" pitchFamily="18" charset="0"/>
              </a:rPr>
              <a:t>Can the rates for plans be reviewed prior to contracting?</a:t>
            </a:r>
          </a:p>
          <a:p>
            <a:pPr marL="971550" lvl="2" indent="-285750">
              <a:buFont typeface="Wingdings" panose="05000000000000000000" pitchFamily="2" charset="2"/>
              <a:buChar char="§"/>
              <a:defRPr/>
            </a:pPr>
            <a:r>
              <a:rPr lang="en-US" altLang="en-US" sz="1700" dirty="0">
                <a:cs typeface="Times New Roman" panose="02020603050405020304" pitchFamily="18" charset="0"/>
              </a:rPr>
              <a:t>Can we join and only participate in some of the contracts?</a:t>
            </a:r>
          </a:p>
          <a:p>
            <a:pPr marL="971550" lvl="2" indent="-285750">
              <a:buFont typeface="Wingdings" panose="05000000000000000000" pitchFamily="2" charset="2"/>
              <a:buChar char="§"/>
              <a:defRPr/>
            </a:pPr>
            <a:r>
              <a:rPr lang="en-US" altLang="en-US" sz="1700" dirty="0">
                <a:cs typeface="Times New Roman" panose="02020603050405020304" pitchFamily="18" charset="0"/>
              </a:rPr>
              <a:t>Do we need to have privileges in contracted hospitals?</a:t>
            </a:r>
          </a:p>
          <a:p>
            <a:pPr marL="971550" lvl="2" indent="-285750">
              <a:buFont typeface="Wingdings" panose="05000000000000000000" pitchFamily="2" charset="2"/>
              <a:buChar char="§"/>
              <a:defRPr/>
            </a:pPr>
            <a:r>
              <a:rPr lang="en-US" altLang="en-US" sz="1700" dirty="0">
                <a:cs typeface="Times New Roman" panose="02020603050405020304" pitchFamily="18" charset="0"/>
              </a:rPr>
              <a:t>What is the cost to join and maintain membership in the IPA?</a:t>
            </a:r>
          </a:p>
          <a:p>
            <a:pPr marL="971550" lvl="2" indent="-285750">
              <a:buFont typeface="Wingdings" panose="05000000000000000000" pitchFamily="2" charset="2"/>
              <a:buChar char="§"/>
              <a:defRPr/>
            </a:pPr>
            <a:r>
              <a:rPr lang="en-US" altLang="en-US" sz="1700" dirty="0">
                <a:cs typeface="Times New Roman" panose="02020603050405020304" pitchFamily="18" charset="0"/>
              </a:rPr>
              <a:t>Can I also participate with other IPAs?</a:t>
            </a:r>
          </a:p>
          <a:p>
            <a:pPr marL="971550" lvl="2" indent="-285750">
              <a:buFont typeface="Wingdings" panose="05000000000000000000" pitchFamily="2" charset="2"/>
              <a:buChar char="§"/>
              <a:defRPr/>
            </a:pPr>
            <a:r>
              <a:rPr lang="en-US" altLang="en-US" sz="1700" dirty="0">
                <a:cs typeface="Times New Roman" panose="02020603050405020304" pitchFamily="18" charset="0"/>
              </a:rPr>
              <a:t>Who manages the IPA?</a:t>
            </a:r>
          </a:p>
          <a:p>
            <a:pPr marL="971550" lvl="2" indent="-285750">
              <a:buFont typeface="Wingdings" panose="05000000000000000000" pitchFamily="2" charset="2"/>
              <a:buChar char="§"/>
              <a:defRPr/>
            </a:pPr>
            <a:r>
              <a:rPr lang="en-US" altLang="en-US" sz="1700" dirty="0">
                <a:cs typeface="Times New Roman" panose="02020603050405020304" pitchFamily="18" charset="0"/>
              </a:rPr>
              <a:t>How does this affiliation affect Accountable Care Organization</a:t>
            </a:r>
          </a:p>
          <a:p>
            <a:pPr marL="685800" lvl="2" indent="0">
              <a:buClr>
                <a:srgbClr val="002B49"/>
              </a:buClr>
              <a:buNone/>
              <a:defRPr/>
            </a:pPr>
            <a:r>
              <a:rPr lang="en-US" altLang="en-US" sz="1700" dirty="0">
                <a:cs typeface="Times New Roman" panose="02020603050405020304" pitchFamily="18" charset="0"/>
              </a:rPr>
              <a:t>(ACO</a:t>
            </a:r>
            <a:r>
              <a:rPr lang="en-US" altLang="en-US" sz="1700" dirty="0">
                <a:solidFill>
                  <a:srgbClr val="FF0000"/>
                </a:solidFill>
                <a:cs typeface="Times New Roman" panose="02020603050405020304" pitchFamily="18" charset="0"/>
              </a:rPr>
              <a:t> </a:t>
            </a:r>
            <a:r>
              <a:rPr lang="en-US" altLang="en-US" sz="1700" dirty="0">
                <a:cs typeface="Times New Roman" panose="02020603050405020304" pitchFamily="18" charset="0"/>
              </a:rPr>
              <a:t>Participation)?</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19</a:t>
            </a:fld>
            <a:endParaRPr lang="en-US" dirty="0"/>
          </a:p>
        </p:txBody>
      </p:sp>
    </p:spTree>
    <p:extLst>
      <p:ext uri="{BB962C8B-B14F-4D97-AF65-F5344CB8AC3E}">
        <p14:creationId xmlns:p14="http://schemas.microsoft.com/office/powerpoint/2010/main" val="100406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RR Health Strategies</a:t>
            </a:r>
          </a:p>
        </p:txBody>
      </p:sp>
      <p:sp>
        <p:nvSpPr>
          <p:cNvPr id="3" name="Content Placeholder 2"/>
          <p:cNvSpPr>
            <a:spLocks noGrp="1"/>
          </p:cNvSpPr>
          <p:nvPr>
            <p:ph idx="1"/>
          </p:nvPr>
        </p:nvSpPr>
        <p:spPr/>
        <p:txBody>
          <a:bodyPr/>
          <a:lstStyle/>
          <a:p>
            <a:pPr>
              <a:buClr>
                <a:srgbClr val="FF671F"/>
              </a:buClr>
              <a:buFont typeface="Arial" panose="020B0604020202020204" pitchFamily="34" charset="0"/>
              <a:buChar char="•"/>
            </a:pPr>
            <a:endParaRPr lang="en-US" dirty="0"/>
          </a:p>
          <a:p>
            <a:pPr>
              <a:buClr>
                <a:srgbClr val="FF671F"/>
              </a:buClr>
              <a:buFont typeface="Arial" panose="020B0604020202020204" pitchFamily="34" charset="0"/>
              <a:buChar char="•"/>
            </a:pPr>
            <a:endParaRPr lang="en-US" dirty="0"/>
          </a:p>
          <a:p>
            <a:pPr>
              <a:buClr>
                <a:srgbClr val="FF671F"/>
              </a:buClr>
              <a:buFont typeface="Arial" panose="020B0604020202020204" pitchFamily="34" charset="0"/>
              <a:buChar char="•"/>
            </a:pPr>
            <a:r>
              <a:rPr lang="en-US" sz="2800" dirty="0"/>
              <a:t>Pam D’Apuzzo, CPC, ACS-EM, ACS-MS, CPMA</a:t>
            </a:r>
          </a:p>
          <a:p>
            <a:pPr>
              <a:buClr>
                <a:srgbClr val="FF671F"/>
              </a:buClr>
              <a:buFont typeface="Arial" panose="020B0604020202020204" pitchFamily="34" charset="0"/>
              <a:buChar char="•"/>
            </a:pPr>
            <a:r>
              <a:rPr lang="en-US" sz="2800" dirty="0"/>
              <a:t>Jean Davino, DHA, MS</a:t>
            </a:r>
            <a:r>
              <a:rPr lang="en-US" sz="2800"/>
              <a:t>, CLT</a:t>
            </a:r>
            <a:endParaRPr lang="en-US" sz="2800" dirty="0"/>
          </a:p>
        </p:txBody>
      </p:sp>
      <p:sp>
        <p:nvSpPr>
          <p:cNvPr id="4" name="Slide Number Placeholder 3"/>
          <p:cNvSpPr>
            <a:spLocks noGrp="1"/>
          </p:cNvSpPr>
          <p:nvPr>
            <p:ph type="sldNum" sz="quarter" idx="10"/>
          </p:nvPr>
        </p:nvSpPr>
        <p:spPr/>
        <p:txBody>
          <a:bodyPr/>
          <a:lstStyle/>
          <a:p>
            <a:fld id="{1F61F4AC-59B8-420E-8040-3EDD647604A8}" type="slidenum">
              <a:rPr lang="en-US" smtClean="0"/>
              <a:pPr/>
              <a:t>2</a:t>
            </a:fld>
            <a:endParaRPr lang="en-US" dirty="0"/>
          </a:p>
        </p:txBody>
      </p:sp>
    </p:spTree>
    <p:extLst>
      <p:ext uri="{BB962C8B-B14F-4D97-AF65-F5344CB8AC3E}">
        <p14:creationId xmlns:p14="http://schemas.microsoft.com/office/powerpoint/2010/main" val="208107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Medicaid Billing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a:spcBef>
                <a:spcPts val="600"/>
              </a:spcBef>
              <a:buClr>
                <a:srgbClr val="FF671F"/>
              </a:buClr>
              <a:buFont typeface="Arial" panose="020B0604020202020204" pitchFamily="34" charset="0"/>
              <a:buChar char="•"/>
            </a:pPr>
            <a:r>
              <a:rPr lang="en-US" sz="2400" dirty="0">
                <a:cs typeface="Times New Roman" panose="02020603050405020304" pitchFamily="18" charset="0"/>
              </a:rPr>
              <a:t>State governments administer Medicaid  programs and regulations and billing requirements vary state-by-state</a:t>
            </a:r>
          </a:p>
          <a:p>
            <a:pPr>
              <a:spcBef>
                <a:spcPts val="600"/>
              </a:spcBef>
              <a:buClr>
                <a:srgbClr val="FF671F"/>
              </a:buClr>
              <a:buFont typeface="Arial" panose="020B0604020202020204" pitchFamily="34" charset="0"/>
              <a:buChar char="•"/>
            </a:pPr>
            <a:r>
              <a:rPr lang="en-US" sz="2400" dirty="0">
                <a:cs typeface="Times New Roman" panose="02020603050405020304" pitchFamily="18" charset="0"/>
              </a:rPr>
              <a:t>Medicaid is the last payer to be billed for a service</a:t>
            </a:r>
          </a:p>
          <a:p>
            <a:pPr>
              <a:spcBef>
                <a:spcPts val="600"/>
              </a:spcBef>
              <a:buClr>
                <a:srgbClr val="FF671F"/>
              </a:buClr>
              <a:buFont typeface="Arial" panose="020B0604020202020204" pitchFamily="34" charset="0"/>
              <a:buChar char="•"/>
            </a:pPr>
            <a:r>
              <a:rPr lang="en-US" sz="2400" dirty="0">
                <a:cs typeface="Times New Roman" panose="02020603050405020304" pitchFamily="18" charset="0"/>
              </a:rPr>
              <a:t>Prior to billing Medicaid, investigate the following:</a:t>
            </a:r>
          </a:p>
          <a:p>
            <a:pPr lvl="1">
              <a:spcBef>
                <a:spcPts val="600"/>
              </a:spcBef>
              <a:buClr>
                <a:srgbClr val="FF671F"/>
              </a:buClr>
              <a:buFont typeface="Wingdings" panose="05000000000000000000" pitchFamily="2" charset="2"/>
              <a:buChar char="§"/>
            </a:pPr>
            <a:r>
              <a:rPr lang="en-US" sz="2000" dirty="0">
                <a:cs typeface="Times New Roman" panose="02020603050405020304" pitchFamily="18" charset="0"/>
              </a:rPr>
              <a:t>Claim specifics – forms and formats both for paper and electronic claim submission</a:t>
            </a:r>
          </a:p>
          <a:p>
            <a:pPr lvl="1">
              <a:spcBef>
                <a:spcPts val="600"/>
              </a:spcBef>
              <a:buClr>
                <a:srgbClr val="FF671F"/>
              </a:buClr>
              <a:buFont typeface="Wingdings" panose="05000000000000000000" pitchFamily="2" charset="2"/>
              <a:buChar char="§"/>
            </a:pPr>
            <a:r>
              <a:rPr lang="en-US" sz="2000" dirty="0">
                <a:cs typeface="Times New Roman" panose="02020603050405020304" pitchFamily="18" charset="0"/>
              </a:rPr>
              <a:t>Covered services, thresholds and authorization procedures</a:t>
            </a:r>
          </a:p>
          <a:p>
            <a:pPr lvl="1">
              <a:spcBef>
                <a:spcPts val="600"/>
              </a:spcBef>
              <a:buClr>
                <a:srgbClr val="FF671F"/>
              </a:buClr>
              <a:buFont typeface="Wingdings" panose="05000000000000000000" pitchFamily="2" charset="2"/>
              <a:buChar char="§"/>
            </a:pPr>
            <a:r>
              <a:rPr lang="en-US" sz="2000" dirty="0">
                <a:cs typeface="Times New Roman" panose="02020603050405020304" pitchFamily="18" charset="0"/>
              </a:rPr>
              <a:t>Fee schedules </a:t>
            </a:r>
          </a:p>
          <a:p>
            <a:pPr lvl="1">
              <a:spcBef>
                <a:spcPts val="600"/>
              </a:spcBef>
              <a:buClr>
                <a:srgbClr val="FF671F"/>
              </a:buClr>
              <a:buFont typeface="Wingdings" panose="05000000000000000000" pitchFamily="2" charset="2"/>
              <a:buChar char="§"/>
            </a:pPr>
            <a:r>
              <a:rPr lang="en-US" sz="2000" dirty="0">
                <a:cs typeface="Times New Roman" panose="02020603050405020304" pitchFamily="18" charset="0"/>
              </a:rPr>
              <a:t>Clearinghouse functions as they relate to processing Medicaid claims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20</a:t>
            </a:fld>
            <a:endParaRPr lang="en-US" dirty="0"/>
          </a:p>
        </p:txBody>
      </p:sp>
    </p:spTree>
    <p:extLst>
      <p:ext uri="{BB962C8B-B14F-4D97-AF65-F5344CB8AC3E}">
        <p14:creationId xmlns:p14="http://schemas.microsoft.com/office/powerpoint/2010/main" val="3381104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lstStyle/>
          <a:p>
            <a:pPr algn="ctr"/>
            <a:r>
              <a:rPr lang="en-US" dirty="0">
                <a:solidFill>
                  <a:srgbClr val="FF671F"/>
                </a:solidFill>
              </a:rPr>
              <a:t>Provider Credentialing</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21</a:t>
            </a:fld>
            <a:endParaRPr lang="en-US" dirty="0"/>
          </a:p>
        </p:txBody>
      </p:sp>
    </p:spTree>
    <p:extLst>
      <p:ext uri="{BB962C8B-B14F-4D97-AF65-F5344CB8AC3E}">
        <p14:creationId xmlns:p14="http://schemas.microsoft.com/office/powerpoint/2010/main" val="261061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lvl="1">
              <a:spcBef>
                <a:spcPts val="1200"/>
              </a:spcBef>
              <a:buClr>
                <a:srgbClr val="FF671F"/>
              </a:buClr>
            </a:pPr>
            <a:r>
              <a:rPr lang="en-US" altLang="en-US" sz="2200" dirty="0">
                <a:cs typeface="Times New Roman" panose="02020603050405020304" pitchFamily="18" charset="0"/>
              </a:rPr>
              <a:t>Credentialing is a process used to evaluate the qualifications and practice/clinic history of a provider</a:t>
            </a:r>
          </a:p>
          <a:p>
            <a:pPr lvl="1">
              <a:spcBef>
                <a:spcPts val="1200"/>
              </a:spcBef>
              <a:buClr>
                <a:srgbClr val="FF671F"/>
              </a:buClr>
            </a:pPr>
            <a:r>
              <a:rPr lang="en-US" altLang="en-US" sz="2200" dirty="0">
                <a:cs typeface="Times New Roman" panose="02020603050405020304" pitchFamily="18" charset="0"/>
              </a:rPr>
              <a:t>This process includes a review of completed education, training, residency, board certification and licenses </a:t>
            </a:r>
          </a:p>
          <a:p>
            <a:pPr lvl="1">
              <a:spcBef>
                <a:spcPts val="1200"/>
              </a:spcBef>
              <a:buClr>
                <a:srgbClr val="FF671F"/>
              </a:buClr>
            </a:pPr>
            <a:r>
              <a:rPr lang="en-US" altLang="en-US" sz="2200" dirty="0">
                <a:cs typeface="Times New Roman" panose="02020603050405020304" pitchFamily="18" charset="0"/>
              </a:rPr>
              <a:t>The information obtained from the State Licensing Department/Office of the Professions will provide information regarding the licensing and/or professional certification requirements for individual provider types</a:t>
            </a:r>
          </a:p>
          <a:p>
            <a:pPr lvl="1">
              <a:spcBef>
                <a:spcPts val="1200"/>
              </a:spcBef>
              <a:buClr>
                <a:srgbClr val="FF671F"/>
              </a:buClr>
            </a:pPr>
            <a:r>
              <a:rPr lang="en-US" altLang="en-US" sz="2200" dirty="0">
                <a:cs typeface="Times New Roman" panose="02020603050405020304" pitchFamily="18" charset="0"/>
              </a:rPr>
              <a:t>The credentialing process may take several weeks to months to complete</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22</a:t>
            </a:fld>
            <a:endParaRPr lang="en-US" dirty="0"/>
          </a:p>
        </p:txBody>
      </p:sp>
    </p:spTree>
    <p:extLst>
      <p:ext uri="{BB962C8B-B14F-4D97-AF65-F5344CB8AC3E}">
        <p14:creationId xmlns:p14="http://schemas.microsoft.com/office/powerpoint/2010/main" val="277980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lvl="1">
              <a:spcBef>
                <a:spcPts val="1200"/>
              </a:spcBef>
              <a:buClr>
                <a:srgbClr val="FF671F"/>
              </a:buClr>
            </a:pPr>
            <a:r>
              <a:rPr lang="en-US" altLang="en-US" sz="2200" dirty="0">
                <a:cs typeface="Times New Roman" panose="02020603050405020304" pitchFamily="18" charset="0"/>
              </a:rPr>
              <a:t>A provider should refrain from rendering services without proper credentialing in place. Insurance carriers will not reimburse any services performed by a non-credentialed provider</a:t>
            </a:r>
          </a:p>
          <a:p>
            <a:pPr lvl="1">
              <a:spcBef>
                <a:spcPts val="1200"/>
              </a:spcBef>
              <a:buClr>
                <a:srgbClr val="FF671F"/>
              </a:buClr>
            </a:pPr>
            <a:r>
              <a:rPr lang="en-US" altLang="en-US" sz="2200" dirty="0">
                <a:cs typeface="Times New Roman" panose="02020603050405020304" pitchFamily="18" charset="0"/>
              </a:rPr>
              <a:t>According to the Federal Register, it is considered fraudulent to bill for the services of a provider under another provider’s name and carrier ID number due to credentialing status</a:t>
            </a:r>
          </a:p>
          <a:p>
            <a:pPr lvl="1">
              <a:spcBef>
                <a:spcPts val="1200"/>
              </a:spcBef>
              <a:buClr>
                <a:srgbClr val="FF671F"/>
              </a:buClr>
            </a:pPr>
            <a:r>
              <a:rPr lang="en-US" altLang="en-US" sz="2200" dirty="0">
                <a:cs typeface="Times New Roman" panose="02020603050405020304" pitchFamily="18" charset="0"/>
              </a:rPr>
              <a:t>Some insurance carriers will backdate the contract effective date. However, this is not common practice</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23</a:t>
            </a:fld>
            <a:endParaRPr lang="en-US" dirty="0"/>
          </a:p>
        </p:txBody>
      </p:sp>
    </p:spTree>
    <p:extLst>
      <p:ext uri="{BB962C8B-B14F-4D97-AF65-F5344CB8AC3E}">
        <p14:creationId xmlns:p14="http://schemas.microsoft.com/office/powerpoint/2010/main" val="4026424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lvl="1">
              <a:spcBef>
                <a:spcPts val="1200"/>
              </a:spcBef>
              <a:buClr>
                <a:srgbClr val="FF671F"/>
              </a:buClr>
            </a:pPr>
            <a:r>
              <a:rPr lang="en-US" altLang="en-US" sz="1800" dirty="0">
                <a:cs typeface="Times New Roman" panose="02020603050405020304" pitchFamily="18" charset="0"/>
              </a:rPr>
              <a:t>The Council for Affordable Quality Healthcare (CAQH) is a non-profit alliance of health plans and networks nationwide. CAQH works with partner health plans to streamline the credentialing process for those plans through a database (</a:t>
            </a:r>
            <a:r>
              <a:rPr lang="en-US" altLang="en-US" sz="1800" dirty="0">
                <a:cs typeface="Times New Roman" panose="02020603050405020304" pitchFamily="18" charset="0"/>
                <a:hlinkClick r:id="rId3"/>
              </a:rPr>
              <a:t>www.caqh.org</a:t>
            </a:r>
            <a:r>
              <a:rPr lang="en-US" altLang="en-US" sz="1800" dirty="0">
                <a:cs typeface="Times New Roman" panose="02020603050405020304" pitchFamily="18" charset="0"/>
              </a:rPr>
              <a:t>)</a:t>
            </a:r>
          </a:p>
          <a:p>
            <a:pPr lvl="1">
              <a:spcBef>
                <a:spcPts val="1200"/>
              </a:spcBef>
              <a:buClr>
                <a:srgbClr val="FF671F"/>
              </a:buClr>
            </a:pPr>
            <a:r>
              <a:rPr lang="en-US" altLang="en-US" sz="1800" dirty="0">
                <a:cs typeface="Times New Roman" panose="02020603050405020304" pitchFamily="18" charset="0"/>
              </a:rPr>
              <a:t>Carrier application processes vary and may include completion of a unique credentialing application or a state standardized application</a:t>
            </a:r>
          </a:p>
          <a:p>
            <a:pPr lvl="1">
              <a:spcBef>
                <a:spcPts val="1200"/>
              </a:spcBef>
              <a:buClr>
                <a:srgbClr val="FF671F"/>
              </a:buClr>
            </a:pPr>
            <a:r>
              <a:rPr lang="en-US" altLang="en-US" sz="1800" dirty="0">
                <a:cs typeface="Times New Roman" panose="02020603050405020304" pitchFamily="18" charset="0"/>
              </a:rPr>
              <a:t>Due to the complexity of the provider credentialing process, one person in an organization should be designated to handle the process  </a:t>
            </a:r>
          </a:p>
          <a:p>
            <a:pPr lvl="1">
              <a:spcBef>
                <a:spcPts val="1200"/>
              </a:spcBef>
              <a:buClr>
                <a:srgbClr val="FF671F"/>
              </a:buClr>
            </a:pPr>
            <a:r>
              <a:rPr lang="en-US" altLang="en-US" sz="1800" dirty="0">
                <a:cs typeface="Times New Roman" panose="02020603050405020304" pitchFamily="18" charset="0"/>
              </a:rPr>
              <a:t>If it is a large practice/clinic, more than one staff member should be involved to handle the process and a Credentialing Committee should be formed to oversee the process</a:t>
            </a:r>
          </a:p>
          <a:p>
            <a:pPr lvl="1">
              <a:spcBef>
                <a:spcPts val="1200"/>
              </a:spcBef>
              <a:buClr>
                <a:srgbClr val="FF671F"/>
              </a:buClr>
            </a:pPr>
            <a:r>
              <a:rPr lang="en-US" altLang="en-US" sz="1800" dirty="0">
                <a:cs typeface="Times New Roman" panose="02020603050405020304" pitchFamily="18" charset="0"/>
              </a:rPr>
              <a:t>Some practices/clinics elect to outsource credentialing to vendors specializing in this area</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24</a:t>
            </a:fld>
            <a:endParaRPr lang="en-US" dirty="0"/>
          </a:p>
        </p:txBody>
      </p:sp>
    </p:spTree>
    <p:extLst>
      <p:ext uri="{BB962C8B-B14F-4D97-AF65-F5344CB8AC3E}">
        <p14:creationId xmlns:p14="http://schemas.microsoft.com/office/powerpoint/2010/main" val="301104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Provider Credentialing</a:t>
            </a:r>
          </a:p>
        </p:txBody>
      </p:sp>
      <p:sp>
        <p:nvSpPr>
          <p:cNvPr id="9" name="Content Placeholder 8">
            <a:extLst>
              <a:ext uri="{FF2B5EF4-FFF2-40B4-BE49-F238E27FC236}">
                <a16:creationId xmlns:a16="http://schemas.microsoft.com/office/drawing/2014/main" id="{0F96F58B-CA67-4A7D-9737-BF1D9BD54D3F}"/>
              </a:ext>
            </a:extLst>
          </p:cNvPr>
          <p:cNvSpPr>
            <a:spLocks noGrp="1"/>
          </p:cNvSpPr>
          <p:nvPr>
            <p:ph sz="half" idx="2"/>
          </p:nvPr>
        </p:nvSpPr>
        <p:spPr>
          <a:effectLst/>
        </p:spPr>
        <p:txBody>
          <a:bodyPr/>
          <a:lstStyle/>
          <a:p>
            <a:pPr>
              <a:buFont typeface="Arial" panose="020B0604020202020204" pitchFamily="34" charset="0"/>
              <a:buChar char="•"/>
              <a:defRPr/>
            </a:pPr>
            <a:r>
              <a:rPr lang="en-US" sz="1600" dirty="0">
                <a:cs typeface="Times New Roman" panose="02020603050405020304" pitchFamily="18" charset="0"/>
              </a:rPr>
              <a:t>State License</a:t>
            </a:r>
          </a:p>
          <a:p>
            <a:pPr>
              <a:buFont typeface="Arial" panose="020B0604020202020204" pitchFamily="34" charset="0"/>
              <a:buChar char="•"/>
              <a:defRPr/>
            </a:pPr>
            <a:r>
              <a:rPr lang="en-US" sz="1600" dirty="0">
                <a:cs typeface="Times New Roman" panose="02020603050405020304" pitchFamily="18" charset="0"/>
              </a:rPr>
              <a:t>Drug Enforcement Administration (DEA) Certificate</a:t>
            </a:r>
          </a:p>
          <a:p>
            <a:pPr>
              <a:buFont typeface="Arial" panose="020B0604020202020204" pitchFamily="34" charset="0"/>
              <a:buChar char="•"/>
              <a:defRPr/>
            </a:pPr>
            <a:r>
              <a:rPr lang="en-US" sz="1600" dirty="0">
                <a:cs typeface="Times New Roman" panose="02020603050405020304" pitchFamily="18" charset="0"/>
              </a:rPr>
              <a:t>Board Certification</a:t>
            </a:r>
          </a:p>
          <a:p>
            <a:pPr>
              <a:buFont typeface="Arial" panose="020B0604020202020204" pitchFamily="34" charset="0"/>
              <a:buChar char="•"/>
              <a:defRPr/>
            </a:pPr>
            <a:r>
              <a:rPr lang="en-US" sz="1600" dirty="0">
                <a:cs typeface="Times New Roman" panose="02020603050405020304" pitchFamily="18" charset="0"/>
              </a:rPr>
              <a:t>Diploma-(copy of highest level of education completed)</a:t>
            </a:r>
          </a:p>
          <a:p>
            <a:pPr>
              <a:buFont typeface="Arial" panose="020B0604020202020204" pitchFamily="34" charset="0"/>
              <a:buChar char="•"/>
              <a:defRPr/>
            </a:pPr>
            <a:r>
              <a:rPr lang="en-US" sz="1600" dirty="0">
                <a:cs typeface="Times New Roman" panose="02020603050405020304" pitchFamily="18" charset="0"/>
              </a:rPr>
              <a:t>Educational Commission for Foreign Medical Graduates (ECFMG) Certificate (required if educated outside of the US)</a:t>
            </a:r>
          </a:p>
          <a:p>
            <a:pPr>
              <a:buFont typeface="Arial" panose="020B0604020202020204" pitchFamily="34" charset="0"/>
              <a:buChar char="•"/>
              <a:defRPr/>
            </a:pPr>
            <a:r>
              <a:rPr lang="en-US" sz="1600" dirty="0">
                <a:cs typeface="Times New Roman" panose="02020603050405020304" pitchFamily="18" charset="0"/>
              </a:rPr>
              <a:t>Certificates of completion for all medical training (internship, residency, fellowship)</a:t>
            </a:r>
          </a:p>
          <a:p>
            <a:pPr>
              <a:buFont typeface="Arial" panose="020B0604020202020204" pitchFamily="34" charset="0"/>
              <a:buChar char="•"/>
              <a:defRPr/>
            </a:pPr>
            <a:r>
              <a:rPr lang="en-US" sz="1600" dirty="0">
                <a:cs typeface="Times New Roman" panose="02020603050405020304" pitchFamily="18" charset="0"/>
              </a:rPr>
              <a:t>National Provider Identification (NPI)</a:t>
            </a:r>
          </a:p>
          <a:p>
            <a:endParaRPr lang="en-US" dirty="0"/>
          </a:p>
        </p:txBody>
      </p:sp>
      <p:sp>
        <p:nvSpPr>
          <p:cNvPr id="10" name="Content Placeholder 9">
            <a:extLst>
              <a:ext uri="{FF2B5EF4-FFF2-40B4-BE49-F238E27FC236}">
                <a16:creationId xmlns:a16="http://schemas.microsoft.com/office/drawing/2014/main" id="{6D4815D8-97E4-44CD-B9ED-A888A7D66E4B}"/>
              </a:ext>
            </a:extLst>
          </p:cNvPr>
          <p:cNvSpPr>
            <a:spLocks noGrp="1"/>
          </p:cNvSpPr>
          <p:nvPr>
            <p:ph sz="quarter" idx="4"/>
          </p:nvPr>
        </p:nvSpPr>
        <p:spPr>
          <a:xfrm>
            <a:off x="4645025" y="1657351"/>
            <a:ext cx="4041775" cy="3881379"/>
          </a:xfrm>
        </p:spPr>
        <p:txBody>
          <a:bodyPr/>
          <a:lstStyle/>
          <a:p>
            <a:pPr>
              <a:buFont typeface="Arial" panose="020B0604020202020204" pitchFamily="34" charset="0"/>
              <a:buChar char="•"/>
            </a:pPr>
            <a:r>
              <a:rPr lang="en-US" altLang="en-US" sz="1800" dirty="0">
                <a:cs typeface="Times New Roman" panose="02020603050405020304" pitchFamily="18" charset="0"/>
              </a:rPr>
              <a:t>Curriculum Vitae (months &amp; years required)</a:t>
            </a:r>
          </a:p>
          <a:p>
            <a:pPr>
              <a:buFont typeface="Arial" panose="020B0604020202020204" pitchFamily="34" charset="0"/>
              <a:buChar char="•"/>
            </a:pPr>
            <a:r>
              <a:rPr lang="en-US" altLang="en-US" sz="1800" dirty="0">
                <a:cs typeface="Times New Roman" panose="02020603050405020304" pitchFamily="18" charset="0"/>
              </a:rPr>
              <a:t>Hospital Affiliations &amp; Privileges</a:t>
            </a:r>
          </a:p>
          <a:p>
            <a:pPr>
              <a:buFont typeface="Arial" panose="020B0604020202020204" pitchFamily="34" charset="0"/>
              <a:buChar char="•"/>
            </a:pPr>
            <a:r>
              <a:rPr lang="en-US" altLang="en-US" sz="1800" dirty="0">
                <a:cs typeface="Times New Roman" panose="02020603050405020304" pitchFamily="18" charset="0"/>
              </a:rPr>
              <a:t>Proof of Continuing Education</a:t>
            </a:r>
          </a:p>
          <a:p>
            <a:pPr>
              <a:buFont typeface="Arial" panose="020B0604020202020204" pitchFamily="34" charset="0"/>
              <a:buChar char="•"/>
            </a:pPr>
            <a:r>
              <a:rPr lang="en-US" altLang="en-US" sz="1800" dirty="0">
                <a:cs typeface="Times New Roman" panose="02020603050405020304" pitchFamily="18" charset="0"/>
              </a:rPr>
              <a:t>Malpractice Face Sheet</a:t>
            </a:r>
          </a:p>
          <a:p>
            <a:pPr>
              <a:buFont typeface="Arial" panose="020B0604020202020204" pitchFamily="34" charset="0"/>
              <a:buChar char="•"/>
            </a:pPr>
            <a:r>
              <a:rPr lang="en-US" altLang="en-US" sz="1800" dirty="0">
                <a:cs typeface="Times New Roman" panose="02020603050405020304" pitchFamily="18" charset="0"/>
              </a:rPr>
              <a:t>Explanation of any pending or settled malpractice cases during the last five years</a:t>
            </a:r>
          </a:p>
          <a:p>
            <a:pPr>
              <a:buFont typeface="Arial" panose="020B0604020202020204" pitchFamily="34" charset="0"/>
              <a:buChar char="•"/>
            </a:pPr>
            <a:r>
              <a:rPr lang="en-US" altLang="en-US" sz="1800" dirty="0">
                <a:cs typeface="Times New Roman" panose="02020603050405020304" pitchFamily="18" charset="0"/>
              </a:rPr>
              <a:t>Clinical Laboratory Improvement Amendments (CLIA) Certification</a:t>
            </a:r>
          </a:p>
          <a:p>
            <a:pPr>
              <a:buFont typeface="Arial" panose="020B0604020202020204" pitchFamily="34" charset="0"/>
              <a:buChar char="•"/>
            </a:pPr>
            <a:r>
              <a:rPr lang="en-US" altLang="en-US" sz="1800" dirty="0">
                <a:cs typeface="Times New Roman" panose="02020603050405020304" pitchFamily="18" charset="0"/>
              </a:rPr>
              <a:t>W-9</a:t>
            </a:r>
          </a:p>
          <a:p>
            <a:pPr>
              <a:buFont typeface="Arial" panose="020B0604020202020204" pitchFamily="34" charset="0"/>
              <a:buChar char="•"/>
            </a:pPr>
            <a:r>
              <a:rPr lang="en-US" altLang="en-US" sz="1800" dirty="0">
                <a:cs typeface="Times New Roman" panose="02020603050405020304" pitchFamily="18" charset="0"/>
              </a:rPr>
              <a:t>Current drivers license</a:t>
            </a:r>
          </a:p>
          <a:p>
            <a:endParaRPr lang="en-US"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1"/>
          </p:nvPr>
        </p:nvSpPr>
        <p:spPr/>
        <p:txBody>
          <a:bodyPr/>
          <a:lstStyle/>
          <a:p>
            <a:fld id="{1F61F4AC-59B8-420E-8040-3EDD647604A8}" type="slidenum">
              <a:rPr lang="en-US" smtClean="0"/>
              <a:pPr/>
              <a:t>25</a:t>
            </a:fld>
            <a:endParaRPr lang="en-US" dirty="0"/>
          </a:p>
        </p:txBody>
      </p:sp>
      <p:sp>
        <p:nvSpPr>
          <p:cNvPr id="11" name="TextBox 10">
            <a:extLst>
              <a:ext uri="{FF2B5EF4-FFF2-40B4-BE49-F238E27FC236}">
                <a16:creationId xmlns:a16="http://schemas.microsoft.com/office/drawing/2014/main" id="{F337DE94-5C3C-4D65-B500-6B3C1583262A}"/>
              </a:ext>
            </a:extLst>
          </p:cNvPr>
          <p:cNvSpPr txBox="1"/>
          <p:nvPr/>
        </p:nvSpPr>
        <p:spPr>
          <a:xfrm>
            <a:off x="707721" y="5538731"/>
            <a:ext cx="7728559" cy="584775"/>
          </a:xfrm>
          <a:prstGeom prst="rect">
            <a:avLst/>
          </a:prstGeom>
          <a:noFill/>
        </p:spPr>
        <p:txBody>
          <a:bodyPr wrap="square" rtlCol="0">
            <a:spAutoFit/>
          </a:bodyPr>
          <a:lstStyle/>
          <a:p>
            <a:r>
              <a:rPr lang="en-US" altLang="en-US" sz="1600" i="1" dirty="0">
                <a:solidFill>
                  <a:srgbClr val="FF671F"/>
                </a:solidFill>
                <a:latin typeface="Georgia" panose="02040502050405020303" pitchFamily="18" charset="0"/>
                <a:cs typeface="Times New Roman" panose="02020603050405020304" pitchFamily="18" charset="0"/>
              </a:rPr>
              <a:t>Professional credentialing verification and documentation requirements will vary according to carrier specific credentialing guidelines. </a:t>
            </a:r>
            <a:endParaRPr lang="en-US" sz="1600" dirty="0">
              <a:solidFill>
                <a:srgbClr val="FF671F"/>
              </a:solidFill>
            </a:endParaRPr>
          </a:p>
        </p:txBody>
      </p:sp>
    </p:spTree>
    <p:extLst>
      <p:ext uri="{BB962C8B-B14F-4D97-AF65-F5344CB8AC3E}">
        <p14:creationId xmlns:p14="http://schemas.microsoft.com/office/powerpoint/2010/main" val="144776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649787"/>
          </a:xfrm>
        </p:spPr>
        <p:txBody>
          <a:bodyPr>
            <a:noAutofit/>
          </a:bodyPr>
          <a:lstStyle/>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A spreadsheet should be developed to better track your practice/clinic’s credentialing efforts. </a:t>
            </a:r>
          </a:p>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In addition to the credentialing items noted in the previous slide, the spreadsheet should include the following fields:</a:t>
            </a:r>
          </a:p>
          <a:p>
            <a:pPr lvl="2">
              <a:spcBef>
                <a:spcPts val="1200"/>
              </a:spcBef>
              <a:buFont typeface="Wingdings" panose="05000000000000000000" pitchFamily="2" charset="2"/>
              <a:buChar char="§"/>
            </a:pPr>
            <a:r>
              <a:rPr lang="en-US" altLang="en-US" sz="2000" dirty="0">
                <a:cs typeface="Times New Roman" panose="02020603050405020304" pitchFamily="18" charset="0"/>
              </a:rPr>
              <a:t>Carrier Name</a:t>
            </a:r>
          </a:p>
          <a:p>
            <a:pPr lvl="2">
              <a:spcBef>
                <a:spcPts val="1200"/>
              </a:spcBef>
              <a:buFont typeface="Wingdings" panose="05000000000000000000" pitchFamily="2" charset="2"/>
              <a:buChar char="§"/>
            </a:pPr>
            <a:r>
              <a:rPr lang="en-US" altLang="en-US" sz="2000" dirty="0">
                <a:cs typeface="Times New Roman" panose="02020603050405020304" pitchFamily="18" charset="0"/>
              </a:rPr>
              <a:t>Application Type (paper, CAQH, electronic)</a:t>
            </a:r>
          </a:p>
          <a:p>
            <a:pPr lvl="2">
              <a:spcBef>
                <a:spcPts val="1200"/>
              </a:spcBef>
              <a:buFont typeface="Wingdings" panose="05000000000000000000" pitchFamily="2" charset="2"/>
              <a:buChar char="§"/>
            </a:pPr>
            <a:r>
              <a:rPr lang="en-US" altLang="en-US" sz="2000" dirty="0">
                <a:cs typeface="Times New Roman" panose="02020603050405020304" pitchFamily="18" charset="0"/>
              </a:rPr>
              <a:t>Submission Date</a:t>
            </a:r>
          </a:p>
          <a:p>
            <a:pPr lvl="2">
              <a:spcBef>
                <a:spcPts val="1200"/>
              </a:spcBef>
              <a:buFont typeface="Wingdings" panose="05000000000000000000" pitchFamily="2" charset="2"/>
              <a:buChar char="§"/>
            </a:pPr>
            <a:r>
              <a:rPr lang="en-US" altLang="en-US" sz="2000" dirty="0">
                <a:cs typeface="Times New Roman" panose="02020603050405020304" pitchFamily="18" charset="0"/>
              </a:rPr>
              <a:t>Verification of Submission</a:t>
            </a:r>
          </a:p>
          <a:p>
            <a:pPr lvl="2">
              <a:spcBef>
                <a:spcPts val="1200"/>
              </a:spcBef>
              <a:buFont typeface="Wingdings" panose="05000000000000000000" pitchFamily="2" charset="2"/>
              <a:buChar char="§"/>
            </a:pPr>
            <a:r>
              <a:rPr lang="en-US" altLang="en-US" sz="2000" dirty="0">
                <a:cs typeface="Times New Roman" panose="02020603050405020304" pitchFamily="18" charset="0"/>
              </a:rPr>
              <a:t>Additional Information Requested</a:t>
            </a:r>
          </a:p>
          <a:p>
            <a:pPr lvl="2">
              <a:spcBef>
                <a:spcPts val="1200"/>
              </a:spcBef>
              <a:buFont typeface="Wingdings" panose="05000000000000000000" pitchFamily="2" charset="2"/>
              <a:buChar char="§"/>
            </a:pPr>
            <a:r>
              <a:rPr lang="en-US" altLang="en-US" sz="2000" dirty="0">
                <a:cs typeface="Times New Roman" panose="02020603050405020304" pitchFamily="18" charset="0"/>
              </a:rPr>
              <a:t>Carrier Contact Information</a:t>
            </a:r>
          </a:p>
          <a:p>
            <a:pPr lvl="2">
              <a:spcBef>
                <a:spcPts val="1200"/>
              </a:spcBef>
              <a:buFont typeface="Wingdings" panose="05000000000000000000" pitchFamily="2" charset="2"/>
              <a:buChar char="§"/>
            </a:pPr>
            <a:r>
              <a:rPr lang="en-US" altLang="en-US" sz="2000" dirty="0">
                <a:cs typeface="Times New Roman" panose="02020603050405020304" pitchFamily="18" charset="0"/>
              </a:rPr>
              <a:t>Notes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26</a:t>
            </a:fld>
            <a:endParaRPr lang="en-US" dirty="0"/>
          </a:p>
        </p:txBody>
      </p:sp>
    </p:spTree>
    <p:extLst>
      <p:ext uri="{BB962C8B-B14F-4D97-AF65-F5344CB8AC3E}">
        <p14:creationId xmlns:p14="http://schemas.microsoft.com/office/powerpoint/2010/main" val="61881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a:buClr>
                <a:srgbClr val="FF671F"/>
              </a:buClr>
              <a:buFont typeface="Arial" panose="020B0604020202020204" pitchFamily="34" charset="0"/>
              <a:buChar char="•"/>
            </a:pPr>
            <a:r>
              <a:rPr lang="en-US" altLang="en-US" sz="2000" dirty="0">
                <a:cs typeface="Times New Roman" panose="02020603050405020304" pitchFamily="18" charset="0"/>
              </a:rPr>
              <a:t>Once the application process has begun, record the names of the insurance carriers, and the date the applications were completed</a:t>
            </a:r>
          </a:p>
          <a:p>
            <a:pPr>
              <a:buClr>
                <a:srgbClr val="FF671F"/>
              </a:buClr>
              <a:buFont typeface="Arial" panose="020B0604020202020204" pitchFamily="34" charset="0"/>
              <a:buChar char="•"/>
            </a:pPr>
            <a:endParaRPr lang="en-US" altLang="en-US" sz="2000" dirty="0">
              <a:cs typeface="Times New Roman" panose="02020603050405020304" pitchFamily="18" charset="0"/>
            </a:endParaRPr>
          </a:p>
          <a:p>
            <a:pPr>
              <a:buClr>
                <a:srgbClr val="FF671F"/>
              </a:buClr>
              <a:buFont typeface="Arial" panose="020B0604020202020204" pitchFamily="34" charset="0"/>
              <a:buChar char="•"/>
            </a:pPr>
            <a:r>
              <a:rPr lang="en-US" altLang="en-US" sz="2000" dirty="0">
                <a:cs typeface="Times New Roman" panose="02020603050405020304" pitchFamily="18" charset="0"/>
              </a:rPr>
              <a:t>Create a “NOTES” section to maintain pertinent information regarding the process</a:t>
            </a:r>
          </a:p>
          <a:p>
            <a:pPr>
              <a:buClr>
                <a:srgbClr val="FF671F"/>
              </a:buClr>
              <a:buFont typeface="Arial" panose="020B0604020202020204" pitchFamily="34" charset="0"/>
              <a:buChar char="•"/>
            </a:pPr>
            <a:endParaRPr lang="en-US" altLang="en-US" sz="2000" dirty="0">
              <a:cs typeface="Times New Roman" panose="02020603050405020304" pitchFamily="18" charset="0"/>
            </a:endParaRPr>
          </a:p>
          <a:p>
            <a:pPr>
              <a:buClr>
                <a:srgbClr val="FF671F"/>
              </a:buClr>
              <a:buFont typeface="Arial" panose="020B0604020202020204" pitchFamily="34" charset="0"/>
              <a:buChar char="•"/>
            </a:pPr>
            <a:r>
              <a:rPr lang="en-US" altLang="en-US" sz="2000" dirty="0">
                <a:cs typeface="Times New Roman" panose="02020603050405020304" pitchFamily="18" charset="0"/>
              </a:rPr>
              <a:t>Be sure to maintain meticulous records for submissions (copies of the application, electronic confirmation sheet, CAQH reference number, etc.)</a:t>
            </a:r>
          </a:p>
          <a:p>
            <a:pPr>
              <a:buClr>
                <a:srgbClr val="FF671F"/>
              </a:buClr>
              <a:buFont typeface="Arial" panose="020B0604020202020204" pitchFamily="34" charset="0"/>
              <a:buChar char="•"/>
            </a:pPr>
            <a:endParaRPr lang="en-US" altLang="en-US" sz="2000" dirty="0">
              <a:cs typeface="Times New Roman" panose="02020603050405020304" pitchFamily="18" charset="0"/>
            </a:endParaRPr>
          </a:p>
          <a:p>
            <a:pPr>
              <a:buClr>
                <a:srgbClr val="FF671F"/>
              </a:buClr>
              <a:buFont typeface="Arial" panose="020B0604020202020204" pitchFamily="34" charset="0"/>
              <a:buChar char="•"/>
            </a:pPr>
            <a:r>
              <a:rPr lang="en-US" altLang="en-US" sz="2000" dirty="0">
                <a:cs typeface="Times New Roman" panose="02020603050405020304" pitchFamily="18" charset="0"/>
              </a:rPr>
              <a:t>If mailing information, issue all correspondence via Certified mail, Return Receipt Requested</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27</a:t>
            </a:fld>
            <a:endParaRPr lang="en-US" dirty="0"/>
          </a:p>
        </p:txBody>
      </p:sp>
    </p:spTree>
    <p:extLst>
      <p:ext uri="{BB962C8B-B14F-4D97-AF65-F5344CB8AC3E}">
        <p14:creationId xmlns:p14="http://schemas.microsoft.com/office/powerpoint/2010/main" val="2166842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Follow-up within two weeks of submission to confirm receipt of the application</a:t>
            </a:r>
          </a:p>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Inquire with Carrier regarding their Credentialing Committee meeting schedule</a:t>
            </a:r>
          </a:p>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Document missing information requests in the spreadsheet, along with the corresponding subsequent submission dates of these documents </a:t>
            </a:r>
          </a:p>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Be sure to obtain confirmation of any follow-up submissions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28</a:t>
            </a:fld>
            <a:endParaRPr lang="en-US" dirty="0"/>
          </a:p>
        </p:txBody>
      </p:sp>
    </p:spTree>
    <p:extLst>
      <p:ext uri="{BB962C8B-B14F-4D97-AF65-F5344CB8AC3E}">
        <p14:creationId xmlns:p14="http://schemas.microsoft.com/office/powerpoint/2010/main" val="37632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564062"/>
          </a:xfrm>
        </p:spPr>
        <p:txBody>
          <a:bodyPr>
            <a:noAutofit/>
          </a:bodyPr>
          <a:lstStyle/>
          <a:p>
            <a:pPr>
              <a:spcBef>
                <a:spcPts val="600"/>
              </a:spcBef>
              <a:buClr>
                <a:srgbClr val="FF671F"/>
              </a:buClr>
              <a:buFont typeface="Arial" panose="020B0604020202020204" pitchFamily="34" charset="0"/>
              <a:buChar char="•"/>
            </a:pPr>
            <a:r>
              <a:rPr lang="en-US" altLang="en-US" sz="1800" dirty="0">
                <a:cs typeface="Times New Roman" panose="02020603050405020304" pitchFamily="18" charset="0"/>
              </a:rPr>
              <a:t>The credentialing grid should also be utilized to assist with  “expirables management.” The following items will expire and should be carefully tracked to maintain up-to-date Provider credentials:</a:t>
            </a:r>
          </a:p>
          <a:p>
            <a:pPr lvl="2">
              <a:spcBef>
                <a:spcPts val="600"/>
              </a:spcBef>
            </a:pPr>
            <a:r>
              <a:rPr lang="en-US" altLang="en-US" sz="1700" dirty="0">
                <a:cs typeface="Times New Roman" panose="02020603050405020304" pitchFamily="18" charset="0"/>
              </a:rPr>
              <a:t>State License</a:t>
            </a:r>
          </a:p>
          <a:p>
            <a:pPr lvl="2">
              <a:spcBef>
                <a:spcPts val="600"/>
              </a:spcBef>
            </a:pPr>
            <a:r>
              <a:rPr lang="en-US" altLang="en-US" sz="1700" dirty="0">
                <a:cs typeface="Times New Roman" panose="02020603050405020304" pitchFamily="18" charset="0"/>
              </a:rPr>
              <a:t>DEA License</a:t>
            </a:r>
          </a:p>
          <a:p>
            <a:pPr lvl="2">
              <a:spcBef>
                <a:spcPts val="600"/>
              </a:spcBef>
            </a:pPr>
            <a:r>
              <a:rPr lang="en-US" altLang="en-US" sz="1700" dirty="0">
                <a:cs typeface="Times New Roman" panose="02020603050405020304" pitchFamily="18" charset="0"/>
              </a:rPr>
              <a:t>Malpractice</a:t>
            </a:r>
          </a:p>
          <a:p>
            <a:pPr lvl="2">
              <a:spcBef>
                <a:spcPts val="600"/>
              </a:spcBef>
            </a:pPr>
            <a:r>
              <a:rPr lang="en-US" altLang="en-US" sz="1700" dirty="0">
                <a:cs typeface="Times New Roman" panose="02020603050405020304" pitchFamily="18" charset="0"/>
              </a:rPr>
              <a:t>Board Certification</a:t>
            </a:r>
          </a:p>
          <a:p>
            <a:pPr lvl="2">
              <a:spcBef>
                <a:spcPts val="600"/>
              </a:spcBef>
            </a:pPr>
            <a:r>
              <a:rPr lang="en-US" altLang="en-US" sz="1700" dirty="0">
                <a:cs typeface="Times New Roman" panose="02020603050405020304" pitchFamily="18" charset="0"/>
              </a:rPr>
              <a:t>Hospital Reappointment</a:t>
            </a:r>
          </a:p>
          <a:p>
            <a:pPr lvl="2">
              <a:spcBef>
                <a:spcPts val="600"/>
              </a:spcBef>
            </a:pPr>
            <a:r>
              <a:rPr lang="en-US" altLang="en-US" sz="1700" dirty="0">
                <a:cs typeface="Times New Roman" panose="02020603050405020304" pitchFamily="18" charset="0"/>
              </a:rPr>
              <a:t>Driver’s License</a:t>
            </a:r>
          </a:p>
          <a:p>
            <a:pPr lvl="2">
              <a:spcBef>
                <a:spcPts val="600"/>
              </a:spcBef>
            </a:pPr>
            <a:r>
              <a:rPr lang="en-US" altLang="en-US" sz="1700" dirty="0">
                <a:cs typeface="Times New Roman" panose="02020603050405020304" pitchFamily="18" charset="0"/>
              </a:rPr>
              <a:t>CLIA Certificate</a:t>
            </a:r>
          </a:p>
          <a:p>
            <a:pPr lvl="2">
              <a:spcBef>
                <a:spcPts val="600"/>
              </a:spcBef>
            </a:pPr>
            <a:r>
              <a:rPr lang="en-US" altLang="en-US" sz="1700" dirty="0">
                <a:cs typeface="Times New Roman" panose="02020603050405020304" pitchFamily="18" charset="0"/>
              </a:rPr>
              <a:t>Cardiopulmonary resuscitation (CPR)/Automated External Defibrillator (AED) Certification</a:t>
            </a:r>
          </a:p>
          <a:p>
            <a:pPr lvl="1">
              <a:spcBef>
                <a:spcPts val="600"/>
              </a:spcBef>
              <a:buClr>
                <a:srgbClr val="FF671F"/>
              </a:buClr>
            </a:pPr>
            <a:r>
              <a:rPr lang="en-US" altLang="en-US" sz="1700" dirty="0">
                <a:cs typeface="Times New Roman" panose="02020603050405020304" pitchFamily="18" charset="0"/>
              </a:rPr>
              <a:t>The re-credentialing date for each carrier should also be tracked</a:t>
            </a:r>
          </a:p>
          <a:p>
            <a:pPr lvl="1">
              <a:spcBef>
                <a:spcPts val="600"/>
              </a:spcBef>
              <a:buClr>
                <a:srgbClr val="FF671F"/>
              </a:buClr>
            </a:pPr>
            <a:r>
              <a:rPr lang="en-US" altLang="en-US" sz="1700" dirty="0">
                <a:cs typeface="Times New Roman" panose="02020603050405020304" pitchFamily="18" charset="0"/>
              </a:rPr>
              <a:t>Re-credentialing dates vary by carrier (e.g., annual, every 2 years)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29</a:t>
            </a:fld>
            <a:endParaRPr lang="en-US" dirty="0"/>
          </a:p>
        </p:txBody>
      </p:sp>
    </p:spTree>
    <p:extLst>
      <p:ext uri="{BB962C8B-B14F-4D97-AF65-F5344CB8AC3E}">
        <p14:creationId xmlns:p14="http://schemas.microsoft.com/office/powerpoint/2010/main" val="338950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48ADF-C531-4642-86B7-605FC176CA4F}"/>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D7109633-579F-42A6-BBDD-1DF61789B687}"/>
              </a:ext>
            </a:extLst>
          </p:cNvPr>
          <p:cNvSpPr>
            <a:spLocks noGrp="1"/>
          </p:cNvSpPr>
          <p:nvPr>
            <p:ph idx="1"/>
          </p:nvPr>
        </p:nvSpPr>
        <p:spPr/>
        <p:txBody>
          <a:bodyPr/>
          <a:lstStyle/>
          <a:p>
            <a:pPr>
              <a:spcBef>
                <a:spcPts val="1200"/>
              </a:spcBef>
              <a:buClr>
                <a:srgbClr val="FF671F"/>
              </a:buClr>
              <a:buFont typeface="Arial" panose="020B0604020202020204" pitchFamily="34" charset="0"/>
              <a:buChar char="•"/>
            </a:pPr>
            <a:r>
              <a:rPr lang="en-US" dirty="0"/>
              <a:t>Describe billable services and providers</a:t>
            </a:r>
          </a:p>
          <a:p>
            <a:pPr>
              <a:spcBef>
                <a:spcPts val="1200"/>
              </a:spcBef>
              <a:buClr>
                <a:srgbClr val="FF671F"/>
              </a:buClr>
              <a:buFont typeface="Arial" panose="020B0604020202020204" pitchFamily="34" charset="0"/>
              <a:buChar char="•"/>
            </a:pPr>
            <a:r>
              <a:rPr lang="en-US" dirty="0"/>
              <a:t>Discuss carrier contracting</a:t>
            </a:r>
          </a:p>
          <a:p>
            <a:pPr>
              <a:spcBef>
                <a:spcPts val="1200"/>
              </a:spcBef>
              <a:buClr>
                <a:srgbClr val="FF671F"/>
              </a:buClr>
              <a:buFont typeface="Arial" panose="020B0604020202020204" pitchFamily="34" charset="0"/>
              <a:buChar char="•"/>
            </a:pPr>
            <a:r>
              <a:rPr lang="en-US" dirty="0"/>
              <a:t>Describe provider credentialing</a:t>
            </a:r>
          </a:p>
          <a:p>
            <a:pPr>
              <a:spcBef>
                <a:spcPts val="1200"/>
              </a:spcBef>
              <a:buClr>
                <a:srgbClr val="FF671F"/>
              </a:buClr>
              <a:buFont typeface="Arial" panose="020B0604020202020204" pitchFamily="34" charset="0"/>
              <a:buChar char="•"/>
            </a:pPr>
            <a:r>
              <a:rPr lang="en-US" dirty="0"/>
              <a:t>Explore IT (information technology) infrastructure</a:t>
            </a:r>
          </a:p>
          <a:p>
            <a:pPr>
              <a:spcBef>
                <a:spcPts val="1200"/>
              </a:spcBef>
              <a:buClr>
                <a:srgbClr val="FF671F"/>
              </a:buClr>
              <a:buFont typeface="Arial" panose="020B0604020202020204" pitchFamily="34" charset="0"/>
              <a:buChar char="•"/>
            </a:pPr>
            <a:r>
              <a:rPr lang="en-US" dirty="0"/>
              <a:t>Discuss general billing considerations</a:t>
            </a:r>
          </a:p>
          <a:p>
            <a:endParaRPr lang="en-US" dirty="0"/>
          </a:p>
        </p:txBody>
      </p:sp>
      <p:sp>
        <p:nvSpPr>
          <p:cNvPr id="4" name="Slide Number Placeholder 3">
            <a:extLst>
              <a:ext uri="{FF2B5EF4-FFF2-40B4-BE49-F238E27FC236}">
                <a16:creationId xmlns:a16="http://schemas.microsoft.com/office/drawing/2014/main" id="{F5F074AA-9682-4433-B689-3D053B31FA64}"/>
              </a:ext>
            </a:extLst>
          </p:cNvPr>
          <p:cNvSpPr>
            <a:spLocks noGrp="1"/>
          </p:cNvSpPr>
          <p:nvPr>
            <p:ph type="sldNum" sz="quarter" idx="10"/>
          </p:nvPr>
        </p:nvSpPr>
        <p:spPr/>
        <p:txBody>
          <a:bodyPr/>
          <a:lstStyle/>
          <a:p>
            <a:fld id="{1F61F4AC-59B8-420E-8040-3EDD647604A8}" type="slidenum">
              <a:rPr lang="en-US" smtClean="0"/>
              <a:pPr/>
              <a:t>3</a:t>
            </a:fld>
            <a:endParaRPr lang="en-US" dirty="0"/>
          </a:p>
        </p:txBody>
      </p:sp>
    </p:spTree>
    <p:extLst>
      <p:ext uri="{BB962C8B-B14F-4D97-AF65-F5344CB8AC3E}">
        <p14:creationId xmlns:p14="http://schemas.microsoft.com/office/powerpoint/2010/main" val="1931174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lstStyle/>
          <a:p>
            <a:pPr algn="ctr"/>
            <a:r>
              <a:rPr lang="en-US" dirty="0">
                <a:solidFill>
                  <a:srgbClr val="FF671F"/>
                </a:solidFill>
              </a:rPr>
              <a:t>IT Infrastructure</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30</a:t>
            </a:fld>
            <a:endParaRPr lang="en-US" dirty="0"/>
          </a:p>
        </p:txBody>
      </p:sp>
    </p:spTree>
    <p:extLst>
      <p:ext uri="{BB962C8B-B14F-4D97-AF65-F5344CB8AC3E}">
        <p14:creationId xmlns:p14="http://schemas.microsoft.com/office/powerpoint/2010/main" val="3525542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IT Infrastructure</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marL="0" indent="0">
              <a:buFont typeface="Arial" panose="020B0604020202020204" pitchFamily="34" charset="0"/>
              <a:buNone/>
              <a:defRPr/>
            </a:pPr>
            <a:r>
              <a:rPr lang="en-US" sz="2000" dirty="0">
                <a:cs typeface="Times New Roman" panose="02020603050405020304" pitchFamily="18" charset="0"/>
              </a:rPr>
              <a:t>An IT infrastructure includes Network, Hardware, and Software.</a:t>
            </a:r>
          </a:p>
          <a:p>
            <a:pPr marL="0" indent="0">
              <a:buFont typeface="Arial" panose="020B0604020202020204" pitchFamily="34" charset="0"/>
              <a:buNone/>
              <a:defRPr/>
            </a:pPr>
            <a:endParaRPr lang="en-US" sz="2000" dirty="0">
              <a:cs typeface="Times New Roman" panose="02020603050405020304" pitchFamily="18" charset="0"/>
            </a:endParaRPr>
          </a:p>
          <a:p>
            <a:pPr marL="0" indent="0">
              <a:spcBef>
                <a:spcPts val="600"/>
              </a:spcBef>
              <a:buFont typeface="Arial" panose="020B0604020202020204" pitchFamily="34" charset="0"/>
              <a:buNone/>
              <a:defRPr/>
            </a:pPr>
            <a:r>
              <a:rPr lang="en-US" sz="2000" b="1" dirty="0">
                <a:cs typeface="Times New Roman" panose="02020603050405020304" pitchFamily="18" charset="0"/>
              </a:rPr>
              <a:t>	</a:t>
            </a:r>
            <a:r>
              <a:rPr lang="en-US" sz="1800" b="1" dirty="0">
                <a:cs typeface="Times New Roman" panose="02020603050405020304" pitchFamily="18" charset="0"/>
              </a:rPr>
              <a:t>Networks:</a:t>
            </a:r>
          </a:p>
          <a:p>
            <a:pPr lvl="2">
              <a:spcBef>
                <a:spcPts val="600"/>
              </a:spcBef>
              <a:defRPr/>
            </a:pPr>
            <a:r>
              <a:rPr lang="en-US" sz="1600" dirty="0">
                <a:cs typeface="Times New Roman" panose="02020603050405020304" pitchFamily="18" charset="0"/>
              </a:rPr>
              <a:t>Internet connection </a:t>
            </a:r>
          </a:p>
          <a:p>
            <a:pPr lvl="2">
              <a:spcBef>
                <a:spcPts val="600"/>
              </a:spcBef>
              <a:defRPr/>
            </a:pPr>
            <a:r>
              <a:rPr lang="en-US" sz="1600" dirty="0">
                <a:cs typeface="Times New Roman" panose="02020603050405020304" pitchFamily="18" charset="0"/>
              </a:rPr>
              <a:t>Network enablement </a:t>
            </a:r>
          </a:p>
          <a:p>
            <a:pPr lvl="2">
              <a:spcBef>
                <a:spcPts val="600"/>
              </a:spcBef>
              <a:defRPr/>
            </a:pPr>
            <a:r>
              <a:rPr lang="en-US" sz="1600" dirty="0">
                <a:cs typeface="Times New Roman" panose="02020603050405020304" pitchFamily="18" charset="0"/>
              </a:rPr>
              <a:t>Firewall </a:t>
            </a:r>
          </a:p>
          <a:p>
            <a:pPr lvl="2">
              <a:spcBef>
                <a:spcPts val="600"/>
              </a:spcBef>
              <a:defRPr/>
            </a:pPr>
            <a:r>
              <a:rPr lang="en-US" sz="1600" dirty="0">
                <a:cs typeface="Times New Roman" panose="02020603050405020304" pitchFamily="18" charset="0"/>
              </a:rPr>
              <a:t>Security systems</a:t>
            </a:r>
          </a:p>
          <a:p>
            <a:pPr marL="0" indent="0">
              <a:spcBef>
                <a:spcPts val="600"/>
              </a:spcBef>
              <a:buFont typeface="Arial" panose="020B0604020202020204" pitchFamily="34" charset="0"/>
              <a:buNone/>
              <a:defRPr/>
            </a:pPr>
            <a:r>
              <a:rPr lang="en-US" sz="2000" b="1" dirty="0">
                <a:cs typeface="Times New Roman" panose="02020603050405020304" pitchFamily="18" charset="0"/>
              </a:rPr>
              <a:t>	</a:t>
            </a:r>
            <a:r>
              <a:rPr lang="en-US" sz="1800" b="1" dirty="0">
                <a:cs typeface="Times New Roman" panose="02020603050405020304" pitchFamily="18" charset="0"/>
              </a:rPr>
              <a:t>Hardware:</a:t>
            </a:r>
          </a:p>
          <a:p>
            <a:pPr lvl="2">
              <a:spcBef>
                <a:spcPts val="600"/>
              </a:spcBef>
              <a:defRPr/>
            </a:pPr>
            <a:r>
              <a:rPr lang="en-US" sz="1600" dirty="0">
                <a:cs typeface="Times New Roman" panose="02020603050405020304" pitchFamily="18" charset="0"/>
              </a:rPr>
              <a:t>Servers</a:t>
            </a:r>
          </a:p>
          <a:p>
            <a:pPr lvl="2">
              <a:spcBef>
                <a:spcPts val="600"/>
              </a:spcBef>
              <a:defRPr/>
            </a:pPr>
            <a:r>
              <a:rPr lang="en-US" sz="1600" dirty="0">
                <a:cs typeface="Times New Roman" panose="02020603050405020304" pitchFamily="18" charset="0"/>
              </a:rPr>
              <a:t>Computers</a:t>
            </a:r>
          </a:p>
          <a:p>
            <a:pPr lvl="2">
              <a:spcBef>
                <a:spcPts val="600"/>
              </a:spcBef>
              <a:defRPr/>
            </a:pPr>
            <a:r>
              <a:rPr lang="en-US" sz="1600" dirty="0">
                <a:cs typeface="Times New Roman" panose="02020603050405020304" pitchFamily="18" charset="0"/>
              </a:rPr>
              <a:t>Switches, hubs and routers</a:t>
            </a:r>
          </a:p>
          <a:p>
            <a:pPr lvl="2">
              <a:spcBef>
                <a:spcPts val="600"/>
              </a:spcBef>
              <a:defRPr/>
            </a:pPr>
            <a:r>
              <a:rPr lang="en-US" sz="1600" dirty="0">
                <a:cs typeface="Times New Roman" panose="02020603050405020304" pitchFamily="18" charset="0"/>
              </a:rPr>
              <a:t>Data centers</a:t>
            </a:r>
          </a:p>
          <a:p>
            <a:pPr lvl="2">
              <a:spcBef>
                <a:spcPts val="600"/>
              </a:spcBef>
              <a:defRPr/>
            </a:pPr>
            <a:r>
              <a:rPr lang="en-US" sz="1600" dirty="0">
                <a:cs typeface="Times New Roman" panose="02020603050405020304" pitchFamily="18" charset="0"/>
              </a:rPr>
              <a:t>Offsite storage</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31</a:t>
            </a:fld>
            <a:endParaRPr lang="en-US" dirty="0"/>
          </a:p>
        </p:txBody>
      </p:sp>
    </p:spTree>
    <p:extLst>
      <p:ext uri="{BB962C8B-B14F-4D97-AF65-F5344CB8AC3E}">
        <p14:creationId xmlns:p14="http://schemas.microsoft.com/office/powerpoint/2010/main" val="2606807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IT Infrastructure</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592637"/>
          </a:xfrm>
        </p:spPr>
        <p:txBody>
          <a:bodyPr>
            <a:noAutofit/>
          </a:bodyPr>
          <a:lstStyle/>
          <a:p>
            <a:pPr marL="0" indent="0">
              <a:buFont typeface="Arial" panose="020B0604020202020204" pitchFamily="34" charset="0"/>
              <a:buNone/>
            </a:pPr>
            <a:r>
              <a:rPr lang="en-US" altLang="en-US" sz="2300" b="1" dirty="0">
                <a:cs typeface="Times New Roman" panose="02020603050405020304" pitchFamily="18" charset="0"/>
              </a:rPr>
              <a:t>Software:</a:t>
            </a:r>
          </a:p>
          <a:p>
            <a:pPr lvl="1">
              <a:spcBef>
                <a:spcPts val="1200"/>
              </a:spcBef>
              <a:buClr>
                <a:srgbClr val="FF671F"/>
              </a:buClr>
            </a:pPr>
            <a:r>
              <a:rPr lang="en-US" altLang="en-US" sz="2100" dirty="0">
                <a:cs typeface="Times New Roman" panose="02020603050405020304" pitchFamily="18" charset="0"/>
              </a:rPr>
              <a:t>The software needed to perform operational functions for the practice/clinic must be selected prior to developing the IT infrastructure</a:t>
            </a:r>
          </a:p>
          <a:p>
            <a:pPr lvl="1">
              <a:spcBef>
                <a:spcPts val="1200"/>
              </a:spcBef>
              <a:buClr>
                <a:srgbClr val="FF671F"/>
              </a:buClr>
            </a:pPr>
            <a:r>
              <a:rPr lang="en-US" altLang="en-US" sz="2100" dirty="0">
                <a:cs typeface="Times New Roman" panose="02020603050405020304" pitchFamily="18" charset="0"/>
              </a:rPr>
              <a:t>These programs are complicated and require significant hardware to run them efficiently</a:t>
            </a:r>
          </a:p>
          <a:p>
            <a:pPr lvl="1">
              <a:spcBef>
                <a:spcPts val="1200"/>
              </a:spcBef>
              <a:buClr>
                <a:srgbClr val="FF671F"/>
              </a:buClr>
            </a:pPr>
            <a:r>
              <a:rPr lang="en-US" altLang="en-US" sz="2100" dirty="0">
                <a:cs typeface="Times New Roman" panose="02020603050405020304" pitchFamily="18" charset="0"/>
              </a:rPr>
              <a:t>Hardware and Software can be implemented in three (3) distinct ways:</a:t>
            </a:r>
          </a:p>
          <a:p>
            <a:pPr lvl="2">
              <a:spcBef>
                <a:spcPts val="1200"/>
              </a:spcBef>
              <a:buFont typeface="Wingdings" panose="05000000000000000000" pitchFamily="2" charset="2"/>
              <a:buChar char="§"/>
            </a:pPr>
            <a:r>
              <a:rPr lang="en-US" altLang="en-US" sz="2100" dirty="0">
                <a:cs typeface="Times New Roman" panose="02020603050405020304" pitchFamily="18" charset="0"/>
              </a:rPr>
              <a:t>In-house implementation </a:t>
            </a:r>
          </a:p>
          <a:p>
            <a:pPr lvl="2">
              <a:spcBef>
                <a:spcPts val="1200"/>
              </a:spcBef>
              <a:buFont typeface="Wingdings" panose="05000000000000000000" pitchFamily="2" charset="2"/>
              <a:buChar char="§"/>
            </a:pPr>
            <a:r>
              <a:rPr lang="en-US" altLang="en-US" sz="2100" dirty="0">
                <a:cs typeface="Times New Roman" panose="02020603050405020304" pitchFamily="18" charset="0"/>
              </a:rPr>
              <a:t>Virtual private network </a:t>
            </a:r>
          </a:p>
          <a:p>
            <a:pPr lvl="2">
              <a:spcBef>
                <a:spcPts val="1200"/>
              </a:spcBef>
              <a:buFont typeface="Wingdings" panose="05000000000000000000" pitchFamily="2" charset="2"/>
              <a:buChar char="§"/>
            </a:pPr>
            <a:r>
              <a:rPr lang="en-US" altLang="en-US" sz="2100" dirty="0">
                <a:cs typeface="Times New Roman" panose="02020603050405020304" pitchFamily="18" charset="0"/>
              </a:rPr>
              <a:t>Cloud-based</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32</a:t>
            </a:fld>
            <a:endParaRPr lang="en-US" dirty="0"/>
          </a:p>
        </p:txBody>
      </p:sp>
    </p:spTree>
    <p:extLst>
      <p:ext uri="{BB962C8B-B14F-4D97-AF65-F5344CB8AC3E}">
        <p14:creationId xmlns:p14="http://schemas.microsoft.com/office/powerpoint/2010/main" val="223507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IT Infrastructure</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630737"/>
          </a:xfrm>
        </p:spPr>
        <p:txBody>
          <a:bodyPr>
            <a:noAutofit/>
          </a:bodyPr>
          <a:lstStyle/>
          <a:p>
            <a:pPr marL="0" indent="0">
              <a:buFont typeface="Arial" panose="020B0604020202020204" pitchFamily="34" charset="0"/>
              <a:buNone/>
              <a:defRPr/>
            </a:pPr>
            <a:r>
              <a:rPr lang="en-US" altLang="en-US" sz="2400" b="1" dirty="0">
                <a:cs typeface="Times New Roman" panose="02020603050405020304" pitchFamily="18" charset="0"/>
              </a:rPr>
              <a:t>Software Selection</a:t>
            </a:r>
            <a:endParaRPr lang="en-US" sz="2400" b="1" dirty="0">
              <a:cs typeface="Times New Roman" panose="02020603050405020304" pitchFamily="18" charset="0"/>
            </a:endParaRPr>
          </a:p>
          <a:p>
            <a:pPr marL="0" indent="0">
              <a:buFont typeface="Arial" panose="020B0604020202020204" pitchFamily="34" charset="0"/>
              <a:buNone/>
              <a:defRPr/>
            </a:pPr>
            <a:r>
              <a:rPr lang="en-US" sz="2000" b="1" dirty="0">
                <a:cs typeface="Times New Roman" panose="02020603050405020304" pitchFamily="18" charset="0"/>
              </a:rPr>
              <a:t>Electronic Medical Records (EMR) Software </a:t>
            </a:r>
            <a:r>
              <a:rPr lang="en-US" sz="1800" dirty="0">
                <a:cs typeface="Times New Roman" panose="02020603050405020304" pitchFamily="18" charset="0"/>
              </a:rPr>
              <a:t>provides the ability to maintain a digital patient medical record. The key functions of an EMR system include:</a:t>
            </a:r>
          </a:p>
          <a:p>
            <a:pPr lvl="1">
              <a:spcBef>
                <a:spcPts val="600"/>
              </a:spcBef>
              <a:buClr>
                <a:srgbClr val="FF671F"/>
              </a:buClr>
              <a:defRPr/>
            </a:pPr>
            <a:r>
              <a:rPr lang="en-US" sz="1500" dirty="0">
                <a:cs typeface="Times New Roman" panose="02020603050405020304" pitchFamily="18" charset="0"/>
              </a:rPr>
              <a:t>Physician access to patient information, including diagnoses, allergies, past histories, laboratory results, medications, etc.</a:t>
            </a:r>
          </a:p>
          <a:p>
            <a:pPr lvl="1">
              <a:spcBef>
                <a:spcPts val="600"/>
              </a:spcBef>
              <a:buClr>
                <a:srgbClr val="FF671F"/>
              </a:buClr>
              <a:defRPr/>
            </a:pPr>
            <a:r>
              <a:rPr lang="en-US" sz="1500" dirty="0">
                <a:cs typeface="Times New Roman" panose="02020603050405020304" pitchFamily="18" charset="0"/>
              </a:rPr>
              <a:t>Access to current and previous test results performed by providers in multiple care settings</a:t>
            </a:r>
          </a:p>
          <a:p>
            <a:pPr lvl="1">
              <a:spcBef>
                <a:spcPts val="600"/>
              </a:spcBef>
              <a:buClr>
                <a:srgbClr val="FF671F"/>
              </a:buClr>
              <a:defRPr/>
            </a:pPr>
            <a:r>
              <a:rPr lang="en-US" sz="1500" dirty="0">
                <a:cs typeface="Times New Roman" panose="02020603050405020304" pitchFamily="18" charset="0"/>
              </a:rPr>
              <a:t>Computerized provider order entry</a:t>
            </a:r>
          </a:p>
          <a:p>
            <a:pPr lvl="1">
              <a:spcBef>
                <a:spcPts val="600"/>
              </a:spcBef>
              <a:buClr>
                <a:srgbClr val="FF671F"/>
              </a:buClr>
              <a:defRPr/>
            </a:pPr>
            <a:r>
              <a:rPr lang="en-US" sz="1500" dirty="0">
                <a:cs typeface="Times New Roman" panose="02020603050405020304" pitchFamily="18" charset="0"/>
              </a:rPr>
              <a:t>Computerized decision support systems to prevent drug interactions </a:t>
            </a:r>
          </a:p>
          <a:p>
            <a:pPr lvl="1">
              <a:spcBef>
                <a:spcPts val="600"/>
              </a:spcBef>
              <a:buClr>
                <a:srgbClr val="FF671F"/>
              </a:buClr>
              <a:defRPr/>
            </a:pPr>
            <a:r>
              <a:rPr lang="en-US" sz="1500" dirty="0">
                <a:cs typeface="Times New Roman" panose="02020603050405020304" pitchFamily="18" charset="0"/>
              </a:rPr>
              <a:t>Secure electronic communication with other providers and patients</a:t>
            </a:r>
          </a:p>
          <a:p>
            <a:pPr lvl="1">
              <a:spcBef>
                <a:spcPts val="600"/>
              </a:spcBef>
              <a:buClr>
                <a:srgbClr val="FF671F"/>
              </a:buClr>
              <a:defRPr/>
            </a:pPr>
            <a:r>
              <a:rPr lang="en-US" sz="1500" dirty="0">
                <a:cs typeface="Times New Roman" panose="02020603050405020304" pitchFamily="18" charset="0"/>
              </a:rPr>
              <a:t>Patient access to health records, disease management tools, and health information resources</a:t>
            </a:r>
          </a:p>
          <a:p>
            <a:pPr lvl="1">
              <a:spcBef>
                <a:spcPts val="600"/>
              </a:spcBef>
              <a:buClr>
                <a:srgbClr val="FF671F"/>
              </a:buClr>
              <a:defRPr/>
            </a:pPr>
            <a:r>
              <a:rPr lang="en-US" sz="1500" dirty="0">
                <a:cs typeface="Times New Roman" panose="02020603050405020304" pitchFamily="18" charset="0"/>
              </a:rPr>
              <a:t>Computerized administration processes, such as scheduling</a:t>
            </a:r>
          </a:p>
          <a:p>
            <a:pPr lvl="1">
              <a:spcBef>
                <a:spcPts val="600"/>
              </a:spcBef>
              <a:buClr>
                <a:srgbClr val="FF671F"/>
              </a:buClr>
              <a:defRPr/>
            </a:pPr>
            <a:r>
              <a:rPr lang="en-US" sz="1500" dirty="0">
                <a:cs typeface="Times New Roman" panose="02020603050405020304" pitchFamily="18" charset="0"/>
              </a:rPr>
              <a:t>Standards-based electronic data storage and reporting for patient safety and disease surveillance efforts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33</a:t>
            </a:fld>
            <a:endParaRPr lang="en-US" dirty="0"/>
          </a:p>
        </p:txBody>
      </p:sp>
    </p:spTree>
    <p:extLst>
      <p:ext uri="{BB962C8B-B14F-4D97-AF65-F5344CB8AC3E}">
        <p14:creationId xmlns:p14="http://schemas.microsoft.com/office/powerpoint/2010/main" val="404379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IT Infrastructure</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marL="0" indent="0">
              <a:buFont typeface="Arial" panose="020B0604020202020204" pitchFamily="34" charset="0"/>
              <a:buNone/>
              <a:defRPr/>
            </a:pPr>
            <a:r>
              <a:rPr lang="en-US" altLang="en-US" sz="2400" b="1" dirty="0">
                <a:cs typeface="Times New Roman" panose="02020603050405020304" pitchFamily="18" charset="0"/>
              </a:rPr>
              <a:t>Software Selection</a:t>
            </a:r>
            <a:endParaRPr lang="en-US" sz="2400" b="1" dirty="0">
              <a:cs typeface="Times New Roman" panose="02020603050405020304" pitchFamily="18" charset="0"/>
            </a:endParaRPr>
          </a:p>
          <a:p>
            <a:pPr marL="0" indent="0">
              <a:buFont typeface="Arial" panose="020B0604020202020204" pitchFamily="34" charset="0"/>
              <a:buNone/>
              <a:defRPr/>
            </a:pPr>
            <a:r>
              <a:rPr lang="en-US" sz="2000" b="1" dirty="0">
                <a:cs typeface="Times New Roman" panose="02020603050405020304" pitchFamily="18" charset="0"/>
              </a:rPr>
              <a:t>Practice Management (PM) Software </a:t>
            </a:r>
            <a:r>
              <a:rPr lang="en-US" sz="1800" dirty="0">
                <a:cs typeface="Times New Roman" panose="02020603050405020304" pitchFamily="18" charset="0"/>
              </a:rPr>
              <a:t>provides the mechanism to monitor all operations within the practice/clinic including, but not limited to:</a:t>
            </a:r>
          </a:p>
          <a:p>
            <a:pPr lvl="1">
              <a:spcBef>
                <a:spcPts val="600"/>
              </a:spcBef>
              <a:buClr>
                <a:srgbClr val="FF671F"/>
              </a:buClr>
              <a:defRPr/>
            </a:pPr>
            <a:r>
              <a:rPr lang="en-US" sz="1700" dirty="0">
                <a:cs typeface="Times New Roman" panose="02020603050405020304" pitchFamily="18" charset="0"/>
              </a:rPr>
              <a:t>Maintaining patient demographic information</a:t>
            </a:r>
          </a:p>
          <a:p>
            <a:pPr lvl="1">
              <a:spcBef>
                <a:spcPts val="600"/>
              </a:spcBef>
              <a:buClr>
                <a:srgbClr val="FF671F"/>
              </a:buClr>
              <a:defRPr/>
            </a:pPr>
            <a:r>
              <a:rPr lang="en-US" sz="1700" dirty="0">
                <a:cs typeface="Times New Roman" panose="02020603050405020304" pitchFamily="18" charset="0"/>
              </a:rPr>
              <a:t>Appointment scheduling and insurance verification</a:t>
            </a:r>
          </a:p>
          <a:p>
            <a:pPr lvl="1">
              <a:spcBef>
                <a:spcPts val="600"/>
              </a:spcBef>
              <a:buClr>
                <a:srgbClr val="FF671F"/>
              </a:buClr>
              <a:defRPr/>
            </a:pPr>
            <a:r>
              <a:rPr lang="en-US" sz="1700" dirty="0">
                <a:cs typeface="Times New Roman" panose="02020603050405020304" pitchFamily="18" charset="0"/>
              </a:rPr>
              <a:t>Insurance plan maintenance</a:t>
            </a:r>
          </a:p>
          <a:p>
            <a:pPr lvl="1">
              <a:spcBef>
                <a:spcPts val="600"/>
              </a:spcBef>
              <a:buClr>
                <a:srgbClr val="FF671F"/>
              </a:buClr>
              <a:defRPr/>
            </a:pPr>
            <a:r>
              <a:rPr lang="en-US" sz="1700" dirty="0">
                <a:cs typeface="Times New Roman" panose="02020603050405020304" pitchFamily="18" charset="0"/>
              </a:rPr>
              <a:t>Billing operations</a:t>
            </a:r>
          </a:p>
          <a:p>
            <a:pPr lvl="1">
              <a:spcBef>
                <a:spcPts val="600"/>
              </a:spcBef>
              <a:buClr>
                <a:srgbClr val="FF671F"/>
              </a:buClr>
              <a:defRPr/>
            </a:pPr>
            <a:r>
              <a:rPr lang="en-US" sz="1700" dirty="0">
                <a:cs typeface="Times New Roman" panose="02020603050405020304" pitchFamily="18" charset="0"/>
              </a:rPr>
              <a:t>Report generation</a:t>
            </a:r>
          </a:p>
          <a:p>
            <a:pPr marL="0" indent="0">
              <a:spcBef>
                <a:spcPts val="600"/>
              </a:spcBef>
              <a:buFont typeface="Arial" panose="020B0604020202020204" pitchFamily="34" charset="0"/>
              <a:buNone/>
              <a:defRPr/>
            </a:pPr>
            <a:r>
              <a:rPr lang="en-US" sz="2000" b="1" dirty="0">
                <a:cs typeface="Times New Roman" panose="02020603050405020304" pitchFamily="18" charset="0"/>
              </a:rPr>
              <a:t>General Software:</a:t>
            </a:r>
          </a:p>
          <a:p>
            <a:pPr lvl="1">
              <a:spcBef>
                <a:spcPts val="600"/>
              </a:spcBef>
              <a:buClr>
                <a:srgbClr val="FF671F"/>
              </a:buClr>
              <a:defRPr/>
            </a:pPr>
            <a:r>
              <a:rPr lang="en-US" sz="1700" dirty="0">
                <a:cs typeface="Times New Roman" panose="02020603050405020304" pitchFamily="18" charset="0"/>
              </a:rPr>
              <a:t>Email/Office Programs (Outlook, Microsoft Word, etc.)</a:t>
            </a:r>
          </a:p>
          <a:p>
            <a:pPr lvl="1">
              <a:spcBef>
                <a:spcPts val="600"/>
              </a:spcBef>
              <a:buClr>
                <a:srgbClr val="FF671F"/>
              </a:buClr>
              <a:defRPr/>
            </a:pPr>
            <a:r>
              <a:rPr lang="en-US" sz="1700" dirty="0">
                <a:cs typeface="Times New Roman" panose="02020603050405020304" pitchFamily="18" charset="0"/>
              </a:rPr>
              <a:t>Security Programs</a:t>
            </a:r>
          </a:p>
          <a:p>
            <a:pPr lvl="1">
              <a:spcBef>
                <a:spcPts val="600"/>
              </a:spcBef>
              <a:buClr>
                <a:srgbClr val="FF671F"/>
              </a:buClr>
              <a:defRPr/>
            </a:pPr>
            <a:r>
              <a:rPr lang="en-US" sz="1700" dirty="0">
                <a:cs typeface="Times New Roman" panose="02020603050405020304" pitchFamily="18" charset="0"/>
              </a:rPr>
              <a:t>Accounting Software</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34</a:t>
            </a:fld>
            <a:endParaRPr lang="en-US" dirty="0"/>
          </a:p>
        </p:txBody>
      </p:sp>
    </p:spTree>
    <p:extLst>
      <p:ext uri="{BB962C8B-B14F-4D97-AF65-F5344CB8AC3E}">
        <p14:creationId xmlns:p14="http://schemas.microsoft.com/office/powerpoint/2010/main" val="376184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IT Infrastructure</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7"/>
            <a:ext cx="8229600" cy="4506913"/>
          </a:xfrm>
        </p:spPr>
        <p:txBody>
          <a:bodyPr>
            <a:noAutofit/>
          </a:bodyPr>
          <a:lstStyle/>
          <a:p>
            <a:pPr marL="0" indent="0">
              <a:buFont typeface="Arial" panose="020B0604020202020204" pitchFamily="34" charset="0"/>
              <a:buNone/>
            </a:pPr>
            <a:r>
              <a:rPr lang="en-US" altLang="en-US" sz="2400" dirty="0">
                <a:cs typeface="Times New Roman" panose="02020603050405020304" pitchFamily="18" charset="0"/>
              </a:rPr>
              <a:t>Important factors to consider when selecting software:</a:t>
            </a:r>
          </a:p>
          <a:p>
            <a:pPr lvl="1">
              <a:spcBef>
                <a:spcPts val="600"/>
              </a:spcBef>
              <a:buClr>
                <a:srgbClr val="FF671F"/>
              </a:buClr>
            </a:pPr>
            <a:r>
              <a:rPr lang="en-US" altLang="en-US" sz="1700" dirty="0">
                <a:cs typeface="Times New Roman" panose="02020603050405020304" pitchFamily="18" charset="0"/>
              </a:rPr>
              <a:t>Number and types of providers and clinical support staff </a:t>
            </a:r>
          </a:p>
          <a:p>
            <a:pPr lvl="1">
              <a:spcBef>
                <a:spcPts val="600"/>
              </a:spcBef>
              <a:buClr>
                <a:srgbClr val="FF671F"/>
              </a:buClr>
            </a:pPr>
            <a:r>
              <a:rPr lang="en-US" altLang="en-US" sz="1700" dirty="0">
                <a:cs typeface="Times New Roman" panose="02020603050405020304" pitchFamily="18" charset="0"/>
              </a:rPr>
              <a:t>Number of non-clinical office staff</a:t>
            </a:r>
          </a:p>
          <a:p>
            <a:pPr lvl="1">
              <a:spcBef>
                <a:spcPts val="600"/>
              </a:spcBef>
              <a:buClr>
                <a:srgbClr val="FF671F"/>
              </a:buClr>
            </a:pPr>
            <a:r>
              <a:rPr lang="en-US" altLang="en-US" sz="1700" dirty="0">
                <a:cs typeface="Times New Roman" panose="02020603050405020304" pitchFamily="18" charset="0"/>
              </a:rPr>
              <a:t>Financial considerations – short and long-term</a:t>
            </a:r>
          </a:p>
          <a:p>
            <a:pPr lvl="1">
              <a:spcBef>
                <a:spcPts val="600"/>
              </a:spcBef>
              <a:buClr>
                <a:srgbClr val="FF671F"/>
              </a:buClr>
            </a:pPr>
            <a:r>
              <a:rPr lang="en-US" altLang="en-US" sz="1700" dirty="0">
                <a:cs typeface="Times New Roman" panose="02020603050405020304" pitchFamily="18" charset="0"/>
              </a:rPr>
              <a:t>Security and confidentiality of patient medical records</a:t>
            </a:r>
          </a:p>
          <a:p>
            <a:pPr lvl="1">
              <a:spcBef>
                <a:spcPts val="600"/>
              </a:spcBef>
              <a:buClr>
                <a:srgbClr val="FF671F"/>
              </a:buClr>
            </a:pPr>
            <a:r>
              <a:rPr lang="en-US" altLang="en-US" sz="1700" dirty="0">
                <a:cs typeface="Times New Roman" panose="02020603050405020304" pitchFamily="18" charset="0"/>
              </a:rPr>
              <a:t>Complexity of the software system – user friendly</a:t>
            </a:r>
          </a:p>
          <a:p>
            <a:pPr lvl="1">
              <a:spcBef>
                <a:spcPts val="600"/>
              </a:spcBef>
              <a:buClr>
                <a:srgbClr val="FF671F"/>
              </a:buClr>
            </a:pPr>
            <a:r>
              <a:rPr lang="en-US" altLang="en-US" sz="1700" dirty="0">
                <a:cs typeface="Times New Roman" panose="02020603050405020304" pitchFamily="18" charset="0"/>
              </a:rPr>
              <a:t>Training provided – remote, in-person</a:t>
            </a:r>
          </a:p>
          <a:p>
            <a:pPr lvl="1">
              <a:spcBef>
                <a:spcPts val="600"/>
              </a:spcBef>
              <a:buClr>
                <a:srgbClr val="FF671F"/>
              </a:buClr>
            </a:pPr>
            <a:r>
              <a:rPr lang="en-US" altLang="en-US" sz="1700" dirty="0">
                <a:cs typeface="Times New Roman" panose="02020603050405020304" pitchFamily="18" charset="0"/>
              </a:rPr>
              <a:t>Billing module functionality</a:t>
            </a:r>
          </a:p>
          <a:p>
            <a:pPr lvl="1">
              <a:spcBef>
                <a:spcPts val="600"/>
              </a:spcBef>
              <a:buClr>
                <a:srgbClr val="FF671F"/>
              </a:buClr>
            </a:pPr>
            <a:r>
              <a:rPr lang="en-US" altLang="en-US" sz="1700" dirty="0">
                <a:cs typeface="Times New Roman" panose="02020603050405020304" pitchFamily="18" charset="0"/>
              </a:rPr>
              <a:t>Flexibility/Scalability </a:t>
            </a:r>
          </a:p>
          <a:p>
            <a:pPr lvl="1">
              <a:spcBef>
                <a:spcPts val="600"/>
              </a:spcBef>
              <a:buClr>
                <a:srgbClr val="FF671F"/>
              </a:buClr>
            </a:pPr>
            <a:r>
              <a:rPr lang="en-US" altLang="en-US" sz="1700" dirty="0">
                <a:cs typeface="Times New Roman" panose="02020603050405020304" pitchFamily="18" charset="0"/>
              </a:rPr>
              <a:t>Specialty specific software vs. general software</a:t>
            </a:r>
          </a:p>
          <a:p>
            <a:pPr lvl="1">
              <a:spcBef>
                <a:spcPts val="600"/>
              </a:spcBef>
              <a:buClr>
                <a:srgbClr val="FF671F"/>
              </a:buClr>
            </a:pPr>
            <a:r>
              <a:rPr lang="en-US" altLang="en-US" sz="1700" dirty="0">
                <a:cs typeface="Times New Roman" panose="02020603050405020304" pitchFamily="18" charset="0"/>
              </a:rPr>
              <a:t>EMR templates – ease of creation and use</a:t>
            </a:r>
          </a:p>
          <a:p>
            <a:pPr lvl="1">
              <a:spcBef>
                <a:spcPts val="600"/>
              </a:spcBef>
              <a:buClr>
                <a:srgbClr val="FF671F"/>
              </a:buClr>
            </a:pPr>
            <a:r>
              <a:rPr lang="en-US" altLang="en-US" sz="1700" dirty="0">
                <a:cs typeface="Times New Roman" panose="02020603050405020304" pitchFamily="18" charset="0"/>
              </a:rPr>
              <a:t>Compliance – Health Insurance Portability and Accountability Act (HIPAA)</a:t>
            </a:r>
          </a:p>
          <a:p>
            <a:pPr lvl="1">
              <a:spcBef>
                <a:spcPts val="600"/>
              </a:spcBef>
              <a:buClr>
                <a:srgbClr val="FF671F"/>
              </a:buClr>
            </a:pPr>
            <a:r>
              <a:rPr lang="en-US" altLang="en-US" sz="1700" dirty="0">
                <a:cs typeface="Times New Roman" panose="02020603050405020304" pitchFamily="18" charset="0"/>
              </a:rPr>
              <a:t>Service contract costs</a:t>
            </a:r>
            <a:endParaRPr lang="en-US" altLang="en-US" sz="1700"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35</a:t>
            </a:fld>
            <a:endParaRPr lang="en-US" dirty="0"/>
          </a:p>
        </p:txBody>
      </p:sp>
    </p:spTree>
    <p:extLst>
      <p:ext uri="{BB962C8B-B14F-4D97-AF65-F5344CB8AC3E}">
        <p14:creationId xmlns:p14="http://schemas.microsoft.com/office/powerpoint/2010/main" val="273523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Software Selection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333500"/>
            <a:ext cx="8229600" cy="4503629"/>
          </a:xfrm>
        </p:spPr>
        <p:txBody>
          <a:bodyPr>
            <a:noAutofit/>
          </a:bodyPr>
          <a:lstStyle/>
          <a:p>
            <a:pPr>
              <a:spcBef>
                <a:spcPts val="1200"/>
              </a:spcBef>
              <a:buClr>
                <a:srgbClr val="FF671F"/>
              </a:buClr>
              <a:buFont typeface="Arial" panose="020B0604020202020204" pitchFamily="34" charset="0"/>
              <a:buChar char="•"/>
              <a:defRPr/>
            </a:pPr>
            <a:r>
              <a:rPr lang="en-US" sz="1800" dirty="0">
                <a:cs typeface="Times New Roman" panose="02020603050405020304" pitchFamily="18" charset="0"/>
              </a:rPr>
              <a:t>EMR software should have the ability to generate detailed patient and population health reporting data for the quality measures required for value-based programs  </a:t>
            </a:r>
          </a:p>
          <a:p>
            <a:pPr>
              <a:spcBef>
                <a:spcPts val="1200"/>
              </a:spcBef>
              <a:buClr>
                <a:srgbClr val="FF671F"/>
              </a:buClr>
              <a:buFont typeface="Arial" panose="020B0604020202020204" pitchFamily="34" charset="0"/>
              <a:buChar char="•"/>
              <a:defRPr/>
            </a:pPr>
            <a:r>
              <a:rPr lang="en-US" sz="1800" dirty="0">
                <a:cs typeface="Times New Roman" panose="02020603050405020304" pitchFamily="18" charset="0"/>
              </a:rPr>
              <a:t>Discuss the reporting package in detail to ensure the reporting capabilities include data requirements for:</a:t>
            </a:r>
          </a:p>
          <a:p>
            <a:pPr lvl="2">
              <a:spcBef>
                <a:spcPts val="1200"/>
              </a:spcBef>
              <a:buFont typeface="Wingdings" panose="05000000000000000000" pitchFamily="2" charset="2"/>
              <a:buChar char="§"/>
              <a:defRPr/>
            </a:pPr>
            <a:r>
              <a:rPr lang="en-US" sz="1800" dirty="0">
                <a:cs typeface="Times New Roman" panose="02020603050405020304" pitchFamily="18" charset="0"/>
              </a:rPr>
              <a:t>Medicare Access and CHIP Reauthorization Act (MACRA)/ Merit-based Incentive Payment System (MIPS)</a:t>
            </a:r>
          </a:p>
          <a:p>
            <a:pPr lvl="2">
              <a:spcBef>
                <a:spcPts val="1200"/>
              </a:spcBef>
              <a:buFont typeface="Wingdings" panose="05000000000000000000" pitchFamily="2" charset="2"/>
              <a:buChar char="§"/>
              <a:defRPr/>
            </a:pPr>
            <a:r>
              <a:rPr lang="en-US" sz="1800" dirty="0">
                <a:cs typeface="Times New Roman" panose="02020603050405020304" pitchFamily="18" charset="0"/>
              </a:rPr>
              <a:t>ACO</a:t>
            </a:r>
          </a:p>
          <a:p>
            <a:pPr lvl="2">
              <a:spcBef>
                <a:spcPts val="1200"/>
              </a:spcBef>
              <a:buFont typeface="Wingdings" panose="05000000000000000000" pitchFamily="2" charset="2"/>
              <a:buChar char="§"/>
              <a:defRPr/>
            </a:pPr>
            <a:r>
              <a:rPr lang="en-US" sz="1800" dirty="0">
                <a:cs typeface="Times New Roman" panose="02020603050405020304" pitchFamily="18" charset="0"/>
              </a:rPr>
              <a:t>Patient-Centered Medical Home (PCMH)</a:t>
            </a:r>
          </a:p>
          <a:p>
            <a:pPr>
              <a:spcBef>
                <a:spcPts val="1200"/>
              </a:spcBef>
              <a:buClr>
                <a:srgbClr val="FF671F"/>
              </a:buClr>
              <a:buFont typeface="Arial" panose="020B0604020202020204" pitchFamily="34" charset="0"/>
              <a:buChar char="•"/>
              <a:defRPr/>
            </a:pPr>
            <a:r>
              <a:rPr lang="en-US" sz="1800" dirty="0">
                <a:cs typeface="Times New Roman" panose="02020603050405020304" pitchFamily="18" charset="0"/>
              </a:rPr>
              <a:t>CMS has certain standards for EMR software and has certified the software brands meeting these standards.  CMS’ software database may be searched by product or developer.  Prior to making a decision, verify the EMR software certification at </a:t>
            </a:r>
            <a:r>
              <a:rPr lang="en-US" sz="1800" dirty="0">
                <a:cs typeface="Times New Roman" panose="02020603050405020304" pitchFamily="18" charset="0"/>
                <a:hlinkClick r:id="rId3">
                  <a:extLst>
                    <a:ext uri="{A12FA001-AC4F-418D-AE19-62706E023703}">
                      <ahyp:hlinkClr xmlns:ahyp="http://schemas.microsoft.com/office/drawing/2018/hyperlinkcolor" val="tx"/>
                    </a:ext>
                  </a:extLst>
                </a:hlinkClick>
              </a:rPr>
              <a:t>https://chpl.healthit.gov</a:t>
            </a:r>
            <a:endParaRPr lang="en-US" sz="18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36</a:t>
            </a:fld>
            <a:endParaRPr lang="en-US" dirty="0"/>
          </a:p>
        </p:txBody>
      </p:sp>
    </p:spTree>
    <p:extLst>
      <p:ext uri="{BB962C8B-B14F-4D97-AF65-F5344CB8AC3E}">
        <p14:creationId xmlns:p14="http://schemas.microsoft.com/office/powerpoint/2010/main" val="897827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lstStyle/>
          <a:p>
            <a:pPr algn="ctr"/>
            <a:r>
              <a:rPr lang="en-US" dirty="0">
                <a:solidFill>
                  <a:srgbClr val="FF671F"/>
                </a:solidFill>
              </a:rPr>
              <a:t>Considerations</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37</a:t>
            </a:fld>
            <a:endParaRPr lang="en-US" dirty="0"/>
          </a:p>
        </p:txBody>
      </p:sp>
    </p:spTree>
    <p:extLst>
      <p:ext uri="{BB962C8B-B14F-4D97-AF65-F5344CB8AC3E}">
        <p14:creationId xmlns:p14="http://schemas.microsoft.com/office/powerpoint/2010/main" val="1476598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normAutofit fontScale="90000"/>
          </a:bodyPr>
          <a:lstStyle/>
          <a:p>
            <a:pPr algn="ctr"/>
            <a:r>
              <a:rPr lang="en-US" dirty="0"/>
              <a:t>Selecting a Clearinghouse</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marL="0" indent="0">
              <a:buFont typeface="Arial" panose="020B0604020202020204" pitchFamily="34" charset="0"/>
              <a:buNone/>
            </a:pPr>
            <a:r>
              <a:rPr lang="en-US" altLang="en-US" sz="2400" dirty="0">
                <a:cs typeface="Times New Roman" panose="02020603050405020304" pitchFamily="18" charset="0"/>
              </a:rPr>
              <a:t>A Clearinghouse functions as an intermediary between the practice/clinic and the insurance carriers. The Clearinghouse functionality should include the following key Revenue Cycle features:</a:t>
            </a:r>
          </a:p>
          <a:p>
            <a:pPr lvl="1">
              <a:spcBef>
                <a:spcPts val="600"/>
              </a:spcBef>
              <a:buClr>
                <a:srgbClr val="FF671F"/>
              </a:buClr>
            </a:pPr>
            <a:r>
              <a:rPr lang="en-US" altLang="en-US" sz="2000" dirty="0">
                <a:cs typeface="Times New Roman" panose="02020603050405020304" pitchFamily="18" charset="0"/>
              </a:rPr>
              <a:t>Eligibility verification</a:t>
            </a:r>
          </a:p>
          <a:p>
            <a:pPr lvl="1">
              <a:spcBef>
                <a:spcPts val="600"/>
              </a:spcBef>
              <a:buClr>
                <a:srgbClr val="FF671F"/>
              </a:buClr>
            </a:pPr>
            <a:r>
              <a:rPr lang="en-US" altLang="en-US" sz="2000" dirty="0">
                <a:cs typeface="Times New Roman" panose="02020603050405020304" pitchFamily="18" charset="0"/>
              </a:rPr>
              <a:t>File Status</a:t>
            </a:r>
          </a:p>
          <a:p>
            <a:pPr lvl="1">
              <a:spcBef>
                <a:spcPts val="600"/>
              </a:spcBef>
              <a:buClr>
                <a:srgbClr val="FF671F"/>
              </a:buClr>
            </a:pPr>
            <a:r>
              <a:rPr lang="en-US" altLang="en-US" sz="2000" dirty="0">
                <a:cs typeface="Times New Roman" panose="02020603050405020304" pitchFamily="18" charset="0"/>
              </a:rPr>
              <a:t>Rejection Analysis - Dashboard</a:t>
            </a:r>
          </a:p>
          <a:p>
            <a:pPr lvl="1">
              <a:spcBef>
                <a:spcPts val="600"/>
              </a:spcBef>
              <a:buClr>
                <a:srgbClr val="FF671F"/>
              </a:buClr>
            </a:pPr>
            <a:r>
              <a:rPr lang="en-US" altLang="en-US" sz="2000" dirty="0">
                <a:cs typeface="Times New Roman" panose="02020603050405020304" pitchFamily="18" charset="0"/>
              </a:rPr>
              <a:t>Secondary Claims Processing</a:t>
            </a:r>
          </a:p>
          <a:p>
            <a:pPr lvl="1">
              <a:spcBef>
                <a:spcPts val="600"/>
              </a:spcBef>
              <a:buClr>
                <a:srgbClr val="FF671F"/>
              </a:buClr>
            </a:pPr>
            <a:r>
              <a:rPr lang="en-US" altLang="en-US" sz="2000" dirty="0">
                <a:cs typeface="Times New Roman" panose="02020603050405020304" pitchFamily="18" charset="0"/>
              </a:rPr>
              <a:t>Electronic Remittance Advice (ERA)/Payment Processing</a:t>
            </a:r>
          </a:p>
          <a:p>
            <a:pPr lvl="1">
              <a:spcBef>
                <a:spcPts val="600"/>
              </a:spcBef>
              <a:buClr>
                <a:srgbClr val="FF671F"/>
              </a:buClr>
            </a:pPr>
            <a:r>
              <a:rPr lang="en-US" altLang="en-US" sz="2000" dirty="0">
                <a:cs typeface="Times New Roman" panose="02020603050405020304" pitchFamily="18" charset="0"/>
              </a:rPr>
              <a:t>Proof of Timely Filing</a:t>
            </a:r>
          </a:p>
          <a:p>
            <a:pPr lvl="1">
              <a:spcBef>
                <a:spcPts val="600"/>
              </a:spcBef>
              <a:buClr>
                <a:srgbClr val="FF671F"/>
              </a:buClr>
            </a:pPr>
            <a:r>
              <a:rPr lang="en-US" altLang="en-US" sz="2000" dirty="0">
                <a:cs typeface="Times New Roman" panose="02020603050405020304" pitchFamily="18" charset="0"/>
              </a:rPr>
              <a:t>Paper Claim Submission</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38</a:t>
            </a:fld>
            <a:endParaRPr lang="en-US" dirty="0"/>
          </a:p>
        </p:txBody>
      </p:sp>
    </p:spTree>
    <p:extLst>
      <p:ext uri="{BB962C8B-B14F-4D97-AF65-F5344CB8AC3E}">
        <p14:creationId xmlns:p14="http://schemas.microsoft.com/office/powerpoint/2010/main" val="141238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normAutofit/>
          </a:bodyPr>
          <a:lstStyle/>
          <a:p>
            <a:pPr algn="ctr"/>
            <a:r>
              <a:rPr lang="en-US" dirty="0"/>
              <a:t>Clearinghouse Selection</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9"/>
            <a:ext cx="8229600" cy="4602162"/>
          </a:xfrm>
        </p:spPr>
        <p:txBody>
          <a:bodyPr>
            <a:noAutofit/>
          </a:bodyPr>
          <a:lstStyle/>
          <a:p>
            <a:pPr lvl="1">
              <a:spcBef>
                <a:spcPts val="1200"/>
              </a:spcBef>
              <a:buClr>
                <a:srgbClr val="FF671F"/>
              </a:buClr>
            </a:pPr>
            <a:r>
              <a:rPr lang="en-US" altLang="en-US" sz="1800" dirty="0">
                <a:cs typeface="Times New Roman" panose="02020603050405020304" pitchFamily="18" charset="0"/>
              </a:rPr>
              <a:t>Claim scrubbing through a series of edits prior to claim submission</a:t>
            </a:r>
          </a:p>
          <a:p>
            <a:pPr lvl="1">
              <a:spcBef>
                <a:spcPts val="1200"/>
              </a:spcBef>
              <a:buClr>
                <a:srgbClr val="FF671F"/>
              </a:buClr>
            </a:pPr>
            <a:r>
              <a:rPr lang="en-US" altLang="en-US" sz="1800" dirty="0">
                <a:cs typeface="Times New Roman" panose="02020603050405020304" pitchFamily="18" charset="0"/>
              </a:rPr>
              <a:t>Claim submission to multiple plans simultaneously (837 file)</a:t>
            </a:r>
          </a:p>
          <a:p>
            <a:pPr lvl="1">
              <a:spcBef>
                <a:spcPts val="1200"/>
              </a:spcBef>
              <a:buClr>
                <a:srgbClr val="FF671F"/>
              </a:buClr>
            </a:pPr>
            <a:r>
              <a:rPr lang="en-US" altLang="en-US" sz="1800" dirty="0">
                <a:cs typeface="Times New Roman" panose="02020603050405020304" pitchFamily="18" charset="0"/>
              </a:rPr>
              <a:t>Claim status from the plan allowing for errors to be corrected prior to submission</a:t>
            </a:r>
          </a:p>
          <a:p>
            <a:pPr lvl="1">
              <a:spcBef>
                <a:spcPts val="1200"/>
              </a:spcBef>
              <a:buClr>
                <a:srgbClr val="FF671F"/>
              </a:buClr>
            </a:pPr>
            <a:r>
              <a:rPr lang="en-US" altLang="en-US" sz="1800" dirty="0">
                <a:cs typeface="Times New Roman" panose="02020603050405020304" pitchFamily="18" charset="0"/>
              </a:rPr>
              <a:t>Insurance eligibility</a:t>
            </a:r>
          </a:p>
          <a:p>
            <a:pPr lvl="1">
              <a:spcBef>
                <a:spcPts val="1200"/>
              </a:spcBef>
              <a:buClr>
                <a:srgbClr val="FF671F"/>
              </a:buClr>
            </a:pPr>
            <a:r>
              <a:rPr lang="en-US" altLang="en-US" sz="1800" dirty="0">
                <a:cs typeface="Times New Roman" panose="02020603050405020304" pitchFamily="18" charset="0"/>
              </a:rPr>
              <a:t>ERA (electronic remittance advice – 835 file, electronic Explanation of Benefits which can be uploaded directly to PM system for automated payment posting)</a:t>
            </a:r>
          </a:p>
          <a:p>
            <a:pPr lvl="1">
              <a:spcBef>
                <a:spcPts val="1200"/>
              </a:spcBef>
              <a:buClr>
                <a:srgbClr val="FF671F"/>
              </a:buClr>
            </a:pPr>
            <a:r>
              <a:rPr lang="en-US" altLang="en-US" sz="1800" dirty="0">
                <a:cs typeface="Times New Roman" panose="02020603050405020304" pitchFamily="18" charset="0"/>
              </a:rPr>
              <a:t>Timely filing information for insurance rejections</a:t>
            </a:r>
          </a:p>
          <a:p>
            <a:pPr lvl="1">
              <a:spcBef>
                <a:spcPts val="1200"/>
              </a:spcBef>
              <a:buClr>
                <a:srgbClr val="FF671F"/>
              </a:buClr>
            </a:pPr>
            <a:r>
              <a:rPr lang="en-US" altLang="en-US" sz="1800" dirty="0">
                <a:cs typeface="Times New Roman" panose="02020603050405020304" pitchFamily="18" charset="0"/>
              </a:rPr>
              <a:t>Print and submit paper claims, when necessary</a:t>
            </a:r>
          </a:p>
          <a:p>
            <a:pPr lvl="1">
              <a:spcBef>
                <a:spcPts val="1200"/>
              </a:spcBef>
              <a:buClr>
                <a:srgbClr val="FF671F"/>
              </a:buClr>
            </a:pPr>
            <a:r>
              <a:rPr lang="en-US" altLang="en-US" sz="1800" dirty="0">
                <a:cs typeface="Times New Roman" panose="02020603050405020304" pitchFamily="18" charset="0"/>
              </a:rPr>
              <a:t>Patient statement processing</a:t>
            </a:r>
          </a:p>
          <a:p>
            <a:pPr lvl="1">
              <a:spcBef>
                <a:spcPts val="1200"/>
              </a:spcBef>
              <a:buClr>
                <a:srgbClr val="FF671F"/>
              </a:buClr>
            </a:pPr>
            <a:r>
              <a:rPr lang="en-US" altLang="en-US" sz="1800" dirty="0">
                <a:cs typeface="Times New Roman" panose="02020603050405020304" pitchFamily="18" charset="0"/>
              </a:rPr>
              <a:t>Rejection analysis and reporting tools</a:t>
            </a:r>
          </a:p>
          <a:p>
            <a:pPr lvl="1">
              <a:buClr>
                <a:srgbClr val="FF671F"/>
              </a:buClr>
            </a:pPr>
            <a:endParaRPr lang="en-US" altLang="en-US" sz="18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39</a:t>
            </a:fld>
            <a:endParaRPr lang="en-US" dirty="0"/>
          </a:p>
        </p:txBody>
      </p:sp>
    </p:spTree>
    <p:extLst>
      <p:ext uri="{BB962C8B-B14F-4D97-AF65-F5344CB8AC3E}">
        <p14:creationId xmlns:p14="http://schemas.microsoft.com/office/powerpoint/2010/main" val="54750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lstStyle/>
          <a:p>
            <a:pPr algn="ctr"/>
            <a:r>
              <a:rPr lang="en-US" dirty="0">
                <a:solidFill>
                  <a:srgbClr val="FF671F"/>
                </a:solidFill>
              </a:rPr>
              <a:t>Services and Providers </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4</a:t>
            </a:fld>
            <a:endParaRPr lang="en-US" dirty="0"/>
          </a:p>
        </p:txBody>
      </p:sp>
    </p:spTree>
    <p:extLst>
      <p:ext uri="{BB962C8B-B14F-4D97-AF65-F5344CB8AC3E}">
        <p14:creationId xmlns:p14="http://schemas.microsoft.com/office/powerpoint/2010/main" val="2271054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normAutofit fontScale="90000"/>
          </a:bodyPr>
          <a:lstStyle/>
          <a:p>
            <a:pPr algn="ctr"/>
            <a:r>
              <a:rPr lang="en-US" dirty="0"/>
              <a:t>Selecting a Clearinghouse</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marL="0" indent="0">
              <a:buFont typeface="Arial" panose="020B0604020202020204" pitchFamily="34" charset="0"/>
              <a:buNone/>
            </a:pPr>
            <a:r>
              <a:rPr lang="en-US" altLang="en-US" sz="2000" dirty="0">
                <a:cs typeface="Times New Roman" panose="02020603050405020304" pitchFamily="18" charset="0"/>
              </a:rPr>
              <a:t>Additional items to consider when selecting a clearinghouse are:</a:t>
            </a:r>
          </a:p>
          <a:p>
            <a:pPr lvl="1">
              <a:spcBef>
                <a:spcPts val="600"/>
              </a:spcBef>
              <a:buClr>
                <a:srgbClr val="FF671F"/>
              </a:buClr>
            </a:pPr>
            <a:r>
              <a:rPr lang="en-US" altLang="en-US" sz="2000" dirty="0">
                <a:cs typeface="Times New Roman" panose="02020603050405020304" pitchFamily="18" charset="0"/>
              </a:rPr>
              <a:t>Is the software compatible with your PM system?</a:t>
            </a:r>
          </a:p>
          <a:p>
            <a:pPr lvl="1">
              <a:spcBef>
                <a:spcPts val="600"/>
              </a:spcBef>
              <a:buClr>
                <a:srgbClr val="FF671F"/>
              </a:buClr>
            </a:pPr>
            <a:r>
              <a:rPr lang="en-US" altLang="en-US" sz="2000" dirty="0">
                <a:cs typeface="Times New Roman" panose="02020603050405020304" pitchFamily="18" charset="0"/>
              </a:rPr>
              <a:t>Are they contracted with the most common carriers for your practice/clinic?</a:t>
            </a:r>
          </a:p>
          <a:p>
            <a:pPr lvl="1">
              <a:spcBef>
                <a:spcPts val="600"/>
              </a:spcBef>
              <a:buClr>
                <a:srgbClr val="FF671F"/>
              </a:buClr>
            </a:pPr>
            <a:r>
              <a:rPr lang="en-US" altLang="en-US" sz="2000" dirty="0">
                <a:cs typeface="Times New Roman" panose="02020603050405020304" pitchFamily="18" charset="0"/>
              </a:rPr>
              <a:t>What is the clearinghouse’s proficiency level with government plans (Medicare/Medicaid) ?</a:t>
            </a:r>
          </a:p>
          <a:p>
            <a:pPr lvl="1">
              <a:spcBef>
                <a:spcPts val="600"/>
              </a:spcBef>
              <a:buClr>
                <a:srgbClr val="FF671F"/>
              </a:buClr>
            </a:pPr>
            <a:r>
              <a:rPr lang="en-US" altLang="en-US" sz="2000" dirty="0">
                <a:cs typeface="Times New Roman" panose="02020603050405020304" pitchFamily="18" charset="0"/>
              </a:rPr>
              <a:t>What is the speed of the scrubbing and claim rejection reports?</a:t>
            </a:r>
          </a:p>
          <a:p>
            <a:pPr lvl="1">
              <a:spcBef>
                <a:spcPts val="600"/>
              </a:spcBef>
              <a:buClr>
                <a:srgbClr val="FF671F"/>
              </a:buClr>
            </a:pPr>
            <a:r>
              <a:rPr lang="en-US" altLang="en-US" sz="2000" dirty="0">
                <a:cs typeface="Times New Roman" panose="02020603050405020304" pitchFamily="18" charset="0"/>
              </a:rPr>
              <a:t>Is the clearinghouse a regional or national company?</a:t>
            </a:r>
          </a:p>
          <a:p>
            <a:pPr lvl="1">
              <a:spcBef>
                <a:spcPts val="600"/>
              </a:spcBef>
              <a:buClr>
                <a:srgbClr val="FF671F"/>
              </a:buClr>
            </a:pPr>
            <a:r>
              <a:rPr lang="en-US" altLang="en-US" sz="2000" dirty="0">
                <a:cs typeface="Times New Roman" panose="02020603050405020304" pitchFamily="18" charset="0"/>
              </a:rPr>
              <a:t>What are the available days and hours for technical support offered, and what is the turnaround time for support issues?</a:t>
            </a:r>
          </a:p>
          <a:p>
            <a:pPr lvl="1">
              <a:spcBef>
                <a:spcPts val="600"/>
              </a:spcBef>
              <a:buClr>
                <a:srgbClr val="FF671F"/>
              </a:buClr>
            </a:pPr>
            <a:r>
              <a:rPr lang="en-US" altLang="en-US" sz="2000" dirty="0">
                <a:cs typeface="Times New Roman" panose="02020603050405020304" pitchFamily="18" charset="0"/>
              </a:rPr>
              <a:t>Are there additional costs involved with the various functions (claim submission, eligibility, etc.)?</a:t>
            </a:r>
          </a:p>
          <a:p>
            <a:pPr lvl="1">
              <a:buClrTx/>
            </a:pPr>
            <a:endParaRPr lang="en-US" altLang="en-US" sz="20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40</a:t>
            </a:fld>
            <a:endParaRPr lang="en-US" dirty="0"/>
          </a:p>
        </p:txBody>
      </p:sp>
    </p:spTree>
    <p:extLst>
      <p:ext uri="{BB962C8B-B14F-4D97-AF65-F5344CB8AC3E}">
        <p14:creationId xmlns:p14="http://schemas.microsoft.com/office/powerpoint/2010/main" val="276684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normAutofit/>
          </a:bodyPr>
          <a:lstStyle/>
          <a:p>
            <a:pPr algn="ctr"/>
            <a:r>
              <a:rPr lang="en-US" sz="3200" dirty="0"/>
              <a:t>Electronic Funds Transfer (EFT)</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611687"/>
          </a:xfrm>
        </p:spPr>
        <p:txBody>
          <a:bodyPr>
            <a:noAutofit/>
          </a:bodyPr>
          <a:lstStyle/>
          <a:p>
            <a:pPr marL="283464" indent="-283464">
              <a:spcBef>
                <a:spcPts val="600"/>
              </a:spcBef>
              <a:buClr>
                <a:srgbClr val="FF671F"/>
              </a:buClr>
              <a:buFont typeface="Arial" panose="020B0604020202020204" pitchFamily="34" charset="0"/>
              <a:buChar char="•"/>
              <a:defRPr/>
            </a:pPr>
            <a:r>
              <a:rPr lang="en-US" sz="1800" dirty="0">
                <a:cs typeface="Times New Roman" panose="02020603050405020304" pitchFamily="18" charset="0"/>
              </a:rPr>
              <a:t>EFT provides a process for insurance plans to direct deposit claim payments directly to a practice/clinic’s financial institution</a:t>
            </a:r>
          </a:p>
          <a:p>
            <a:pPr marL="283464" indent="-283464">
              <a:spcBef>
                <a:spcPts val="600"/>
              </a:spcBef>
              <a:buClr>
                <a:srgbClr val="FF671F"/>
              </a:buClr>
              <a:buFont typeface="Arial" panose="020B0604020202020204" pitchFamily="34" charset="0"/>
              <a:buChar char="•"/>
              <a:defRPr/>
            </a:pPr>
            <a:r>
              <a:rPr lang="en-US" sz="1800" dirty="0">
                <a:cs typeface="Times New Roman" panose="02020603050405020304" pitchFamily="18" charset="0"/>
              </a:rPr>
              <a:t>EFTs offer healthcare organizations a </a:t>
            </a:r>
            <a:r>
              <a:rPr lang="en-US" sz="1800" b="1" dirty="0">
                <a:cs typeface="Times New Roman" panose="02020603050405020304" pitchFamily="18" charset="0"/>
              </a:rPr>
              <a:t>safe, convenient, and timely alternative to paper checks and other manual forms of payment.</a:t>
            </a:r>
            <a:endParaRPr lang="en-US" sz="1800" dirty="0">
              <a:cs typeface="Times New Roman" panose="02020603050405020304" pitchFamily="18" charset="0"/>
            </a:endParaRPr>
          </a:p>
          <a:p>
            <a:pPr marL="283464" indent="-283464">
              <a:spcBef>
                <a:spcPts val="600"/>
              </a:spcBef>
              <a:buClr>
                <a:srgbClr val="FF671F"/>
              </a:buClr>
              <a:buFont typeface="Arial" panose="020B0604020202020204" pitchFamily="34" charset="0"/>
              <a:buChar char="•"/>
              <a:defRPr/>
            </a:pPr>
            <a:r>
              <a:rPr lang="en-US" sz="1800" dirty="0">
                <a:cs typeface="Times New Roman" panose="02020603050405020304" pitchFamily="18" charset="0"/>
              </a:rPr>
              <a:t>Standards for electronic payment and remittance were developed under the HIPAA Regulations and Affordable Care Act</a:t>
            </a:r>
          </a:p>
          <a:p>
            <a:pPr marL="283464" indent="-283464">
              <a:spcBef>
                <a:spcPts val="600"/>
              </a:spcBef>
              <a:buClr>
                <a:srgbClr val="FF671F"/>
              </a:buClr>
              <a:buFont typeface="Arial" panose="020B0604020202020204" pitchFamily="34" charset="0"/>
              <a:buChar char="•"/>
              <a:defRPr/>
            </a:pPr>
            <a:r>
              <a:rPr lang="en-US" sz="1800" dirty="0">
                <a:cs typeface="Times New Roman" panose="02020603050405020304" pitchFamily="18" charset="0"/>
              </a:rPr>
              <a:t>Payment is processed and deposited into the organization’s bank account in approximately two weeks after “clean claim” submission</a:t>
            </a:r>
          </a:p>
          <a:p>
            <a:pPr marL="283464" indent="-283464">
              <a:spcBef>
                <a:spcPts val="600"/>
              </a:spcBef>
              <a:buClr>
                <a:srgbClr val="FF671F"/>
              </a:buClr>
              <a:buFont typeface="Arial" panose="020B0604020202020204" pitchFamily="34" charset="0"/>
              <a:buChar char="•"/>
              <a:defRPr/>
            </a:pPr>
            <a:r>
              <a:rPr lang="en-US" sz="1800" dirty="0">
                <a:cs typeface="Times New Roman" panose="02020603050405020304" pitchFamily="18" charset="0"/>
              </a:rPr>
              <a:t>Utilization of the EFT function allows for practice/clinic efficiencies:</a:t>
            </a:r>
          </a:p>
          <a:p>
            <a:pPr lvl="1">
              <a:spcBef>
                <a:spcPts val="600"/>
              </a:spcBef>
              <a:buClr>
                <a:srgbClr val="FF671F"/>
              </a:buClr>
              <a:buFont typeface="Wingdings" panose="05000000000000000000" pitchFamily="2" charset="2"/>
              <a:buChar char="§"/>
              <a:defRPr/>
            </a:pPr>
            <a:r>
              <a:rPr lang="en-US" sz="1800" dirty="0">
                <a:cs typeface="Times New Roman" panose="02020603050405020304" pitchFamily="18" charset="0"/>
              </a:rPr>
              <a:t>Paperwork reduction</a:t>
            </a:r>
          </a:p>
          <a:p>
            <a:pPr lvl="1">
              <a:spcBef>
                <a:spcPts val="600"/>
              </a:spcBef>
              <a:buClr>
                <a:srgbClr val="FF671F"/>
              </a:buClr>
              <a:buFont typeface="Wingdings" panose="05000000000000000000" pitchFamily="2" charset="2"/>
              <a:buChar char="§"/>
              <a:defRPr/>
            </a:pPr>
            <a:r>
              <a:rPr lang="en-US" sz="1800" dirty="0">
                <a:cs typeface="Times New Roman" panose="02020603050405020304" pitchFamily="18" charset="0"/>
              </a:rPr>
              <a:t>Staff time for banking reduced</a:t>
            </a:r>
          </a:p>
          <a:p>
            <a:pPr lvl="1">
              <a:spcBef>
                <a:spcPts val="600"/>
              </a:spcBef>
              <a:buClr>
                <a:srgbClr val="FF671F"/>
              </a:buClr>
              <a:buFont typeface="Wingdings" panose="05000000000000000000" pitchFamily="2" charset="2"/>
              <a:buChar char="§"/>
              <a:defRPr/>
            </a:pPr>
            <a:r>
              <a:rPr lang="en-US" sz="1800" dirty="0">
                <a:cs typeface="Times New Roman" panose="02020603050405020304" pitchFamily="18" charset="0"/>
              </a:rPr>
              <a:t>Faster access to funds</a:t>
            </a:r>
          </a:p>
          <a:p>
            <a:pPr lvl="1">
              <a:spcBef>
                <a:spcPts val="600"/>
              </a:spcBef>
              <a:buClr>
                <a:srgbClr val="FF671F"/>
              </a:buClr>
              <a:buFont typeface="Wingdings" panose="05000000000000000000" pitchFamily="2" charset="2"/>
              <a:buChar char="§"/>
              <a:defRPr/>
            </a:pPr>
            <a:r>
              <a:rPr lang="en-US" sz="1800" dirty="0">
                <a:cs typeface="Times New Roman" panose="02020603050405020304" pitchFamily="18" charset="0"/>
              </a:rPr>
              <a:t>Easier bank statement reconciliation</a:t>
            </a:r>
          </a:p>
          <a:p>
            <a:pPr lvl="1">
              <a:buClrTx/>
            </a:pPr>
            <a:endParaRPr lang="en-US" altLang="en-US" sz="20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41</a:t>
            </a:fld>
            <a:endParaRPr lang="en-US" dirty="0"/>
          </a:p>
        </p:txBody>
      </p:sp>
    </p:spTree>
    <p:extLst>
      <p:ext uri="{BB962C8B-B14F-4D97-AF65-F5344CB8AC3E}">
        <p14:creationId xmlns:p14="http://schemas.microsoft.com/office/powerpoint/2010/main" val="2489534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normAutofit/>
          </a:bodyPr>
          <a:lstStyle/>
          <a:p>
            <a:pPr algn="ctr"/>
            <a:r>
              <a:rPr lang="en-US" sz="4800" dirty="0"/>
              <a:t>Lockbox</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A lockbox is a system whereby paper insurance correspondence and payments, patient correspondence and payments, and all other correspondence are issued directly to the practice/clinic’s financial  institution, rather than the physical practice/clinic location</a:t>
            </a:r>
          </a:p>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A lockbox requires the practice utilize a designated Post Office box rather than the physical practice/clinic address for remittances</a:t>
            </a:r>
          </a:p>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Checks are deposited in the practice/clinic’s designated account, and all related documentation is scanned by the financial institution staff </a:t>
            </a:r>
          </a:p>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The scanned documents are accessible by the designated practice/clinic personnel</a:t>
            </a:r>
          </a:p>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A lockbox can ease administrative burdens for office staff by eliminating inefficient in-house manual processes, such as processing mail, photocopying, and making deposits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42</a:t>
            </a:fld>
            <a:endParaRPr lang="en-US" dirty="0"/>
          </a:p>
        </p:txBody>
      </p:sp>
    </p:spTree>
    <p:extLst>
      <p:ext uri="{BB962C8B-B14F-4D97-AF65-F5344CB8AC3E}">
        <p14:creationId xmlns:p14="http://schemas.microsoft.com/office/powerpoint/2010/main" val="3981732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normAutofit/>
          </a:bodyPr>
          <a:lstStyle/>
          <a:p>
            <a:pPr algn="ctr"/>
            <a:r>
              <a:rPr lang="en-US" sz="4800" dirty="0"/>
              <a:t>Lockbox</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630737"/>
          </a:xfrm>
        </p:spPr>
        <p:txBody>
          <a:bodyPr>
            <a:noAutofit/>
          </a:bodyPr>
          <a:lstStyle/>
          <a:p>
            <a:pPr marL="0" indent="0">
              <a:spcBef>
                <a:spcPts val="600"/>
              </a:spcBef>
              <a:buFont typeface="Arial" panose="020B0604020202020204" pitchFamily="34" charset="0"/>
              <a:buNone/>
              <a:defRPr/>
            </a:pPr>
            <a:r>
              <a:rPr lang="en-US" sz="1800" dirty="0">
                <a:cs typeface="Times New Roman" panose="02020603050405020304" pitchFamily="18" charset="0"/>
              </a:rPr>
              <a:t>Lockbox considerations:</a:t>
            </a:r>
          </a:p>
          <a:p>
            <a:pPr>
              <a:spcBef>
                <a:spcPts val="800"/>
              </a:spcBef>
              <a:buClr>
                <a:srgbClr val="FF671F"/>
              </a:buClr>
              <a:buFont typeface="Arial" panose="020B0604020202020204" pitchFamily="34" charset="0"/>
              <a:buChar char="•"/>
              <a:defRPr/>
            </a:pPr>
            <a:r>
              <a:rPr lang="en-US" sz="1500" dirty="0">
                <a:cs typeface="Times New Roman" panose="02020603050405020304" pitchFamily="18" charset="0"/>
              </a:rPr>
              <a:t>Are the checks and explanation of benefits (EOBs) returned to the practice/clinic via paper or an online electronic archiving system?</a:t>
            </a:r>
          </a:p>
          <a:p>
            <a:pPr>
              <a:spcBef>
                <a:spcPts val="800"/>
              </a:spcBef>
              <a:buClr>
                <a:srgbClr val="FF671F"/>
              </a:buClr>
              <a:buFont typeface="Arial" panose="020B0604020202020204" pitchFamily="34" charset="0"/>
              <a:buChar char="•"/>
              <a:defRPr/>
            </a:pPr>
            <a:r>
              <a:rPr lang="en-US" sz="1500" dirty="0">
                <a:cs typeface="Times New Roman" panose="02020603050405020304" pitchFamily="18" charset="0"/>
              </a:rPr>
              <a:t>How often does the financial institution download claim correspondence and payments?</a:t>
            </a:r>
          </a:p>
          <a:p>
            <a:pPr>
              <a:spcBef>
                <a:spcPts val="800"/>
              </a:spcBef>
              <a:buClr>
                <a:srgbClr val="FF671F"/>
              </a:buClr>
              <a:buFont typeface="Arial" panose="020B0604020202020204" pitchFamily="34" charset="0"/>
              <a:buChar char="•"/>
              <a:defRPr/>
            </a:pPr>
            <a:r>
              <a:rPr lang="en-US" sz="1500" dirty="0">
                <a:cs typeface="Times New Roman" panose="02020603050405020304" pitchFamily="18" charset="0"/>
              </a:rPr>
              <a:t>Are denial files processed separately from claim payment files?</a:t>
            </a:r>
          </a:p>
          <a:p>
            <a:pPr>
              <a:spcBef>
                <a:spcPts val="800"/>
              </a:spcBef>
              <a:buClr>
                <a:srgbClr val="FF671F"/>
              </a:buClr>
              <a:buFont typeface="Arial" panose="020B0604020202020204" pitchFamily="34" charset="0"/>
              <a:buChar char="•"/>
              <a:defRPr/>
            </a:pPr>
            <a:r>
              <a:rPr lang="en-US" sz="1500" dirty="0">
                <a:cs typeface="Times New Roman" panose="02020603050405020304" pitchFamily="18" charset="0"/>
              </a:rPr>
              <a:t>What options are available for denials management? </a:t>
            </a:r>
          </a:p>
          <a:p>
            <a:pPr>
              <a:spcBef>
                <a:spcPts val="800"/>
              </a:spcBef>
              <a:buClr>
                <a:srgbClr val="FF671F"/>
              </a:buClr>
              <a:buFont typeface="Arial" panose="020B0604020202020204" pitchFamily="34" charset="0"/>
              <a:buChar char="•"/>
              <a:defRPr/>
            </a:pPr>
            <a:r>
              <a:rPr lang="en-US" sz="1500" dirty="0">
                <a:cs typeface="Times New Roman" panose="02020603050405020304" pitchFamily="18" charset="0"/>
              </a:rPr>
              <a:t>Will the financial institution provide the practice/clinic with electronic access to records of claims and payments received?</a:t>
            </a:r>
          </a:p>
          <a:p>
            <a:pPr>
              <a:spcBef>
                <a:spcPts val="800"/>
              </a:spcBef>
              <a:buClr>
                <a:srgbClr val="FF671F"/>
              </a:buClr>
              <a:buFont typeface="Arial" panose="020B0604020202020204" pitchFamily="34" charset="0"/>
              <a:buChar char="•"/>
              <a:defRPr/>
            </a:pPr>
            <a:r>
              <a:rPr lang="en-US" sz="1500" dirty="0">
                <a:cs typeface="Times New Roman" panose="02020603050405020304" pitchFamily="18" charset="0"/>
              </a:rPr>
              <a:t>Is the service HIPAA compliant?</a:t>
            </a:r>
          </a:p>
          <a:p>
            <a:pPr>
              <a:spcBef>
                <a:spcPts val="800"/>
              </a:spcBef>
              <a:buClr>
                <a:srgbClr val="FF671F"/>
              </a:buClr>
              <a:buFont typeface="Arial" panose="020B0604020202020204" pitchFamily="34" charset="0"/>
              <a:buChar char="•"/>
              <a:defRPr/>
            </a:pPr>
            <a:r>
              <a:rPr lang="en-US" sz="1500" dirty="0">
                <a:cs typeface="Times New Roman" panose="02020603050405020304" pitchFamily="18" charset="0"/>
              </a:rPr>
              <a:t>Does the financial institution provide a temporary solution which enables the practice/clinic to scan EOBs and upload them while the P.O. Box transition is in process?</a:t>
            </a:r>
          </a:p>
          <a:p>
            <a:pPr>
              <a:spcBef>
                <a:spcPts val="800"/>
              </a:spcBef>
              <a:buClr>
                <a:srgbClr val="FF671F"/>
              </a:buClr>
              <a:buFont typeface="Arial" panose="020B0604020202020204" pitchFamily="34" charset="0"/>
              <a:buChar char="•"/>
              <a:defRPr/>
            </a:pPr>
            <a:r>
              <a:rPr lang="en-US" sz="1500" dirty="0">
                <a:cs typeface="Times New Roman" panose="02020603050405020304" pitchFamily="18" charset="0"/>
              </a:rPr>
              <a:t>Does the financial institution offer interest on the funds in the lockbox account?</a:t>
            </a:r>
          </a:p>
          <a:p>
            <a:pPr>
              <a:spcBef>
                <a:spcPts val="800"/>
              </a:spcBef>
              <a:buClr>
                <a:srgbClr val="FF671F"/>
              </a:buClr>
              <a:buFont typeface="Arial" panose="020B0604020202020204" pitchFamily="34" charset="0"/>
              <a:buChar char="•"/>
              <a:defRPr/>
            </a:pPr>
            <a:r>
              <a:rPr lang="en-US" sz="1500" dirty="0">
                <a:cs typeface="Times New Roman" panose="02020603050405020304" pitchFamily="18" charset="0"/>
              </a:rPr>
              <a:t>Is the solution Cloud-based?</a:t>
            </a:r>
          </a:p>
          <a:p>
            <a:pPr>
              <a:spcBef>
                <a:spcPts val="800"/>
              </a:spcBef>
              <a:buClr>
                <a:srgbClr val="FF671F"/>
              </a:buClr>
              <a:buFont typeface="Arial" panose="020B0604020202020204" pitchFamily="34" charset="0"/>
              <a:buChar char="•"/>
              <a:defRPr/>
            </a:pPr>
            <a:r>
              <a:rPr lang="en-US" sz="1500" dirty="0">
                <a:cs typeface="Times New Roman" panose="02020603050405020304" pitchFamily="18" charset="0"/>
              </a:rPr>
              <a:t>Which Lockbox features are standard and which represent additional costs to the practice/clinic?</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43</a:t>
            </a:fld>
            <a:endParaRPr lang="en-US" dirty="0"/>
          </a:p>
        </p:txBody>
      </p:sp>
    </p:spTree>
    <p:extLst>
      <p:ext uri="{BB962C8B-B14F-4D97-AF65-F5344CB8AC3E}">
        <p14:creationId xmlns:p14="http://schemas.microsoft.com/office/powerpoint/2010/main" val="1148684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sz="3600" dirty="0"/>
              <a:t>Advantages &amp; Disadvantages</a:t>
            </a:r>
            <a:br>
              <a:rPr lang="en-US" sz="3600" dirty="0"/>
            </a:br>
            <a:r>
              <a:rPr lang="en-US" sz="3600" dirty="0"/>
              <a:t> of a Lockbox </a:t>
            </a:r>
          </a:p>
        </p:txBody>
      </p:sp>
      <p:sp>
        <p:nvSpPr>
          <p:cNvPr id="3" name="Text Placeholder 2">
            <a:extLst>
              <a:ext uri="{FF2B5EF4-FFF2-40B4-BE49-F238E27FC236}">
                <a16:creationId xmlns:a16="http://schemas.microsoft.com/office/drawing/2014/main" id="{6845DE6A-DD19-4A85-A69A-985CD9C4C409}"/>
              </a:ext>
            </a:extLst>
          </p:cNvPr>
          <p:cNvSpPr>
            <a:spLocks noGrp="1"/>
          </p:cNvSpPr>
          <p:nvPr>
            <p:ph type="body" idx="1"/>
          </p:nvPr>
        </p:nvSpPr>
        <p:spPr/>
        <p:txBody>
          <a:bodyPr/>
          <a:lstStyle/>
          <a:p>
            <a:pPr algn="ctr"/>
            <a:r>
              <a:rPr lang="en-US" dirty="0"/>
              <a:t>Advantages</a:t>
            </a:r>
          </a:p>
        </p:txBody>
      </p:sp>
      <p:sp>
        <p:nvSpPr>
          <p:cNvPr id="9" name="Content Placeholder 8">
            <a:extLst>
              <a:ext uri="{FF2B5EF4-FFF2-40B4-BE49-F238E27FC236}">
                <a16:creationId xmlns:a16="http://schemas.microsoft.com/office/drawing/2014/main" id="{0F96F58B-CA67-4A7D-9737-BF1D9BD54D3F}"/>
              </a:ext>
            </a:extLst>
          </p:cNvPr>
          <p:cNvSpPr>
            <a:spLocks noGrp="1"/>
          </p:cNvSpPr>
          <p:nvPr>
            <p:ph sz="half" idx="2"/>
          </p:nvPr>
        </p:nvSpPr>
        <p:spPr/>
        <p:txBody>
          <a:bodyPr/>
          <a:lstStyle/>
          <a:p>
            <a:pPr>
              <a:buFont typeface="Arial" panose="020B0604020202020204" pitchFamily="34" charset="0"/>
              <a:buChar char="•"/>
              <a:defRPr/>
            </a:pPr>
            <a:r>
              <a:rPr lang="en-US" sz="1800" dirty="0">
                <a:cs typeface="Times New Roman" panose="02020603050405020304" pitchFamily="18" charset="0"/>
              </a:rPr>
              <a:t>A financial institution may be willing to offset the costs involved if a certain account balance is maintained </a:t>
            </a:r>
          </a:p>
          <a:p>
            <a:pPr>
              <a:buFont typeface="Arial" panose="020B0604020202020204" pitchFamily="34" charset="0"/>
              <a:buChar char="•"/>
              <a:defRPr/>
            </a:pPr>
            <a:r>
              <a:rPr lang="en-US" sz="1800" dirty="0">
                <a:cs typeface="Times New Roman" panose="02020603050405020304" pitchFamily="18" charset="0"/>
              </a:rPr>
              <a:t>Employee time spent on banking related tasks may now be redirected to other office tasks, such as assistance with internal billing and collections efforts</a:t>
            </a:r>
          </a:p>
          <a:p>
            <a:pPr>
              <a:buFont typeface="Arial" panose="020B0604020202020204" pitchFamily="34" charset="0"/>
              <a:buChar char="•"/>
              <a:defRPr/>
            </a:pPr>
            <a:r>
              <a:rPr lang="en-US" sz="1800" dirty="0">
                <a:cs typeface="Times New Roman" panose="02020603050405020304" pitchFamily="18" charset="0"/>
              </a:rPr>
              <a:t>Reduces potential fraud and embezzlement activities</a:t>
            </a:r>
          </a:p>
        </p:txBody>
      </p:sp>
      <p:sp>
        <p:nvSpPr>
          <p:cNvPr id="5" name="Text Placeholder 4">
            <a:extLst>
              <a:ext uri="{FF2B5EF4-FFF2-40B4-BE49-F238E27FC236}">
                <a16:creationId xmlns:a16="http://schemas.microsoft.com/office/drawing/2014/main" id="{1D6C87AF-86D4-4FA1-AEF9-F04DBB4538B7}"/>
              </a:ext>
            </a:extLst>
          </p:cNvPr>
          <p:cNvSpPr>
            <a:spLocks noGrp="1"/>
          </p:cNvSpPr>
          <p:nvPr>
            <p:ph type="body" sz="quarter" idx="3"/>
          </p:nvPr>
        </p:nvSpPr>
        <p:spPr/>
        <p:txBody>
          <a:bodyPr/>
          <a:lstStyle/>
          <a:p>
            <a:pPr algn="ctr"/>
            <a:r>
              <a:rPr lang="en-US" dirty="0"/>
              <a:t>Disadvantages</a:t>
            </a:r>
          </a:p>
        </p:txBody>
      </p:sp>
      <p:sp>
        <p:nvSpPr>
          <p:cNvPr id="10" name="Content Placeholder 9">
            <a:extLst>
              <a:ext uri="{FF2B5EF4-FFF2-40B4-BE49-F238E27FC236}">
                <a16:creationId xmlns:a16="http://schemas.microsoft.com/office/drawing/2014/main" id="{6D4815D8-97E4-44CD-B9ED-A888A7D66E4B}"/>
              </a:ext>
            </a:extLst>
          </p:cNvPr>
          <p:cNvSpPr>
            <a:spLocks noGrp="1"/>
          </p:cNvSpPr>
          <p:nvPr>
            <p:ph sz="quarter" idx="4"/>
          </p:nvPr>
        </p:nvSpPr>
        <p:spPr/>
        <p:txBody>
          <a:bodyPr/>
          <a:lstStyle/>
          <a:p>
            <a:pPr>
              <a:buFont typeface="Arial" panose="020B0604020202020204" pitchFamily="34" charset="0"/>
              <a:buChar char="•"/>
              <a:defRPr/>
            </a:pPr>
            <a:r>
              <a:rPr lang="en-US" sz="1800" dirty="0">
                <a:cs typeface="Times New Roman" panose="02020603050405020304" pitchFamily="18" charset="0"/>
              </a:rPr>
              <a:t>Funds may be directed to the wrong account</a:t>
            </a:r>
          </a:p>
          <a:p>
            <a:pPr>
              <a:buFont typeface="Arial" panose="020B0604020202020204" pitchFamily="34" charset="0"/>
              <a:buChar char="•"/>
              <a:defRPr/>
            </a:pPr>
            <a:r>
              <a:rPr lang="en-US" sz="1800" dirty="0">
                <a:cs typeface="Times New Roman" panose="02020603050405020304" pitchFamily="18" charset="0"/>
              </a:rPr>
              <a:t>Missing EOBs and other documents during the scanning process</a:t>
            </a:r>
          </a:p>
          <a:p>
            <a:pPr>
              <a:buFont typeface="Arial" panose="020B0604020202020204" pitchFamily="34" charset="0"/>
              <a:buChar char="•"/>
              <a:defRPr/>
            </a:pPr>
            <a:r>
              <a:rPr lang="en-US" sz="1800" dirty="0">
                <a:cs typeface="Times New Roman" panose="02020603050405020304" pitchFamily="18" charset="0"/>
              </a:rPr>
              <a:t>Receiving incorrect EOBs</a:t>
            </a:r>
          </a:p>
          <a:p>
            <a:pPr>
              <a:buFont typeface="Arial" panose="020B0604020202020204" pitchFamily="34" charset="0"/>
              <a:buChar char="•"/>
              <a:defRPr/>
            </a:pPr>
            <a:r>
              <a:rPr lang="en-US" sz="1800" dirty="0">
                <a:cs typeface="Times New Roman" panose="02020603050405020304" pitchFamily="18" charset="0"/>
              </a:rPr>
              <a:t>Potential delays in obtaining copies of EOBs </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1"/>
          </p:nvPr>
        </p:nvSpPr>
        <p:spPr/>
        <p:txBody>
          <a:bodyPr/>
          <a:lstStyle/>
          <a:p>
            <a:fld id="{1F61F4AC-59B8-420E-8040-3EDD647604A8}" type="slidenum">
              <a:rPr lang="en-US" smtClean="0"/>
              <a:pPr/>
              <a:t>44</a:t>
            </a:fld>
            <a:endParaRPr lang="en-US" dirty="0"/>
          </a:p>
        </p:txBody>
      </p:sp>
    </p:spTree>
    <p:extLst>
      <p:ext uri="{BB962C8B-B14F-4D97-AF65-F5344CB8AC3E}">
        <p14:creationId xmlns:p14="http://schemas.microsoft.com/office/powerpoint/2010/main" val="2227243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lstStyle/>
          <a:p>
            <a:pPr algn="ctr"/>
            <a:r>
              <a:rPr lang="en-US" dirty="0">
                <a:solidFill>
                  <a:srgbClr val="FF671F"/>
                </a:solidFill>
              </a:rPr>
              <a:t>Case Study</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45</a:t>
            </a:fld>
            <a:endParaRPr lang="en-US" dirty="0"/>
          </a:p>
        </p:txBody>
      </p:sp>
    </p:spTree>
    <p:extLst>
      <p:ext uri="{BB962C8B-B14F-4D97-AF65-F5344CB8AC3E}">
        <p14:creationId xmlns:p14="http://schemas.microsoft.com/office/powerpoint/2010/main" val="1167073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normAutofit/>
          </a:bodyPr>
          <a:lstStyle/>
          <a:p>
            <a:pPr algn="ctr"/>
            <a:r>
              <a:rPr lang="en-US" sz="4800" dirty="0"/>
              <a:t>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630737"/>
          </a:xfrm>
        </p:spPr>
        <p:txBody>
          <a:bodyPr>
            <a:noAutofit/>
          </a:bodyPr>
          <a:lstStyle/>
          <a:p>
            <a:pPr marL="0" indent="0">
              <a:spcBef>
                <a:spcPts val="600"/>
              </a:spcBef>
              <a:buClr>
                <a:schemeClr val="tx1"/>
              </a:buClr>
              <a:buNone/>
            </a:pPr>
            <a:r>
              <a:rPr lang="en-US" altLang="en-US" sz="1550" b="1" dirty="0">
                <a:cs typeface="Times New Roman" panose="02020603050405020304" pitchFamily="18" charset="0"/>
              </a:rPr>
              <a:t>Challenge:</a:t>
            </a:r>
            <a:r>
              <a:rPr lang="en-US" altLang="en-US" sz="1550" dirty="0">
                <a:cs typeface="Times New Roman" panose="02020603050405020304" pitchFamily="18" charset="0"/>
              </a:rPr>
              <a:t> Johns Hopkins All Children’s Hospital provider enrollment process was slow and inefficient, with an average enrollment time of six months. New physicians were frustrated as this delayed when they could start seeing patients right away. </a:t>
            </a:r>
          </a:p>
          <a:p>
            <a:pPr marL="0" indent="0">
              <a:spcBef>
                <a:spcPts val="600"/>
              </a:spcBef>
              <a:buClr>
                <a:schemeClr val="tx1"/>
              </a:buClr>
              <a:buNone/>
            </a:pPr>
            <a:r>
              <a:rPr lang="en-US" altLang="en-US" sz="1550" b="1" dirty="0">
                <a:cs typeface="Times New Roman" panose="02020603050405020304" pitchFamily="18" charset="0"/>
              </a:rPr>
              <a:t>Solution: </a:t>
            </a:r>
            <a:r>
              <a:rPr lang="en-US" altLang="en-US" sz="1550" dirty="0">
                <a:cs typeface="Times New Roman" panose="02020603050405020304" pitchFamily="18" charset="0"/>
              </a:rPr>
              <a:t>It was realized that there were duplicative components of provider enrollment and medical staff credentialing. It was decided to combine these two departments.</a:t>
            </a:r>
            <a:r>
              <a:rPr lang="en-US" sz="1550" dirty="0">
                <a:cs typeface="Times New Roman" panose="02020603050405020304" pitchFamily="18" charset="0"/>
              </a:rPr>
              <a:t> The information that the medical staff office gathers impacts the enrollment team.</a:t>
            </a:r>
            <a:r>
              <a:rPr lang="en-US" altLang="en-US" sz="1550" dirty="0">
                <a:cs typeface="Times New Roman" panose="02020603050405020304" pitchFamily="18" charset="0"/>
              </a:rPr>
              <a:t> Instead of working in silos where crossover information was not accessible, both teams had access to the same information</a:t>
            </a:r>
          </a:p>
          <a:p>
            <a:pPr marL="0" indent="0">
              <a:spcBef>
                <a:spcPts val="600"/>
              </a:spcBef>
              <a:buClr>
                <a:schemeClr val="tx1"/>
              </a:buClr>
              <a:buNone/>
            </a:pPr>
            <a:r>
              <a:rPr lang="en-US" altLang="en-US" sz="1550" b="1" dirty="0">
                <a:cs typeface="Times New Roman" panose="02020603050405020304" pitchFamily="18" charset="0"/>
              </a:rPr>
              <a:t>Result: </a:t>
            </a:r>
            <a:r>
              <a:rPr lang="en-US" altLang="en-US" sz="1550" dirty="0">
                <a:cs typeface="Times New Roman" panose="02020603050405020304" pitchFamily="18" charset="0"/>
              </a:rPr>
              <a:t>The hospital successfully cut enrollment days in half for eight of the top 12 payers. In February 2015, less than 50% of all employed providers were active with payers.</a:t>
            </a:r>
          </a:p>
          <a:p>
            <a:pPr>
              <a:spcBef>
                <a:spcPts val="600"/>
              </a:spcBef>
              <a:buClr>
                <a:srgbClr val="FF671F"/>
              </a:buClr>
              <a:buFont typeface="Arial" panose="020B0604020202020204" pitchFamily="34" charset="0"/>
              <a:buChar char="•"/>
            </a:pPr>
            <a:r>
              <a:rPr lang="en-US" altLang="en-US" sz="1550" dirty="0">
                <a:cs typeface="Times New Roman" panose="02020603050405020304" pitchFamily="18" charset="0"/>
              </a:rPr>
              <a:t>By February 2016, this increased by 20 percentage points.</a:t>
            </a:r>
          </a:p>
          <a:p>
            <a:pPr>
              <a:spcBef>
                <a:spcPts val="600"/>
              </a:spcBef>
              <a:buClr>
                <a:srgbClr val="FF671F"/>
              </a:buClr>
              <a:buFont typeface="Arial" panose="020B0604020202020204" pitchFamily="34" charset="0"/>
              <a:buChar char="•"/>
            </a:pPr>
            <a:r>
              <a:rPr lang="en-US" altLang="en-US" sz="1550" dirty="0">
                <a:cs typeface="Times New Roman" panose="02020603050405020304" pitchFamily="18" charset="0"/>
              </a:rPr>
              <a:t>By end of 2016, over 77% of employed providers were active with payers, while the volume of providers continuously increased.</a:t>
            </a:r>
          </a:p>
          <a:p>
            <a:pPr>
              <a:spcBef>
                <a:spcPts val="600"/>
              </a:spcBef>
              <a:buClr>
                <a:srgbClr val="FF671F"/>
              </a:buClr>
              <a:buFont typeface="Arial" panose="020B0604020202020204" pitchFamily="34" charset="0"/>
              <a:buChar char="•"/>
            </a:pPr>
            <a:r>
              <a:rPr lang="en-US" altLang="en-US" sz="1550" dirty="0">
                <a:cs typeface="Times New Roman" panose="02020603050405020304" pitchFamily="18" charset="0"/>
              </a:rPr>
              <a:t>In February 2015, over half of the provider applications were in the queue (non-participating provider status). </a:t>
            </a:r>
          </a:p>
          <a:p>
            <a:pPr>
              <a:spcBef>
                <a:spcPts val="600"/>
              </a:spcBef>
              <a:buClr>
                <a:srgbClr val="FF671F"/>
              </a:buClr>
              <a:buFont typeface="Arial" panose="020B0604020202020204" pitchFamily="34" charset="0"/>
              <a:buChar char="•"/>
            </a:pPr>
            <a:r>
              <a:rPr lang="en-US" altLang="en-US" sz="1550" dirty="0">
                <a:cs typeface="Times New Roman" panose="02020603050405020304" pitchFamily="18" charset="0"/>
              </a:rPr>
              <a:t>By end of 2016, only 13% remained in the queue, which is a decrease of 38 percentage points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46</a:t>
            </a:fld>
            <a:endParaRPr lang="en-US" dirty="0"/>
          </a:p>
        </p:txBody>
      </p:sp>
    </p:spTree>
    <p:extLst>
      <p:ext uri="{BB962C8B-B14F-4D97-AF65-F5344CB8AC3E}">
        <p14:creationId xmlns:p14="http://schemas.microsoft.com/office/powerpoint/2010/main" val="3563034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normAutofit/>
          </a:bodyPr>
          <a:lstStyle/>
          <a:p>
            <a:pPr algn="ctr"/>
            <a:r>
              <a:rPr lang="en-US" sz="4800" dirty="0"/>
              <a:t>Module 1 Highlights</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a:spcBef>
                <a:spcPts val="600"/>
              </a:spcBef>
              <a:buClr>
                <a:srgbClr val="FF671F"/>
              </a:buClr>
              <a:buFont typeface="Arial" panose="020B0604020202020204" pitchFamily="34" charset="0"/>
              <a:buChar char="•"/>
            </a:pPr>
            <a:r>
              <a:rPr lang="en-US" altLang="en-US" sz="2400" dirty="0">
                <a:cs typeface="Times New Roman" panose="02020603050405020304" pitchFamily="18" charset="0"/>
              </a:rPr>
              <a:t>Selection of medical services and provider types to best suit the Practice/Clinic’s mission and goals</a:t>
            </a:r>
          </a:p>
          <a:p>
            <a:pPr>
              <a:spcBef>
                <a:spcPts val="600"/>
              </a:spcBef>
              <a:buClr>
                <a:srgbClr val="FF671F"/>
              </a:buClr>
              <a:buFont typeface="Arial" panose="020B0604020202020204" pitchFamily="34" charset="0"/>
              <a:buChar char="•"/>
            </a:pPr>
            <a:r>
              <a:rPr lang="en-US" altLang="en-US" sz="2400" dirty="0">
                <a:cs typeface="Times New Roman" panose="02020603050405020304" pitchFamily="18" charset="0"/>
              </a:rPr>
              <a:t>Strategies for optimal contract negotiations with carriers</a:t>
            </a:r>
          </a:p>
          <a:p>
            <a:pPr>
              <a:spcBef>
                <a:spcPts val="600"/>
              </a:spcBef>
              <a:buClr>
                <a:srgbClr val="FF671F"/>
              </a:buClr>
              <a:buFont typeface="Arial" panose="020B0604020202020204" pitchFamily="34" charset="0"/>
              <a:buChar char="•"/>
            </a:pPr>
            <a:r>
              <a:rPr lang="en-US" altLang="en-US" sz="2400" dirty="0">
                <a:cs typeface="Times New Roman" panose="02020603050405020304" pitchFamily="18" charset="0"/>
              </a:rPr>
              <a:t>Provider credentialing techniques</a:t>
            </a:r>
          </a:p>
          <a:p>
            <a:pPr>
              <a:spcBef>
                <a:spcPts val="600"/>
              </a:spcBef>
              <a:buClr>
                <a:srgbClr val="FF671F"/>
              </a:buClr>
              <a:buFont typeface="Arial" panose="020B0604020202020204" pitchFamily="34" charset="0"/>
              <a:buChar char="•"/>
            </a:pPr>
            <a:r>
              <a:rPr lang="en-US" altLang="en-US" sz="2400" dirty="0">
                <a:cs typeface="Times New Roman" panose="02020603050405020304" pitchFamily="18" charset="0"/>
              </a:rPr>
              <a:t>IT Infrastructure development </a:t>
            </a:r>
          </a:p>
          <a:p>
            <a:pPr>
              <a:spcBef>
                <a:spcPts val="600"/>
              </a:spcBef>
              <a:buClr>
                <a:srgbClr val="FF671F"/>
              </a:buClr>
              <a:buFont typeface="Arial" panose="020B0604020202020204" pitchFamily="34" charset="0"/>
              <a:buChar char="•"/>
            </a:pPr>
            <a:r>
              <a:rPr lang="en-US" altLang="en-US" sz="2400" dirty="0">
                <a:cs typeface="Times New Roman" panose="02020603050405020304" pitchFamily="18" charset="0"/>
              </a:rPr>
              <a:t>Clearinghouse considerations for positive Revenue Cycle outcomes</a:t>
            </a:r>
          </a:p>
          <a:p>
            <a:pPr>
              <a:spcBef>
                <a:spcPts val="600"/>
              </a:spcBef>
              <a:buClr>
                <a:srgbClr val="FF671F"/>
              </a:buClr>
              <a:buFont typeface="Arial" panose="020B0604020202020204" pitchFamily="34" charset="0"/>
              <a:buChar char="•"/>
            </a:pPr>
            <a:r>
              <a:rPr lang="en-US" altLang="en-US" sz="2400" dirty="0">
                <a:cs typeface="Times New Roman" panose="02020603050405020304" pitchFamily="18" charset="0"/>
              </a:rPr>
              <a:t>EFT and the cash flow advantages</a:t>
            </a:r>
          </a:p>
          <a:p>
            <a:pPr>
              <a:spcBef>
                <a:spcPts val="600"/>
              </a:spcBef>
              <a:buClr>
                <a:srgbClr val="FF671F"/>
              </a:buClr>
              <a:buFont typeface="Arial" panose="020B0604020202020204" pitchFamily="34" charset="0"/>
              <a:buChar char="•"/>
            </a:pPr>
            <a:r>
              <a:rPr lang="en-US" altLang="en-US" sz="2400" dirty="0">
                <a:cs typeface="Times New Roman" panose="02020603050405020304" pitchFamily="18" charset="0"/>
              </a:rPr>
              <a:t>Utilization of a Lockbox for streamlining the collection and payment processes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47</a:t>
            </a:fld>
            <a:endParaRPr lang="en-US" dirty="0"/>
          </a:p>
        </p:txBody>
      </p:sp>
    </p:spTree>
    <p:extLst>
      <p:ext uri="{BB962C8B-B14F-4D97-AF65-F5344CB8AC3E}">
        <p14:creationId xmlns:p14="http://schemas.microsoft.com/office/powerpoint/2010/main" val="3675931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normAutofit/>
          </a:bodyPr>
          <a:lstStyle/>
          <a:p>
            <a:pPr algn="ctr"/>
            <a:r>
              <a:rPr lang="en-US" sz="4000" dirty="0"/>
              <a:t>Module 1 Mini-assignment</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Prepare a list of proposed services and provider types you are considering for your practice/clinic</a:t>
            </a:r>
          </a:p>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Create a spreadsheet of your existing carriers, including initial contract dates, expiration dates, and any known CPT Codes and their associated fees or provide your current carrier contract spreadsheet</a:t>
            </a:r>
          </a:p>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Prepare a provider credentialing grid as described in the “Provider Credentialing” section or review and update your current grid</a:t>
            </a:r>
          </a:p>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List all current practice/clinic software and any challenges you may be experiencing </a:t>
            </a:r>
          </a:p>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If you have a Clearinghouse, list the advantages and disadvantages of the system</a:t>
            </a:r>
          </a:p>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Draft a list of questions regarding utilization of EFT </a:t>
            </a:r>
          </a:p>
          <a:p>
            <a:pPr>
              <a:spcBef>
                <a:spcPts val="1200"/>
              </a:spcBef>
              <a:buClr>
                <a:srgbClr val="FF671F"/>
              </a:buClr>
              <a:buFont typeface="Arial" panose="020B0604020202020204" pitchFamily="34" charset="0"/>
              <a:buChar char="•"/>
            </a:pPr>
            <a:r>
              <a:rPr lang="en-US" altLang="en-US" sz="1800" dirty="0">
                <a:cs typeface="Times New Roman" panose="02020603050405020304" pitchFamily="18" charset="0"/>
              </a:rPr>
              <a:t>Draft a list of questions regarding utilization of Lockbox</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48</a:t>
            </a:fld>
            <a:endParaRPr lang="en-US" dirty="0"/>
          </a:p>
        </p:txBody>
      </p:sp>
    </p:spTree>
    <p:extLst>
      <p:ext uri="{BB962C8B-B14F-4D97-AF65-F5344CB8AC3E}">
        <p14:creationId xmlns:p14="http://schemas.microsoft.com/office/powerpoint/2010/main" val="270525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Services and Providers</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p:txBody>
          <a:bodyPr>
            <a:normAutofit fontScale="77500" lnSpcReduction="20000"/>
          </a:bodyPr>
          <a:lstStyle/>
          <a:p>
            <a:pPr marL="0" indent="0">
              <a:buFont typeface="Arial" panose="020B0604020202020204" pitchFamily="34" charset="0"/>
              <a:buNone/>
              <a:defRPr/>
            </a:pPr>
            <a:r>
              <a:rPr lang="en-US" sz="3400" dirty="0">
                <a:cs typeface="Times New Roman" panose="02020603050405020304" pitchFamily="18" charset="0"/>
              </a:rPr>
              <a:t>Select the type of services to be provided at the Practice/Clinic.</a:t>
            </a:r>
          </a:p>
          <a:p>
            <a:pPr marL="0" indent="0">
              <a:buFont typeface="Arial" panose="020B0604020202020204" pitchFamily="34" charset="0"/>
              <a:buNone/>
              <a:defRPr/>
            </a:pPr>
            <a:endParaRPr lang="en-US" sz="3400" dirty="0">
              <a:cs typeface="Times New Roman" panose="02020603050405020304" pitchFamily="18" charset="0"/>
            </a:endParaRPr>
          </a:p>
          <a:p>
            <a:pPr marL="0" indent="0">
              <a:buFont typeface="Arial" panose="020B0604020202020204" pitchFamily="34" charset="0"/>
              <a:buNone/>
              <a:defRPr/>
            </a:pPr>
            <a:r>
              <a:rPr lang="en-US" sz="3400" dirty="0">
                <a:cs typeface="Times New Roman" panose="02020603050405020304" pitchFamily="18" charset="0"/>
              </a:rPr>
              <a:t>Medical Services: </a:t>
            </a:r>
          </a:p>
          <a:p>
            <a:pPr lvl="1">
              <a:spcBef>
                <a:spcPts val="1200"/>
              </a:spcBef>
              <a:buClr>
                <a:srgbClr val="FF671F"/>
              </a:buClr>
              <a:defRPr/>
            </a:pPr>
            <a:r>
              <a:rPr lang="en-US" sz="3400" dirty="0">
                <a:cs typeface="Times New Roman" panose="02020603050405020304" pitchFamily="18" charset="0"/>
              </a:rPr>
              <a:t>Outpatient/Ambulatory Health Services (general medicine, specialty care such as neurology, OBGYN, dermatology)</a:t>
            </a:r>
          </a:p>
          <a:p>
            <a:pPr lvl="1">
              <a:spcBef>
                <a:spcPts val="1200"/>
              </a:spcBef>
              <a:buClr>
                <a:srgbClr val="FF671F"/>
              </a:buClr>
              <a:defRPr/>
            </a:pPr>
            <a:r>
              <a:rPr lang="en-US" sz="3400" dirty="0">
                <a:cs typeface="Times New Roman" panose="02020603050405020304" pitchFamily="18" charset="0"/>
              </a:rPr>
              <a:t>Mental Health Services (including Behavioral)</a:t>
            </a:r>
          </a:p>
          <a:p>
            <a:pPr lvl="1">
              <a:spcBef>
                <a:spcPts val="1200"/>
              </a:spcBef>
              <a:buClr>
                <a:srgbClr val="FF671F"/>
              </a:buClr>
              <a:defRPr/>
            </a:pPr>
            <a:r>
              <a:rPr lang="en-US" sz="3400" dirty="0">
                <a:cs typeface="Times New Roman" panose="02020603050405020304" pitchFamily="18" charset="0"/>
              </a:rPr>
              <a:t>Home and Community-Based Health Services (physical medicine and rehabilitation)</a:t>
            </a:r>
          </a:p>
          <a:p>
            <a:pPr lvl="1">
              <a:spcBef>
                <a:spcPts val="1200"/>
              </a:spcBef>
              <a:buClr>
                <a:srgbClr val="FF671F"/>
              </a:buClr>
              <a:defRPr/>
            </a:pPr>
            <a:r>
              <a:rPr lang="en-US" sz="3400" dirty="0">
                <a:cs typeface="Times New Roman" panose="02020603050405020304" pitchFamily="18" charset="0"/>
              </a:rPr>
              <a:t>Substance Abuse Outpatient Care</a:t>
            </a:r>
          </a:p>
          <a:p>
            <a:endParaRPr lang="en-US"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5</a:t>
            </a:fld>
            <a:endParaRPr lang="en-US" dirty="0"/>
          </a:p>
        </p:txBody>
      </p:sp>
    </p:spTree>
    <p:extLst>
      <p:ext uri="{BB962C8B-B14F-4D97-AF65-F5344CB8AC3E}">
        <p14:creationId xmlns:p14="http://schemas.microsoft.com/office/powerpoint/2010/main" val="301314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Services and Providers</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611687"/>
          </a:xfrm>
        </p:spPr>
        <p:txBody>
          <a:bodyPr>
            <a:normAutofit lnSpcReduction="10000"/>
          </a:bodyPr>
          <a:lstStyle/>
          <a:p>
            <a:pPr marL="0" indent="0">
              <a:spcBef>
                <a:spcPts val="1200"/>
              </a:spcBef>
              <a:buFont typeface="Arial" panose="020B0604020202020204" pitchFamily="34" charset="0"/>
              <a:buNone/>
              <a:defRPr/>
            </a:pPr>
            <a:r>
              <a:rPr lang="en-US" sz="2400" dirty="0">
                <a:cs typeface="Times New Roman" panose="02020603050405020304" pitchFamily="18" charset="0"/>
              </a:rPr>
              <a:t>Expanded services to enhance quality and access to care:</a:t>
            </a:r>
          </a:p>
          <a:p>
            <a:pPr marL="0" indent="0">
              <a:spcBef>
                <a:spcPts val="1200"/>
              </a:spcBef>
              <a:buFont typeface="Arial" panose="020B0604020202020204" pitchFamily="34" charset="0"/>
              <a:buNone/>
              <a:defRPr/>
            </a:pPr>
            <a:endParaRPr lang="en-US" sz="2400" dirty="0">
              <a:cs typeface="Times New Roman" panose="02020603050405020304" pitchFamily="18" charset="0"/>
            </a:endParaRPr>
          </a:p>
          <a:p>
            <a:pPr lvl="1">
              <a:lnSpc>
                <a:spcPct val="80000"/>
              </a:lnSpc>
              <a:spcBef>
                <a:spcPts val="1200"/>
              </a:spcBef>
              <a:buClr>
                <a:srgbClr val="FF671F"/>
              </a:buClr>
            </a:pPr>
            <a:r>
              <a:rPr lang="en-US" altLang="en-US" dirty="0">
                <a:cs typeface="Times New Roman" panose="02020603050405020304" pitchFamily="18" charset="0"/>
              </a:rPr>
              <a:t>Preventive Services - </a:t>
            </a:r>
            <a:r>
              <a:rPr lang="en-US" dirty="0">
                <a:cs typeface="Times New Roman" panose="02020603050405020304" pitchFamily="18" charset="0"/>
              </a:rPr>
              <a:t>(Outpatient/Ambulatory Health Services) </a:t>
            </a:r>
            <a:endParaRPr lang="en-US" altLang="en-US" dirty="0">
              <a:cs typeface="Times New Roman" panose="02020603050405020304" pitchFamily="18" charset="0"/>
            </a:endParaRPr>
          </a:p>
          <a:p>
            <a:pPr lvl="1">
              <a:lnSpc>
                <a:spcPct val="80000"/>
              </a:lnSpc>
              <a:spcBef>
                <a:spcPts val="1200"/>
              </a:spcBef>
              <a:buClr>
                <a:srgbClr val="FF671F"/>
              </a:buClr>
            </a:pPr>
            <a:r>
              <a:rPr lang="en-US" altLang="en-US" dirty="0">
                <a:cs typeface="Times New Roman" panose="02020603050405020304" pitchFamily="18" charset="0"/>
              </a:rPr>
              <a:t>Diabetes Education (Health Education/Risk Reduction or Medical Nutrition Therapy)</a:t>
            </a:r>
          </a:p>
          <a:p>
            <a:pPr lvl="1">
              <a:lnSpc>
                <a:spcPct val="80000"/>
              </a:lnSpc>
              <a:spcBef>
                <a:spcPts val="1200"/>
              </a:spcBef>
              <a:buClr>
                <a:srgbClr val="FF671F"/>
              </a:buClr>
            </a:pPr>
            <a:r>
              <a:rPr lang="en-US" altLang="en-US" dirty="0">
                <a:cs typeface="Times New Roman" panose="02020603050405020304" pitchFamily="18" charset="0"/>
              </a:rPr>
              <a:t>Vaccines </a:t>
            </a:r>
            <a:r>
              <a:rPr lang="en-US" dirty="0">
                <a:cs typeface="Times New Roman" panose="02020603050405020304" pitchFamily="18" charset="0"/>
              </a:rPr>
              <a:t>(Outpatient/Ambulatory Health Services) </a:t>
            </a:r>
            <a:endParaRPr lang="en-US" altLang="en-US" dirty="0">
              <a:cs typeface="Times New Roman" panose="02020603050405020304" pitchFamily="18" charset="0"/>
            </a:endParaRPr>
          </a:p>
          <a:p>
            <a:pPr lvl="1">
              <a:lnSpc>
                <a:spcPct val="80000"/>
              </a:lnSpc>
              <a:spcBef>
                <a:spcPts val="1200"/>
              </a:spcBef>
              <a:buClr>
                <a:srgbClr val="FF671F"/>
              </a:buClr>
            </a:pPr>
            <a:r>
              <a:rPr lang="en-US" altLang="en-US" dirty="0">
                <a:cs typeface="Times New Roman" panose="02020603050405020304" pitchFamily="18" charset="0"/>
              </a:rPr>
              <a:t>Telehealth</a:t>
            </a:r>
          </a:p>
          <a:p>
            <a:pPr lvl="1">
              <a:lnSpc>
                <a:spcPct val="80000"/>
              </a:lnSpc>
              <a:spcBef>
                <a:spcPts val="1200"/>
              </a:spcBef>
              <a:buClr>
                <a:srgbClr val="FF671F"/>
              </a:buClr>
            </a:pPr>
            <a:r>
              <a:rPr lang="en-US" dirty="0">
                <a:cs typeface="Times New Roman" panose="02020603050405020304" pitchFamily="18" charset="0"/>
              </a:rPr>
              <a:t>Home Health Care </a:t>
            </a:r>
            <a:endParaRPr lang="en-US" altLang="en-US" dirty="0">
              <a:cs typeface="Times New Roman" panose="02020603050405020304" pitchFamily="18" charset="0"/>
            </a:endParaRPr>
          </a:p>
          <a:p>
            <a:pPr lvl="1">
              <a:lnSpc>
                <a:spcPct val="80000"/>
              </a:lnSpc>
              <a:spcBef>
                <a:spcPts val="1200"/>
              </a:spcBef>
              <a:buClr>
                <a:srgbClr val="FF671F"/>
              </a:buClr>
            </a:pPr>
            <a:r>
              <a:rPr lang="en-US" altLang="en-US" dirty="0">
                <a:cs typeface="Times New Roman" panose="02020603050405020304" pitchFamily="18" charset="0"/>
              </a:rPr>
              <a:t>Laboratory Testing- </a:t>
            </a:r>
            <a:r>
              <a:rPr lang="en-US" dirty="0">
                <a:cs typeface="Times New Roman" panose="02020603050405020304" pitchFamily="18" charset="0"/>
              </a:rPr>
              <a:t>(Outpatient/Ambulatory Health Services) </a:t>
            </a:r>
            <a:endParaRPr lang="en-US" altLang="en-US" dirty="0">
              <a:cs typeface="Times New Roman" panose="02020603050405020304" pitchFamily="18" charset="0"/>
            </a:endParaRPr>
          </a:p>
          <a:p>
            <a:pPr lvl="1">
              <a:lnSpc>
                <a:spcPct val="80000"/>
              </a:lnSpc>
              <a:spcBef>
                <a:spcPts val="1200"/>
              </a:spcBef>
              <a:buClr>
                <a:srgbClr val="FF671F"/>
              </a:buClr>
            </a:pPr>
            <a:r>
              <a:rPr lang="en-US" altLang="en-US" dirty="0">
                <a:cs typeface="Times New Roman" panose="02020603050405020304" pitchFamily="18" charset="0"/>
              </a:rPr>
              <a:t>Medical Nutrition Therapy </a:t>
            </a:r>
          </a:p>
          <a:p>
            <a:pPr marL="0" indent="0">
              <a:spcBef>
                <a:spcPts val="1200"/>
              </a:spcBef>
              <a:buFont typeface="Arial" panose="020B0604020202020204" pitchFamily="34" charset="0"/>
              <a:buNone/>
              <a:defRPr/>
            </a:pPr>
            <a:endParaRPr lang="en-US" sz="3600" dirty="0">
              <a:cs typeface="Times New Roman" panose="02020603050405020304" pitchFamily="18" charset="0"/>
            </a:endParaRPr>
          </a:p>
          <a:p>
            <a:pPr>
              <a:spcBef>
                <a:spcPts val="1200"/>
              </a:spcBef>
            </a:pPr>
            <a:endParaRPr lang="en-US"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6</a:t>
            </a:fld>
            <a:endParaRPr lang="en-US" dirty="0"/>
          </a:p>
        </p:txBody>
      </p:sp>
    </p:spTree>
    <p:extLst>
      <p:ext uri="{BB962C8B-B14F-4D97-AF65-F5344CB8AC3E}">
        <p14:creationId xmlns:p14="http://schemas.microsoft.com/office/powerpoint/2010/main" val="3389694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Services and Providers</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640262"/>
          </a:xfrm>
        </p:spPr>
        <p:txBody>
          <a:bodyPr>
            <a:normAutofit/>
          </a:bodyPr>
          <a:lstStyle/>
          <a:p>
            <a:pPr marL="0" indent="0">
              <a:buFont typeface="Arial" panose="020B0604020202020204" pitchFamily="34" charset="0"/>
              <a:buNone/>
              <a:defRPr/>
            </a:pPr>
            <a:r>
              <a:rPr lang="en-US" sz="2400" dirty="0">
                <a:cs typeface="Times New Roman" panose="02020603050405020304" pitchFamily="18" charset="0"/>
              </a:rPr>
              <a:t>Select the provider type(s) to render services at your Practice/Clinic.</a:t>
            </a:r>
          </a:p>
          <a:p>
            <a:pPr marL="0" indent="0">
              <a:buFont typeface="Arial" panose="020B0604020202020204" pitchFamily="34" charset="0"/>
              <a:buNone/>
              <a:defRPr/>
            </a:pPr>
            <a:endParaRPr lang="en-US" sz="2400" dirty="0">
              <a:cs typeface="Times New Roman" panose="02020603050405020304" pitchFamily="18" charset="0"/>
            </a:endParaRPr>
          </a:p>
          <a:p>
            <a:pPr marL="0" indent="0">
              <a:buFont typeface="Arial" panose="020B0604020202020204" pitchFamily="34" charset="0"/>
              <a:buNone/>
              <a:defRPr/>
            </a:pPr>
            <a:r>
              <a:rPr lang="en-US" sz="2400" dirty="0">
                <a:cs typeface="Times New Roman" panose="02020603050405020304" pitchFamily="18" charset="0"/>
              </a:rPr>
              <a:t>Provider Types:</a:t>
            </a:r>
          </a:p>
          <a:p>
            <a:pPr lvl="1">
              <a:buClr>
                <a:srgbClr val="FF671F"/>
              </a:buClr>
              <a:defRPr/>
            </a:pPr>
            <a:r>
              <a:rPr lang="en-US" dirty="0">
                <a:cs typeface="Times New Roman" panose="02020603050405020304" pitchFamily="18" charset="0"/>
              </a:rPr>
              <a:t>Physician (MD, DO)</a:t>
            </a:r>
          </a:p>
          <a:p>
            <a:pPr lvl="1">
              <a:buClr>
                <a:srgbClr val="FF671F"/>
              </a:buClr>
              <a:defRPr/>
            </a:pPr>
            <a:r>
              <a:rPr lang="en-US" dirty="0">
                <a:cs typeface="Times New Roman" panose="02020603050405020304" pitchFamily="18" charset="0"/>
              </a:rPr>
              <a:t>NPP (non-physician practitioners) </a:t>
            </a:r>
          </a:p>
          <a:p>
            <a:pPr lvl="2">
              <a:buFont typeface="Wingdings" panose="05000000000000000000" pitchFamily="2" charset="2"/>
              <a:buChar char="§"/>
              <a:defRPr/>
            </a:pPr>
            <a:r>
              <a:rPr lang="en-US" dirty="0">
                <a:cs typeface="Times New Roman" panose="02020603050405020304" pitchFamily="18" charset="0"/>
              </a:rPr>
              <a:t>PA, NP, Chiropractor, Acupuncturist</a:t>
            </a:r>
          </a:p>
          <a:p>
            <a:pPr lvl="1">
              <a:buClr>
                <a:srgbClr val="FF671F"/>
              </a:buClr>
              <a:defRPr/>
            </a:pPr>
            <a:r>
              <a:rPr lang="en-US" dirty="0">
                <a:cs typeface="Times New Roman" panose="02020603050405020304" pitchFamily="18" charset="0"/>
              </a:rPr>
              <a:t>Psychologist, Clinical Social Worker, Licensed Mental Health Counselor, Substance Abuse Counselor</a:t>
            </a:r>
          </a:p>
          <a:p>
            <a:pPr lvl="1">
              <a:buClr>
                <a:srgbClr val="FF671F"/>
              </a:buClr>
              <a:defRPr/>
            </a:pPr>
            <a:r>
              <a:rPr lang="en-US" dirty="0">
                <a:cs typeface="Times New Roman" panose="02020603050405020304" pitchFamily="18" charset="0"/>
              </a:rPr>
              <a:t>Nutritionists, Registered Dieticians</a:t>
            </a:r>
          </a:p>
          <a:p>
            <a:pPr lvl="1">
              <a:buClr>
                <a:srgbClr val="FF671F"/>
              </a:buClr>
              <a:defRPr/>
            </a:pPr>
            <a:r>
              <a:rPr lang="en-US" dirty="0">
                <a:cs typeface="Times New Roman" panose="02020603050405020304" pitchFamily="18" charset="0"/>
              </a:rPr>
              <a:t>Diabetic Counselors</a:t>
            </a:r>
          </a:p>
          <a:p>
            <a:endParaRPr lang="en-US"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7</a:t>
            </a:fld>
            <a:endParaRPr lang="en-US" dirty="0"/>
          </a:p>
        </p:txBody>
      </p:sp>
    </p:spTree>
    <p:extLst>
      <p:ext uri="{BB962C8B-B14F-4D97-AF65-F5344CB8AC3E}">
        <p14:creationId xmlns:p14="http://schemas.microsoft.com/office/powerpoint/2010/main" val="30462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pPr algn="ctr"/>
            <a:r>
              <a:rPr lang="en-US" dirty="0"/>
              <a:t>Services and Providers</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rmAutofit/>
          </a:bodyPr>
          <a:lstStyle/>
          <a:p>
            <a:pPr marL="0" indent="0">
              <a:buClr>
                <a:srgbClr val="800000"/>
              </a:buClr>
              <a:buFont typeface="Arial" panose="020B0604020202020204" pitchFamily="34" charset="0"/>
              <a:buNone/>
              <a:defRPr/>
            </a:pPr>
            <a:r>
              <a:rPr lang="en-US" sz="3000" b="1" dirty="0">
                <a:cs typeface="Times New Roman" panose="02020603050405020304" pitchFamily="18" charset="0"/>
              </a:rPr>
              <a:t>Licensing and Scope of Practice</a:t>
            </a:r>
            <a:endParaRPr lang="en-US" sz="3000" dirty="0">
              <a:cs typeface="Times New Roman" panose="02020603050405020304" pitchFamily="18" charset="0"/>
            </a:endParaRPr>
          </a:p>
          <a:p>
            <a:pPr lvl="1">
              <a:buClr>
                <a:srgbClr val="FF671F"/>
              </a:buClr>
              <a:defRPr/>
            </a:pPr>
            <a:r>
              <a:rPr lang="en-US" dirty="0">
                <a:cs typeface="Times New Roman" panose="02020603050405020304" pitchFamily="18" charset="0"/>
              </a:rPr>
              <a:t>Individual states have a Department of Education and Licensing (Office of the Professions) </a:t>
            </a:r>
          </a:p>
          <a:p>
            <a:pPr lvl="1">
              <a:buClr>
                <a:srgbClr val="FF671F"/>
              </a:buClr>
              <a:defRPr/>
            </a:pPr>
            <a:r>
              <a:rPr lang="en-US" dirty="0">
                <a:cs typeface="Times New Roman" panose="02020603050405020304" pitchFamily="18" charset="0"/>
              </a:rPr>
              <a:t>The scope of practice for each provider type describes the procedures, actions, and processes that the practitioner </a:t>
            </a:r>
            <a:r>
              <a:rPr lang="en-US" u="sng" dirty="0">
                <a:cs typeface="Times New Roman" panose="02020603050405020304" pitchFamily="18" charset="0"/>
              </a:rPr>
              <a:t>is permitted to undertake in keeping with the terms of their professional license</a:t>
            </a:r>
            <a:endParaRPr lang="en-US" dirty="0">
              <a:cs typeface="Times New Roman" panose="02020603050405020304" pitchFamily="18" charset="0"/>
            </a:endParaRPr>
          </a:p>
          <a:p>
            <a:pPr lvl="1">
              <a:buClr>
                <a:srgbClr val="FF671F"/>
              </a:buClr>
              <a:defRPr/>
            </a:pPr>
            <a:r>
              <a:rPr lang="en-US" dirty="0">
                <a:cs typeface="Times New Roman" panose="02020603050405020304" pitchFamily="18" charset="0"/>
              </a:rPr>
              <a:t>The practitioner’s scope of practice is limited to that which </a:t>
            </a:r>
            <a:r>
              <a:rPr lang="en-US" b="1" dirty="0">
                <a:cs typeface="Times New Roman" panose="02020603050405020304" pitchFamily="18" charset="0"/>
              </a:rPr>
              <a:t>the law</a:t>
            </a:r>
            <a:r>
              <a:rPr lang="en-US" dirty="0">
                <a:cs typeface="Times New Roman" panose="02020603050405020304" pitchFamily="18" charset="0"/>
              </a:rPr>
              <a:t> allows for their specific education and experience, and demonstrated competency</a:t>
            </a:r>
          </a:p>
          <a:p>
            <a:endParaRPr lang="en-US"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8</a:t>
            </a:fld>
            <a:endParaRPr lang="en-US" dirty="0"/>
          </a:p>
        </p:txBody>
      </p:sp>
    </p:spTree>
    <p:extLst>
      <p:ext uri="{BB962C8B-B14F-4D97-AF65-F5344CB8AC3E}">
        <p14:creationId xmlns:p14="http://schemas.microsoft.com/office/powerpoint/2010/main" val="64735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lstStyle/>
          <a:p>
            <a:pPr algn="ctr"/>
            <a:r>
              <a:rPr lang="en-US" dirty="0">
                <a:solidFill>
                  <a:srgbClr val="FF671F"/>
                </a:solidFill>
              </a:rPr>
              <a:t>Carrier Contracting</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9</a:t>
            </a:fld>
            <a:endParaRPr lang="en-US" dirty="0"/>
          </a:p>
        </p:txBody>
      </p:sp>
    </p:spTree>
    <p:extLst>
      <p:ext uri="{BB962C8B-B14F-4D97-AF65-F5344CB8AC3E}">
        <p14:creationId xmlns:p14="http://schemas.microsoft.com/office/powerpoint/2010/main" val="4147102989"/>
      </p:ext>
    </p:extLst>
  </p:cSld>
  <p:clrMapOvr>
    <a:masterClrMapping/>
  </p:clrMapOvr>
</p:sld>
</file>

<file path=ppt/theme/theme1.xml><?xml version="1.0" encoding="utf-8"?>
<a:theme xmlns:a="http://schemas.openxmlformats.org/drawingml/2006/main" name="Ligh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r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64EC2E20FE70498DBB246B6838FBDB" ma:contentTypeVersion="7" ma:contentTypeDescription="Create a new document." ma:contentTypeScope="" ma:versionID="c3048e5b1d2de747dc2c7e7f7d7929bb">
  <xsd:schema xmlns:xsd="http://www.w3.org/2001/XMLSchema" xmlns:xs="http://www.w3.org/2001/XMLSchema" xmlns:p="http://schemas.microsoft.com/office/2006/metadata/properties" xmlns:ns2="7c5fb070-2171-4fe4-9ab2-c706f3dde282" xmlns:ns3="5bf7f486-303e-40ea-9051-0d13cc6b19cd" targetNamespace="http://schemas.microsoft.com/office/2006/metadata/properties" ma:root="true" ma:fieldsID="03cbff77319a4f1034e9ee4664bc3f16" ns2:_="" ns3:_="">
    <xsd:import namespace="7c5fb070-2171-4fe4-9ab2-c706f3dde282"/>
    <xsd:import namespace="5bf7f486-303e-40ea-9051-0d13cc6b19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5fb070-2171-4fe4-9ab2-c706f3dde2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f7f486-303e-40ea-9051-0d13cc6b19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bf7f486-303e-40ea-9051-0d13cc6b19cd">
      <UserInfo>
        <DisplayName>Chaim Shmulewitz</DisplayName>
        <AccountId>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B3601D-E039-4E6D-B0BD-E564A7F56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5fb070-2171-4fe4-9ab2-c706f3dde282"/>
    <ds:schemaRef ds:uri="5bf7f486-303e-40ea-9051-0d13cc6b1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7C9F92-3775-4CE9-B7E0-645837D85498}">
  <ds:schemaRefs>
    <ds:schemaRef ds:uri="http://schemas.microsoft.com/office/2006/documentManagement/types"/>
    <ds:schemaRef ds:uri="http://schemas.microsoft.com/office/2006/metadata/properties"/>
    <ds:schemaRef ds:uri="7c5fb070-2171-4fe4-9ab2-c706f3dde282"/>
    <ds:schemaRef ds:uri="5bf7f486-303e-40ea-9051-0d13cc6b19cd"/>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02009575-96C6-4F86-984B-8800A9EA9D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2676</TotalTime>
  <Words>5228</Words>
  <Application>Microsoft Macintosh PowerPoint</Application>
  <PresentationFormat>On-screen Show (4:3)</PresentationFormat>
  <Paragraphs>550</Paragraphs>
  <Slides>48</Slides>
  <Notes>42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48</vt:i4>
      </vt:variant>
    </vt:vector>
  </HeadingPairs>
  <TitlesOfParts>
    <vt:vector size="58" baseType="lpstr">
      <vt:lpstr>Arial</vt:lpstr>
      <vt:lpstr>Calibri</vt:lpstr>
      <vt:lpstr>Georgia</vt:lpstr>
      <vt:lpstr>Helvetica Neue</vt:lpstr>
      <vt:lpstr>Helvetica Neue Thin</vt:lpstr>
      <vt:lpstr>Verdana</vt:lpstr>
      <vt:lpstr>Wingdings</vt:lpstr>
      <vt:lpstr>Light Theme</vt:lpstr>
      <vt:lpstr>Dark Theme</vt:lpstr>
      <vt:lpstr>1_Title Slides</vt:lpstr>
      <vt:lpstr>PowerPoint Presentation</vt:lpstr>
      <vt:lpstr>RR Health Strategies</vt:lpstr>
      <vt:lpstr>Learning Objectives</vt:lpstr>
      <vt:lpstr>Services and Providers </vt:lpstr>
      <vt:lpstr>Services and Providers</vt:lpstr>
      <vt:lpstr>Services and Providers</vt:lpstr>
      <vt:lpstr>Services and Providers</vt:lpstr>
      <vt:lpstr>Services and Providers</vt:lpstr>
      <vt:lpstr>Carrier Contracting</vt:lpstr>
      <vt:lpstr>Carrier Contracting </vt:lpstr>
      <vt:lpstr>Carrier Contracting </vt:lpstr>
      <vt:lpstr>Carrier Contracting </vt:lpstr>
      <vt:lpstr>Carrier Contracting </vt:lpstr>
      <vt:lpstr>Carrier Contracting </vt:lpstr>
      <vt:lpstr>Carrier Contracting </vt:lpstr>
      <vt:lpstr>Carrier Contracting </vt:lpstr>
      <vt:lpstr>Carrier Contracting </vt:lpstr>
      <vt:lpstr>Carrier Contracting </vt:lpstr>
      <vt:lpstr>Carrier Contracting </vt:lpstr>
      <vt:lpstr>Medicaid Billing</vt:lpstr>
      <vt:lpstr>Provider Credentialing</vt:lpstr>
      <vt:lpstr>Provider Credentialing</vt:lpstr>
      <vt:lpstr>Provider Credentialing</vt:lpstr>
      <vt:lpstr>Provider Credentialing</vt:lpstr>
      <vt:lpstr>Provider Credentialing</vt:lpstr>
      <vt:lpstr>Provider Credentialing</vt:lpstr>
      <vt:lpstr>Provider Credentialing</vt:lpstr>
      <vt:lpstr>Provider Credentialing</vt:lpstr>
      <vt:lpstr>Provider Credentialing</vt:lpstr>
      <vt:lpstr>IT Infrastructure</vt:lpstr>
      <vt:lpstr>IT Infrastructure</vt:lpstr>
      <vt:lpstr>IT Infrastructure</vt:lpstr>
      <vt:lpstr>IT Infrastructure</vt:lpstr>
      <vt:lpstr>IT Infrastructure</vt:lpstr>
      <vt:lpstr>IT Infrastructure</vt:lpstr>
      <vt:lpstr>Software Selection </vt:lpstr>
      <vt:lpstr>Considerations</vt:lpstr>
      <vt:lpstr>Selecting a Clearinghouse</vt:lpstr>
      <vt:lpstr>Clearinghouse Selection</vt:lpstr>
      <vt:lpstr>Selecting a Clearinghouse</vt:lpstr>
      <vt:lpstr>Electronic Funds Transfer (EFT)</vt:lpstr>
      <vt:lpstr>Lockbox</vt:lpstr>
      <vt:lpstr>Lockbox</vt:lpstr>
      <vt:lpstr>Advantages &amp; Disadvantages  of a Lockbox </vt:lpstr>
      <vt:lpstr>Case Study</vt:lpstr>
      <vt:lpstr>Credentialing</vt:lpstr>
      <vt:lpstr>Module 1 Highlights</vt:lpstr>
      <vt:lpstr>Module 1 Mini-assignment</vt:lpstr>
    </vt:vector>
  </TitlesOfParts>
  <Company>RHDP/FIT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Hester</dc:creator>
  <cp:lastModifiedBy>Alan Gambrell</cp:lastModifiedBy>
  <cp:revision>238</cp:revision>
  <cp:lastPrinted>2020-06-18T14:40:05Z</cp:lastPrinted>
  <dcterms:created xsi:type="dcterms:W3CDTF">2017-10-13T14:53:12Z</dcterms:created>
  <dcterms:modified xsi:type="dcterms:W3CDTF">2020-06-18T14:42:56Z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0x0101005E64EC2E20FE70498DBB246B6838FBDB</vt:lpwstr>
  </property>
</Properties>
</file>