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2" r:id="rId1"/>
  </p:sldMasterIdLst>
  <p:notesMasterIdLst>
    <p:notesMasterId r:id="rId59"/>
  </p:notesMasterIdLst>
  <p:sldIdLst>
    <p:sldId id="1333" r:id="rId2"/>
    <p:sldId id="344" r:id="rId3"/>
    <p:sldId id="1218" r:id="rId4"/>
    <p:sldId id="1253" r:id="rId5"/>
    <p:sldId id="1254" r:id="rId6"/>
    <p:sldId id="1263" r:id="rId7"/>
    <p:sldId id="1232" r:id="rId8"/>
    <p:sldId id="1233" r:id="rId9"/>
    <p:sldId id="589" r:id="rId10"/>
    <p:sldId id="1264" r:id="rId11"/>
    <p:sldId id="1235" r:id="rId12"/>
    <p:sldId id="1234" r:id="rId13"/>
    <p:sldId id="1166" r:id="rId14"/>
    <p:sldId id="1311" r:id="rId15"/>
    <p:sldId id="1334" r:id="rId16"/>
    <p:sldId id="1329" r:id="rId17"/>
    <p:sldId id="1330" r:id="rId18"/>
    <p:sldId id="1331" r:id="rId19"/>
    <p:sldId id="1332" r:id="rId20"/>
    <p:sldId id="1324" r:id="rId21"/>
    <p:sldId id="1239" r:id="rId22"/>
    <p:sldId id="649" r:id="rId23"/>
    <p:sldId id="1312" r:id="rId24"/>
    <p:sldId id="1158" r:id="rId25"/>
    <p:sldId id="1281" r:id="rId26"/>
    <p:sldId id="1282" r:id="rId27"/>
    <p:sldId id="1165" r:id="rId28"/>
    <p:sldId id="1207" r:id="rId29"/>
    <p:sldId id="1265" r:id="rId30"/>
    <p:sldId id="1325" r:id="rId31"/>
    <p:sldId id="1296" r:id="rId32"/>
    <p:sldId id="1298" r:id="rId33"/>
    <p:sldId id="1297" r:id="rId34"/>
    <p:sldId id="1295" r:id="rId35"/>
    <p:sldId id="1240" r:id="rId36"/>
    <p:sldId id="1299" r:id="rId37"/>
    <p:sldId id="1302" r:id="rId38"/>
    <p:sldId id="1326" r:id="rId39"/>
    <p:sldId id="1305" r:id="rId40"/>
    <p:sldId id="1241" r:id="rId41"/>
    <p:sldId id="1242" r:id="rId42"/>
    <p:sldId id="1306" r:id="rId43"/>
    <p:sldId id="1307" r:id="rId44"/>
    <p:sldId id="1308" r:id="rId45"/>
    <p:sldId id="1243" r:id="rId46"/>
    <p:sldId id="1309" r:id="rId47"/>
    <p:sldId id="1310" r:id="rId48"/>
    <p:sldId id="1327" r:id="rId49"/>
    <p:sldId id="1244" r:id="rId50"/>
    <p:sldId id="1247" r:id="rId51"/>
    <p:sldId id="1245" r:id="rId52"/>
    <p:sldId id="1328" r:id="rId53"/>
    <p:sldId id="1335" r:id="rId54"/>
    <p:sldId id="1248" r:id="rId55"/>
    <p:sldId id="1220" r:id="rId56"/>
    <p:sldId id="271" r:id="rId57"/>
    <p:sldId id="1336" r:id="rId58"/>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initials="E" lastIdx="7" clrIdx="0">
    <p:extLst>
      <p:ext uri="{19B8F6BF-5375-455C-9EA6-DF929625EA0E}">
        <p15:presenceInfo xmlns:p15="http://schemas.microsoft.com/office/powerpoint/2012/main" userId="Emil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666699"/>
    <a:srgbClr val="FF99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2" autoAdjust="0"/>
    <p:restoredTop sz="94660"/>
  </p:normalViewPr>
  <p:slideViewPr>
    <p:cSldViewPr>
      <p:cViewPr varScale="1">
        <p:scale>
          <a:sx n="70" d="100"/>
          <a:sy n="70" d="100"/>
        </p:scale>
        <p:origin x="72" y="366"/>
      </p:cViewPr>
      <p:guideLst>
        <p:guide orient="horz" pos="2160"/>
        <p:guide pos="2880"/>
      </p:guideLst>
    </p:cSldViewPr>
  </p:slideViewPr>
  <p:notesTextViewPr>
    <p:cViewPr>
      <p:scale>
        <a:sx n="1" d="1"/>
        <a:sy n="1" d="1"/>
      </p:scale>
      <p:origin x="0" y="0"/>
    </p:cViewPr>
  </p:notesTextViewPr>
  <p:sorterViewPr>
    <p:cViewPr>
      <p:scale>
        <a:sx n="100" d="100"/>
        <a:sy n="100" d="100"/>
      </p:scale>
      <p:origin x="0" y="-89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4649D7-98F5-4289-B934-77F75A261247}"/>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3" name="Date Placeholder 2">
            <a:extLst>
              <a:ext uri="{FF2B5EF4-FFF2-40B4-BE49-F238E27FC236}">
                <a16:creationId xmlns:a16="http://schemas.microsoft.com/office/drawing/2014/main" id="{5439BF73-110C-4AA2-90D3-B7CE2580002B}"/>
              </a:ext>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54F98C60-B35F-4483-A794-3FC7D37AF845}" type="datetimeFigureOut">
              <a:rPr lang="en-US"/>
              <a:pPr>
                <a:defRPr/>
              </a:pPr>
              <a:t>8/9/2019</a:t>
            </a:fld>
            <a:endParaRPr lang="en-US" dirty="0"/>
          </a:p>
        </p:txBody>
      </p:sp>
      <p:sp>
        <p:nvSpPr>
          <p:cNvPr id="4" name="Slide Image Placeholder 3">
            <a:extLst>
              <a:ext uri="{FF2B5EF4-FFF2-40B4-BE49-F238E27FC236}">
                <a16:creationId xmlns:a16="http://schemas.microsoft.com/office/drawing/2014/main" id="{B355DE99-CECB-44B8-AF8F-3D8F0781EA69}"/>
              </a:ext>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a:p>
        </p:txBody>
      </p:sp>
      <p:sp>
        <p:nvSpPr>
          <p:cNvPr id="5" name="Notes Placeholder 4">
            <a:extLst>
              <a:ext uri="{FF2B5EF4-FFF2-40B4-BE49-F238E27FC236}">
                <a16:creationId xmlns:a16="http://schemas.microsoft.com/office/drawing/2014/main" id="{4DD73263-F5F0-46B3-AA9D-1189B36B7C68}"/>
              </a:ext>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B55AD59-2BFD-4AA7-8110-1D86666F3DEE}"/>
              </a:ext>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dirty="0"/>
          </a:p>
        </p:txBody>
      </p:sp>
      <p:sp>
        <p:nvSpPr>
          <p:cNvPr id="7" name="Slide Number Placeholder 6">
            <a:extLst>
              <a:ext uri="{FF2B5EF4-FFF2-40B4-BE49-F238E27FC236}">
                <a16:creationId xmlns:a16="http://schemas.microsoft.com/office/drawing/2014/main" id="{73963E40-A5F2-40BD-A669-5BB0974850B5}"/>
              </a:ext>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21F16A46-938C-4A32-9845-D0F1AAC43041}" type="slidenum">
              <a:rPr lang="en-US" altLang="en-US"/>
              <a:pPr>
                <a:defRPr/>
              </a:pPr>
              <a:t>‹#›</a:t>
            </a:fld>
            <a:endParaRPr lang="en-US" altLang="en-US" dirty="0"/>
          </a:p>
        </p:txBody>
      </p:sp>
    </p:spTree>
    <p:extLst>
      <p:ext uri="{BB962C8B-B14F-4D97-AF65-F5344CB8AC3E}">
        <p14:creationId xmlns:p14="http://schemas.microsoft.com/office/powerpoint/2010/main" val="41240358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8825" indent="-292100">
              <a:defRPr sz="2400">
                <a:solidFill>
                  <a:schemeClr val="tx1"/>
                </a:solidFill>
                <a:latin typeface="Times New Roman" panose="02020603050405020304" pitchFamily="18" charset="0"/>
              </a:defRPr>
            </a:lvl2pPr>
            <a:lvl3pPr marL="1168400" indent="-233363">
              <a:defRPr sz="2400">
                <a:solidFill>
                  <a:schemeClr val="tx1"/>
                </a:solidFill>
                <a:latin typeface="Times New Roman" panose="02020603050405020304" pitchFamily="18" charset="0"/>
              </a:defRPr>
            </a:lvl3pPr>
            <a:lvl4pPr marL="1635125" indent="-233363">
              <a:defRPr sz="2400">
                <a:solidFill>
                  <a:schemeClr val="tx1"/>
                </a:solidFill>
                <a:latin typeface="Times New Roman" panose="02020603050405020304" pitchFamily="18" charset="0"/>
              </a:defRPr>
            </a:lvl4pPr>
            <a:lvl5pPr marL="2103438" indent="-233363">
              <a:defRPr sz="2400">
                <a:solidFill>
                  <a:schemeClr val="tx1"/>
                </a:solidFill>
                <a:latin typeface="Times New Roman" panose="02020603050405020304" pitchFamily="18" charset="0"/>
              </a:defRPr>
            </a:lvl5pPr>
            <a:lvl6pPr marL="2560638" indent="-233363" eaLnBrk="0" fontAlgn="base" hangingPunct="0">
              <a:spcBef>
                <a:spcPct val="0"/>
              </a:spcBef>
              <a:spcAft>
                <a:spcPct val="0"/>
              </a:spcAft>
              <a:defRPr sz="2400">
                <a:solidFill>
                  <a:schemeClr val="tx1"/>
                </a:solidFill>
                <a:latin typeface="Times New Roman" panose="02020603050405020304" pitchFamily="18" charset="0"/>
              </a:defRPr>
            </a:lvl6pPr>
            <a:lvl7pPr marL="3017838" indent="-233363" eaLnBrk="0" fontAlgn="base" hangingPunct="0">
              <a:spcBef>
                <a:spcPct val="0"/>
              </a:spcBef>
              <a:spcAft>
                <a:spcPct val="0"/>
              </a:spcAft>
              <a:defRPr sz="2400">
                <a:solidFill>
                  <a:schemeClr val="tx1"/>
                </a:solidFill>
                <a:latin typeface="Times New Roman" panose="02020603050405020304" pitchFamily="18" charset="0"/>
              </a:defRPr>
            </a:lvl7pPr>
            <a:lvl8pPr marL="3475038" indent="-233363" eaLnBrk="0" fontAlgn="base" hangingPunct="0">
              <a:spcBef>
                <a:spcPct val="0"/>
              </a:spcBef>
              <a:spcAft>
                <a:spcPct val="0"/>
              </a:spcAft>
              <a:defRPr sz="2400">
                <a:solidFill>
                  <a:schemeClr val="tx1"/>
                </a:solidFill>
                <a:latin typeface="Times New Roman" panose="02020603050405020304" pitchFamily="18" charset="0"/>
              </a:defRPr>
            </a:lvl8pPr>
            <a:lvl9pPr marL="3932238" indent="-233363" eaLnBrk="0" fontAlgn="base" hangingPunct="0">
              <a:spcBef>
                <a:spcPct val="0"/>
              </a:spcBef>
              <a:spcAft>
                <a:spcPct val="0"/>
              </a:spcAft>
              <a:defRPr sz="2400">
                <a:solidFill>
                  <a:schemeClr val="tx1"/>
                </a:solidFill>
                <a:latin typeface="Times New Roman" panose="02020603050405020304" pitchFamily="18" charset="0"/>
              </a:defRPr>
            </a:lvl9pPr>
          </a:lstStyle>
          <a:p>
            <a:fld id="{66380D93-98C0-4805-9E69-64E9466FEC2E}" type="slidenum">
              <a:rPr lang="en-US" altLang="en-US" sz="1200" smtClean="0"/>
              <a:pPr/>
              <a:t>9</a:t>
            </a:fld>
            <a:endParaRPr lang="en-US" altLang="en-US" sz="1200" dirty="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2602565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16</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610251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20</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2002623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30</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2706750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38</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4241910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48</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1650317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52</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378968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a:extLst>
              <a:ext uri="{FF2B5EF4-FFF2-40B4-BE49-F238E27FC236}">
                <a16:creationId xmlns:a16="http://schemas.microsoft.com/office/drawing/2014/main" id="{289FED7D-4DB6-43DE-9931-E1A78703957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cs typeface="Arial" panose="020B0604020202020204" pitchFamily="34" charset="0"/>
              </a:defRPr>
            </a:lvl1pPr>
            <a:lvl2pPr marL="758825" indent="-292100">
              <a:defRPr>
                <a:solidFill>
                  <a:schemeClr val="tx1"/>
                </a:solidFill>
                <a:latin typeface="Calibri" panose="020F0502020204030204" pitchFamily="34" charset="0"/>
                <a:cs typeface="Arial" panose="020B0604020202020204" pitchFamily="34" charset="0"/>
              </a:defRPr>
            </a:lvl2pPr>
            <a:lvl3pPr marL="1168400" indent="-233363">
              <a:defRPr>
                <a:solidFill>
                  <a:schemeClr val="tx1"/>
                </a:solidFill>
                <a:latin typeface="Calibri" panose="020F0502020204030204" pitchFamily="34" charset="0"/>
                <a:cs typeface="Arial" panose="020B0604020202020204" pitchFamily="34" charset="0"/>
              </a:defRPr>
            </a:lvl3pPr>
            <a:lvl4pPr marL="1635125" indent="-233363">
              <a:defRPr>
                <a:solidFill>
                  <a:schemeClr val="tx1"/>
                </a:solidFill>
                <a:latin typeface="Calibri" panose="020F0502020204030204" pitchFamily="34" charset="0"/>
                <a:cs typeface="Arial" panose="020B0604020202020204" pitchFamily="34" charset="0"/>
              </a:defRPr>
            </a:lvl4pPr>
            <a:lvl5pPr marL="2103438" indent="-233363">
              <a:defRPr>
                <a:solidFill>
                  <a:schemeClr val="tx1"/>
                </a:solidFill>
                <a:latin typeface="Calibri" panose="020F0502020204030204" pitchFamily="34" charset="0"/>
                <a:cs typeface="Arial" panose="020B0604020202020204" pitchFamily="34" charset="0"/>
              </a:defRPr>
            </a:lvl5pPr>
            <a:lvl6pPr marL="25606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178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750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32238" indent="-23336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C7FE69AB-57EE-44D8-9CC5-BC9EC0F41A37}" type="slidenum">
              <a:rPr lang="en-US" altLang="en-US" smtClean="0">
                <a:latin typeface="Times New Roman" panose="02020603050405020304" pitchFamily="18" charset="0"/>
              </a:rPr>
              <a:pPr/>
              <a:t>57</a:t>
            </a:fld>
            <a:endParaRPr lang="en-US" altLang="en-US" dirty="0">
              <a:latin typeface="Times New Roman" panose="02020603050405020304" pitchFamily="18" charset="0"/>
            </a:endParaRPr>
          </a:p>
        </p:txBody>
      </p:sp>
      <p:sp>
        <p:nvSpPr>
          <p:cNvPr id="86019" name="Rectangle 2">
            <a:extLst>
              <a:ext uri="{FF2B5EF4-FFF2-40B4-BE49-F238E27FC236}">
                <a16:creationId xmlns:a16="http://schemas.microsoft.com/office/drawing/2014/main" id="{48421B33-E1B5-49C1-B6C7-6B482B4AC6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20" name="Rectangle 3">
            <a:extLst>
              <a:ext uri="{FF2B5EF4-FFF2-40B4-BE49-F238E27FC236}">
                <a16:creationId xmlns:a16="http://schemas.microsoft.com/office/drawing/2014/main" id="{28BED6DE-E422-476B-93DD-23004841FEA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Tree>
    <p:extLst>
      <p:ext uri="{BB962C8B-B14F-4D97-AF65-F5344CB8AC3E}">
        <p14:creationId xmlns:p14="http://schemas.microsoft.com/office/powerpoint/2010/main" val="67302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8" name="Group 6">
            <a:extLst>
              <a:ext uri="{FF2B5EF4-FFF2-40B4-BE49-F238E27FC236}">
                <a16:creationId xmlns:a16="http://schemas.microsoft.com/office/drawing/2014/main" id="{DB7B4D34-59AA-4334-A87C-14791DC360EB}"/>
              </a:ext>
            </a:extLst>
          </p:cNvPr>
          <p:cNvGrpSpPr>
            <a:grpSpLocks/>
          </p:cNvGrpSpPr>
          <p:nvPr userDrawn="1"/>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2CE95593-75BA-4FB9-A148-36433E853CB5}"/>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ACD0AB18-FCB1-4CE1-843D-36DBAE15B0A5}"/>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771B631B-B8D9-431A-ACC6-2697E7B1B19F}"/>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318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933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93389519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smtClean="0"/>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6575185"/>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grpSp>
        <p:nvGrpSpPr>
          <p:cNvPr id="7" name="Group 6">
            <a:extLst>
              <a:ext uri="{FF2B5EF4-FFF2-40B4-BE49-F238E27FC236}">
                <a16:creationId xmlns:a16="http://schemas.microsoft.com/office/drawing/2014/main" id="{534B840D-75B3-4890-A155-E14581ED5AA6}"/>
              </a:ext>
            </a:extLst>
          </p:cNvPr>
          <p:cNvGrpSpPr>
            <a:grpSpLocks/>
          </p:cNvGrpSpPr>
          <p:nvPr userDrawn="1"/>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32FAB6F8-4E49-43C8-B58A-DAC9D602B1B1}"/>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B2416487-A88A-410F-BC12-CC3933A2281B}"/>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8472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12996598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759802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5" name="Straight Connector 4">
            <a:extLst>
              <a:ext uri="{FF2B5EF4-FFF2-40B4-BE49-F238E27FC236}">
                <a16:creationId xmlns:a16="http://schemas.microsoft.com/office/drawing/2014/main" id="{A57828E6-88DC-4F8C-A617-35DAE6082CF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731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i="1"/>
            </a:lvl1pPr>
          </a:lstStyle>
          <a:p>
            <a:pPr lvl="0"/>
            <a:r>
              <a:rPr lang="en-US" smtClean="0"/>
              <a:t>Edit Master text styles</a:t>
            </a:r>
          </a:p>
        </p:txBody>
      </p:sp>
    </p:spTree>
    <p:extLst>
      <p:ext uri="{BB962C8B-B14F-4D97-AF65-F5344CB8AC3E}">
        <p14:creationId xmlns:p14="http://schemas.microsoft.com/office/powerpoint/2010/main" val="298301263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6" name="Straight Connector 5">
            <a:extLst>
              <a:ext uri="{FF2B5EF4-FFF2-40B4-BE49-F238E27FC236}">
                <a16:creationId xmlns:a16="http://schemas.microsoft.com/office/drawing/2014/main" id="{CDB60E2D-5202-4A5F-A67C-D8836EFDBF2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0110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a:extLst>
              <a:ext uri="{FF2B5EF4-FFF2-40B4-BE49-F238E27FC236}">
                <a16:creationId xmlns:a16="http://schemas.microsoft.com/office/drawing/2014/main" id="{5FB24267-DC79-4783-A543-ACD8F937B053}"/>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7126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cxnSp>
        <p:nvCxnSpPr>
          <p:cNvPr id="4" name="Straight Connector 3">
            <a:extLst>
              <a:ext uri="{FF2B5EF4-FFF2-40B4-BE49-F238E27FC236}">
                <a16:creationId xmlns:a16="http://schemas.microsoft.com/office/drawing/2014/main" id="{BED029F9-1E4B-4E44-980C-EAB88484A5E8}"/>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7792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Tree>
    <p:extLst>
      <p:ext uri="{BB962C8B-B14F-4D97-AF65-F5344CB8AC3E}">
        <p14:creationId xmlns:p14="http://schemas.microsoft.com/office/powerpoint/2010/main" val="1974931968"/>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Lst>
  <p:timing>
    <p:tnLst>
      <p:par>
        <p:cTn id="1" dur="indefinite" restart="never" nodeType="tmRoot"/>
      </p:par>
    </p:tnLst>
  </p:timing>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PC/PB Structure and Governance</a:t>
            </a:r>
            <a:endParaRPr lang="en-US" dirty="0"/>
          </a:p>
        </p:txBody>
      </p:sp>
      <p:sp>
        <p:nvSpPr>
          <p:cNvPr id="3" name="Subtitle 2"/>
          <p:cNvSpPr>
            <a:spLocks noGrp="1"/>
          </p:cNvSpPr>
          <p:nvPr>
            <p:ph type="subTitle" idx="1"/>
          </p:nvPr>
        </p:nvSpPr>
        <p:spPr/>
        <p:txBody>
          <a:bodyPr/>
          <a:lstStyle/>
          <a:p>
            <a:pPr eaLnBrk="1" hangingPunct="1">
              <a:lnSpc>
                <a:spcPts val="2600"/>
              </a:lnSpc>
              <a:spcBef>
                <a:spcPts val="600"/>
              </a:spcBef>
            </a:pPr>
            <a:r>
              <a:rPr lang="en-US" altLang="en-US" b="1" dirty="0"/>
              <a:t>Slides for Module </a:t>
            </a:r>
            <a:r>
              <a:rPr lang="en-US" altLang="en-US" b="1" dirty="0" smtClean="0"/>
              <a:t>8.2</a:t>
            </a:r>
            <a:endParaRPr lang="en-US" altLang="en-US" b="1" dirty="0"/>
          </a:p>
          <a:p>
            <a:pPr eaLnBrk="1" hangingPunct="1">
              <a:lnSpc>
                <a:spcPts val="2600"/>
              </a:lnSpc>
              <a:spcBef>
                <a:spcPts val="600"/>
              </a:spcBef>
            </a:pPr>
            <a:r>
              <a:rPr lang="en-US" altLang="en-US" b="1" dirty="0"/>
              <a:t>Topic: Membership</a:t>
            </a:r>
            <a:endParaRPr lang="en-US" altLang="en-US" dirty="0"/>
          </a:p>
          <a:p>
            <a:endParaRPr lang="en-US" dirty="0"/>
          </a:p>
        </p:txBody>
      </p:sp>
    </p:spTree>
    <p:extLst>
      <p:ext uri="{BB962C8B-B14F-4D97-AF65-F5344CB8AC3E}">
        <p14:creationId xmlns:p14="http://schemas.microsoft.com/office/powerpoint/2010/main" val="2432374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4DABC-B135-4FD7-8123-234E19411F63}"/>
              </a:ext>
            </a:extLst>
          </p:cNvPr>
          <p:cNvSpPr>
            <a:spLocks noGrp="1"/>
          </p:cNvSpPr>
          <p:nvPr>
            <p:ph type="title"/>
          </p:nvPr>
        </p:nvSpPr>
        <p:spPr/>
        <p:txBody>
          <a:bodyPr/>
          <a:lstStyle/>
          <a:p>
            <a:r>
              <a:rPr lang="en-US" smtClean="0"/>
              <a:t>Membership Definitions</a:t>
            </a:r>
            <a:endParaRPr lang="en-US" dirty="0"/>
          </a:p>
        </p:txBody>
      </p:sp>
      <p:sp>
        <p:nvSpPr>
          <p:cNvPr id="3" name="Content Placeholder 2">
            <a:extLst>
              <a:ext uri="{FF2B5EF4-FFF2-40B4-BE49-F238E27FC236}">
                <a16:creationId xmlns:a16="http://schemas.microsoft.com/office/drawing/2014/main" id="{B8024BBA-D76C-43E4-8F86-251F0806833E}"/>
              </a:ext>
            </a:extLst>
          </p:cNvPr>
          <p:cNvSpPr>
            <a:spLocks noGrp="1"/>
          </p:cNvSpPr>
          <p:nvPr>
            <p:ph idx="1"/>
          </p:nvPr>
        </p:nvSpPr>
        <p:spPr/>
        <p:txBody>
          <a:bodyPr/>
          <a:lstStyle/>
          <a:p>
            <a:r>
              <a:rPr lang="en-US" b="1" smtClean="0"/>
              <a:t>Representation</a:t>
            </a:r>
            <a:r>
              <a:rPr lang="en-US" smtClean="0"/>
              <a:t> = the extent to which the PC/PB includes individuals from each of the legislatively defined categories of membership</a:t>
            </a:r>
          </a:p>
          <a:p>
            <a:pPr>
              <a:spcBef>
                <a:spcPts val="1200"/>
              </a:spcBef>
            </a:pPr>
            <a:r>
              <a:rPr lang="en-US" b="1" smtClean="0"/>
              <a:t>Reflectiveness</a:t>
            </a:r>
            <a:r>
              <a:rPr lang="en-US" smtClean="0"/>
              <a:t> = the extent to which the demographics of the PC/PB’s membership “look like” the HIV epidemic in the EMA or TGA</a:t>
            </a:r>
          </a:p>
          <a:p>
            <a:pPr>
              <a:spcBef>
                <a:spcPts val="1200"/>
              </a:spcBef>
            </a:pPr>
            <a:r>
              <a:rPr lang="en-US" b="1" smtClean="0"/>
              <a:t>Unaligned consumers </a:t>
            </a:r>
            <a:r>
              <a:rPr lang="en-US" smtClean="0"/>
              <a:t>= individuals living with HIV who are receiving services from a RWHAP Part A subrecipient and are not employees, consultants, or Board members of funded agencies</a:t>
            </a:r>
            <a:endParaRPr lang="en-US" b="1" smtClean="0"/>
          </a:p>
          <a:p>
            <a:endParaRPr lang="en-US" dirty="0"/>
          </a:p>
        </p:txBody>
      </p:sp>
    </p:spTree>
    <p:extLst>
      <p:ext uri="{BB962C8B-B14F-4D97-AF65-F5344CB8AC3E}">
        <p14:creationId xmlns:p14="http://schemas.microsoft.com/office/powerpoint/2010/main" val="35631138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1CC0-DBD4-4D1B-82F8-263811B1962E}"/>
              </a:ext>
            </a:extLst>
          </p:cNvPr>
          <p:cNvSpPr>
            <a:spLocks noGrp="1"/>
          </p:cNvSpPr>
          <p:nvPr>
            <p:ph type="title"/>
          </p:nvPr>
        </p:nvSpPr>
        <p:spPr/>
        <p:txBody>
          <a:bodyPr/>
          <a:lstStyle/>
          <a:p>
            <a:r>
              <a:rPr lang="en-US" dirty="0"/>
              <a:t>Legislative Requirements: Reflectiveness</a:t>
            </a:r>
          </a:p>
        </p:txBody>
      </p:sp>
      <p:sp>
        <p:nvSpPr>
          <p:cNvPr id="3" name="Content Placeholder 2">
            <a:extLst>
              <a:ext uri="{FF2B5EF4-FFF2-40B4-BE49-F238E27FC236}">
                <a16:creationId xmlns:a16="http://schemas.microsoft.com/office/drawing/2014/main" id="{D710145D-E1C5-4590-B369-67B8DD50DB87}"/>
              </a:ext>
            </a:extLst>
          </p:cNvPr>
          <p:cNvSpPr>
            <a:spLocks noGrp="1"/>
          </p:cNvSpPr>
          <p:nvPr>
            <p:ph idx="1"/>
          </p:nvPr>
        </p:nvSpPr>
        <p:spPr/>
        <p:txBody>
          <a:bodyPr/>
          <a:lstStyle/>
          <a:p>
            <a:pPr marL="0" lvl="1" indent="0">
              <a:buNone/>
            </a:pPr>
            <a:r>
              <a:rPr lang="en-US" dirty="0"/>
              <a:t>“…the chief elected official…shall establish or designate an HIV health services planning council that shall reflect in its composition the demographics of the population of individuals with HIV/AIDS in the eligible area involved, with particular consideration given to disproportionately affected and historically underserved groups and </a:t>
            </a:r>
            <a:r>
              <a:rPr lang="en-US" dirty="0" smtClean="0"/>
              <a:t>subpopulations”</a:t>
            </a:r>
          </a:p>
          <a:p>
            <a:pPr marL="0" lvl="1" indent="0" algn="r">
              <a:buNone/>
            </a:pPr>
            <a:r>
              <a:rPr lang="en-US" dirty="0" smtClean="0"/>
              <a:t>     </a:t>
            </a:r>
            <a:r>
              <a:rPr lang="en-US" dirty="0"/>
              <a:t>[§2602(b)(1)]</a:t>
            </a:r>
          </a:p>
          <a:p>
            <a:endParaRPr lang="en-US" dirty="0"/>
          </a:p>
        </p:txBody>
      </p:sp>
    </p:spTree>
    <p:extLst>
      <p:ext uri="{BB962C8B-B14F-4D97-AF65-F5344CB8AC3E}">
        <p14:creationId xmlns:p14="http://schemas.microsoft.com/office/powerpoint/2010/main" val="67439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F785D-A74B-4645-9AB7-0E0743CB90D6}"/>
              </a:ext>
            </a:extLst>
          </p:cNvPr>
          <p:cNvSpPr>
            <a:spLocks noGrp="1"/>
          </p:cNvSpPr>
          <p:nvPr>
            <p:ph type="title"/>
          </p:nvPr>
        </p:nvSpPr>
        <p:spPr/>
        <p:txBody>
          <a:bodyPr/>
          <a:lstStyle/>
          <a:p>
            <a:r>
              <a:rPr lang="en-US" smtClean="0"/>
              <a:t>Legislative Requirements: Consumers </a:t>
            </a:r>
            <a:endParaRPr lang="en-US" dirty="0"/>
          </a:p>
        </p:txBody>
      </p:sp>
      <p:sp>
        <p:nvSpPr>
          <p:cNvPr id="3" name="Content Placeholder 2">
            <a:extLst>
              <a:ext uri="{FF2B5EF4-FFF2-40B4-BE49-F238E27FC236}">
                <a16:creationId xmlns:a16="http://schemas.microsoft.com/office/drawing/2014/main" id="{B8206D55-32AB-424E-9BA0-9A20C9824F9F}"/>
              </a:ext>
            </a:extLst>
          </p:cNvPr>
          <p:cNvSpPr>
            <a:spLocks noGrp="1"/>
          </p:cNvSpPr>
          <p:nvPr>
            <p:ph idx="1"/>
          </p:nvPr>
        </p:nvSpPr>
        <p:spPr/>
        <p:txBody>
          <a:bodyPr/>
          <a:lstStyle/>
          <a:p>
            <a:pPr marL="0" indent="0">
              <a:buNone/>
            </a:pPr>
            <a:r>
              <a:rPr lang="en-US" sz="2200" dirty="0" smtClean="0"/>
              <a:t>“Not less than 33 percent of the council shall be individuals who are:</a:t>
            </a:r>
          </a:p>
          <a:p>
            <a:pPr>
              <a:spcBef>
                <a:spcPts val="600"/>
              </a:spcBef>
            </a:pPr>
            <a:r>
              <a:rPr lang="en-US" sz="2200" dirty="0" smtClean="0"/>
              <a:t>receiving HIV-related services pursuant to a [Part A grant], </a:t>
            </a:r>
          </a:p>
          <a:p>
            <a:pPr>
              <a:spcBef>
                <a:spcPts val="600"/>
              </a:spcBef>
            </a:pPr>
            <a:r>
              <a:rPr lang="en-US" sz="2200" dirty="0" smtClean="0"/>
              <a:t>are not officers, employees, or consultants to any entity that receives [Part A funding], and do not represent any such entity, and </a:t>
            </a:r>
          </a:p>
          <a:p>
            <a:pPr>
              <a:spcBef>
                <a:spcPts val="600"/>
              </a:spcBef>
            </a:pPr>
            <a:r>
              <a:rPr lang="en-US" sz="2200" dirty="0" smtClean="0"/>
              <a:t>reflect the demographics of the population of individuals with HIV/AIDS” </a:t>
            </a:r>
          </a:p>
          <a:p>
            <a:pPr marL="0" indent="0" algn="r">
              <a:buNone/>
            </a:pPr>
            <a:r>
              <a:rPr lang="en-US" sz="2200" dirty="0" smtClean="0"/>
              <a:t>					[§2602(b)(5)(C)]</a:t>
            </a:r>
            <a:endParaRPr lang="en-US" sz="2200" dirty="0"/>
          </a:p>
        </p:txBody>
      </p:sp>
    </p:spTree>
    <p:extLst>
      <p:ext uri="{BB962C8B-B14F-4D97-AF65-F5344CB8AC3E}">
        <p14:creationId xmlns:p14="http://schemas.microsoft.com/office/powerpoint/2010/main" val="1567005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6A1A53C-06CC-4AD5-809F-476D3ECA7054}"/>
              </a:ext>
            </a:extLst>
          </p:cNvPr>
          <p:cNvSpPr>
            <a:spLocks noGrp="1"/>
          </p:cNvSpPr>
          <p:nvPr>
            <p:ph type="title"/>
          </p:nvPr>
        </p:nvSpPr>
        <p:spPr/>
        <p:txBody>
          <a:bodyPr/>
          <a:lstStyle/>
          <a:p>
            <a:r>
              <a:rPr lang="en-US" altLang="en-US" smtClean="0"/>
              <a:t>HRSA/HAB Expectations: Representation </a:t>
            </a:r>
            <a:endParaRPr lang="en-US" altLang="en-US" dirty="0"/>
          </a:p>
        </p:txBody>
      </p:sp>
      <p:sp>
        <p:nvSpPr>
          <p:cNvPr id="15363" name="Content Placeholder 2">
            <a:extLst>
              <a:ext uri="{FF2B5EF4-FFF2-40B4-BE49-F238E27FC236}">
                <a16:creationId xmlns:a16="http://schemas.microsoft.com/office/drawing/2014/main" id="{62848FAB-C0B2-412E-A656-C0769DDEB45E}"/>
              </a:ext>
            </a:extLst>
          </p:cNvPr>
          <p:cNvSpPr>
            <a:spLocks noGrp="1"/>
          </p:cNvSpPr>
          <p:nvPr>
            <p:ph idx="1"/>
          </p:nvPr>
        </p:nvSpPr>
        <p:spPr/>
        <p:txBody>
          <a:bodyPr/>
          <a:lstStyle/>
          <a:p>
            <a:r>
              <a:rPr lang="en-US" altLang="en-US" dirty="0" smtClean="0"/>
              <a:t>Membership should include all required categories</a:t>
            </a:r>
          </a:p>
          <a:p>
            <a:pPr>
              <a:spcBef>
                <a:spcPts val="1200"/>
              </a:spcBef>
            </a:pPr>
            <a:r>
              <a:rPr lang="en-US" altLang="en-US" dirty="0" smtClean="0"/>
              <a:t>A member can represent only 1 category, except that 1 person may represent:</a:t>
            </a:r>
          </a:p>
          <a:p>
            <a:pPr lvl="1"/>
            <a:r>
              <a:rPr lang="en-US" altLang="en-US" dirty="0" smtClean="0"/>
              <a:t>Both the substance abuse provider and the mental health provider categories if the agency provides both of those services and the person is familiar with both programs</a:t>
            </a:r>
          </a:p>
          <a:p>
            <a:pPr lvl="1"/>
            <a:r>
              <a:rPr lang="en-US" altLang="en-US" dirty="0" smtClean="0"/>
              <a:t>Both the RWHAP Part B program and the State Medicaid agency, if in a position of responsibility for both</a:t>
            </a:r>
          </a:p>
          <a:p>
            <a:pPr lvl="1"/>
            <a:r>
              <a:rPr lang="en-US" altLang="en-US" dirty="0" smtClean="0"/>
              <a:t>Any combination of RWHAP Part F programs and Housing Opportunities for Persons with AIDS (HOPWA), if the agency receives grants from more than one of those sources and the person is familiar with all the programs</a:t>
            </a:r>
          </a:p>
          <a:p>
            <a:pPr marL="457200" lvl="1" indent="0" algn="r">
              <a:buNone/>
            </a:pPr>
            <a:r>
              <a:rPr lang="en-US" altLang="en-US" dirty="0" smtClean="0"/>
              <a:t>					   [Part A Manual, p 110]</a:t>
            </a:r>
            <a:endParaRPr lang="en-US" altLang="en-US" dirty="0"/>
          </a:p>
        </p:txBody>
      </p:sp>
    </p:spTree>
    <p:extLst>
      <p:ext uri="{BB962C8B-B14F-4D97-AF65-F5344CB8AC3E}">
        <p14:creationId xmlns:p14="http://schemas.microsoft.com/office/powerpoint/2010/main" val="27942558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7898-E25F-4C3D-A06C-74095540C09A}"/>
              </a:ext>
            </a:extLst>
          </p:cNvPr>
          <p:cNvSpPr>
            <a:spLocks noGrp="1"/>
          </p:cNvSpPr>
          <p:nvPr>
            <p:ph type="title"/>
          </p:nvPr>
        </p:nvSpPr>
        <p:spPr/>
        <p:txBody>
          <a:bodyPr/>
          <a:lstStyle/>
          <a:p>
            <a:r>
              <a:rPr lang="en-US" altLang="en-US" smtClean="0"/>
              <a:t>HRSA/HAB Expectations: Representation, cont.</a:t>
            </a:r>
            <a:endParaRPr lang="en-US" dirty="0"/>
          </a:p>
        </p:txBody>
      </p:sp>
      <p:sp>
        <p:nvSpPr>
          <p:cNvPr id="3" name="Content Placeholder 2">
            <a:extLst>
              <a:ext uri="{FF2B5EF4-FFF2-40B4-BE49-F238E27FC236}">
                <a16:creationId xmlns:a16="http://schemas.microsoft.com/office/drawing/2014/main" id="{37C1D0FE-C4CA-4DC9-9BB2-7B5FE2A6FC07}"/>
              </a:ext>
            </a:extLst>
          </p:cNvPr>
          <p:cNvSpPr>
            <a:spLocks noGrp="1"/>
          </p:cNvSpPr>
          <p:nvPr>
            <p:ph idx="1"/>
          </p:nvPr>
        </p:nvSpPr>
        <p:spPr/>
        <p:txBody>
          <a:bodyPr/>
          <a:lstStyle/>
          <a:p>
            <a:pPr>
              <a:spcBef>
                <a:spcPts val="1200"/>
              </a:spcBef>
            </a:pPr>
            <a:r>
              <a:rPr lang="en-US" dirty="0" smtClean="0"/>
              <a:t>Membership is expected to include all specified categories</a:t>
            </a:r>
          </a:p>
          <a:p>
            <a:pPr>
              <a:spcBef>
                <a:spcPts val="1200"/>
              </a:spcBef>
            </a:pPr>
            <a:r>
              <a:rPr lang="en-US" dirty="0" smtClean="0"/>
              <a:t>Each RWHAP Part A program reports on membership annually as part of the Program Terms Report</a:t>
            </a:r>
          </a:p>
          <a:p>
            <a:pPr>
              <a:spcBef>
                <a:spcPts val="1200"/>
              </a:spcBef>
            </a:pPr>
            <a:r>
              <a:rPr lang="en-US" dirty="0" smtClean="0"/>
              <a:t>HRSA/HAB recognizes that some positions can be hard to fill, even with the best efforts of the PC/PB</a:t>
            </a:r>
          </a:p>
          <a:p>
            <a:pPr>
              <a:spcBef>
                <a:spcPts val="1200"/>
              </a:spcBef>
            </a:pPr>
            <a:r>
              <a:rPr lang="en-US" dirty="0" smtClean="0"/>
              <a:t>PC/PB has some flexibility for broader thinking about how to fill such positions, provided that:</a:t>
            </a:r>
          </a:p>
          <a:p>
            <a:pPr lvl="1"/>
            <a:r>
              <a:rPr lang="en-US" dirty="0" smtClean="0"/>
              <a:t>There is clear justification for the proposed entity or individual </a:t>
            </a:r>
          </a:p>
          <a:p>
            <a:pPr lvl="1"/>
            <a:r>
              <a:rPr lang="en-US" dirty="0" smtClean="0"/>
              <a:t>The proposed representative can provide essential input and perspective for that category</a:t>
            </a:r>
            <a:endParaRPr lang="en-US" dirty="0"/>
          </a:p>
        </p:txBody>
      </p:sp>
    </p:spTree>
    <p:extLst>
      <p:ext uri="{BB962C8B-B14F-4D97-AF65-F5344CB8AC3E}">
        <p14:creationId xmlns:p14="http://schemas.microsoft.com/office/powerpoint/2010/main" val="22391814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6A1A53C-06CC-4AD5-809F-476D3ECA7054}"/>
              </a:ext>
            </a:extLst>
          </p:cNvPr>
          <p:cNvSpPr>
            <a:spLocks noGrp="1"/>
          </p:cNvSpPr>
          <p:nvPr>
            <p:ph type="title"/>
          </p:nvPr>
        </p:nvSpPr>
        <p:spPr/>
        <p:txBody>
          <a:bodyPr/>
          <a:lstStyle/>
          <a:p>
            <a:r>
              <a:rPr lang="en-US" altLang="en-US" smtClean="0"/>
              <a:t>HRSA/HAB Expectations: Reflectiveness</a:t>
            </a:r>
            <a:endParaRPr lang="en-US" altLang="en-US" dirty="0"/>
          </a:p>
        </p:txBody>
      </p:sp>
      <p:sp>
        <p:nvSpPr>
          <p:cNvPr id="15363" name="Content Placeholder 2">
            <a:extLst>
              <a:ext uri="{FF2B5EF4-FFF2-40B4-BE49-F238E27FC236}">
                <a16:creationId xmlns:a16="http://schemas.microsoft.com/office/drawing/2014/main" id="{62848FAB-C0B2-412E-A656-C0769DDEB45E}"/>
              </a:ext>
            </a:extLst>
          </p:cNvPr>
          <p:cNvSpPr>
            <a:spLocks noGrp="1"/>
          </p:cNvSpPr>
          <p:nvPr>
            <p:ph sz="half" idx="1"/>
          </p:nvPr>
        </p:nvSpPr>
        <p:spPr/>
        <p:txBody>
          <a:bodyPr/>
          <a:lstStyle/>
          <a:p>
            <a:r>
              <a:rPr lang="en-US" altLang="en-US" sz="2400" dirty="0" smtClean="0"/>
              <a:t>The PC/PB should reflect the local epidemic in terms of at least the following:</a:t>
            </a:r>
          </a:p>
          <a:p>
            <a:pPr lvl="1">
              <a:spcBef>
                <a:spcPts val="200"/>
              </a:spcBef>
            </a:pPr>
            <a:r>
              <a:rPr lang="en-US" altLang="en-US" sz="2000" dirty="0" smtClean="0"/>
              <a:t>Race/ethnicity </a:t>
            </a:r>
          </a:p>
          <a:p>
            <a:pPr lvl="1">
              <a:spcBef>
                <a:spcPts val="200"/>
              </a:spcBef>
            </a:pPr>
            <a:r>
              <a:rPr lang="en-US" altLang="en-US" sz="2000" dirty="0" smtClean="0"/>
              <a:t>Gender</a:t>
            </a:r>
          </a:p>
          <a:p>
            <a:pPr lvl="1">
              <a:spcBef>
                <a:spcPts val="200"/>
              </a:spcBef>
            </a:pPr>
            <a:r>
              <a:rPr lang="en-US" altLang="en-US" sz="2000" dirty="0" smtClean="0"/>
              <a:t>Age </a:t>
            </a:r>
          </a:p>
          <a:p>
            <a:pPr>
              <a:spcBef>
                <a:spcPts val="1200"/>
              </a:spcBef>
            </a:pPr>
            <a:r>
              <a:rPr lang="en-US" altLang="en-US" sz="2400" dirty="0" smtClean="0"/>
              <a:t>Reflectiveness expected at two levels:</a:t>
            </a:r>
          </a:p>
          <a:p>
            <a:pPr lvl="1">
              <a:spcBef>
                <a:spcPts val="200"/>
              </a:spcBef>
            </a:pPr>
            <a:r>
              <a:rPr lang="en-US" altLang="en-US" sz="2000" dirty="0"/>
              <a:t>Entire PC/PB membership</a:t>
            </a:r>
          </a:p>
          <a:p>
            <a:pPr lvl="1">
              <a:spcBef>
                <a:spcPts val="200"/>
              </a:spcBef>
            </a:pPr>
            <a:r>
              <a:rPr lang="en-US" altLang="en-US" sz="2000" dirty="0"/>
              <a:t>Consumer membership</a:t>
            </a:r>
          </a:p>
          <a:p>
            <a:pPr lvl="1"/>
            <a:endParaRPr lang="en-US" altLang="en-US" sz="2000" dirty="0"/>
          </a:p>
        </p:txBody>
      </p:sp>
      <p:sp>
        <p:nvSpPr>
          <p:cNvPr id="2" name="Content Placeholder 1"/>
          <p:cNvSpPr>
            <a:spLocks noGrp="1"/>
          </p:cNvSpPr>
          <p:nvPr>
            <p:ph sz="half" idx="2"/>
          </p:nvPr>
        </p:nvSpPr>
        <p:spPr/>
        <p:txBody>
          <a:bodyPr/>
          <a:lstStyle/>
          <a:p>
            <a:pPr>
              <a:spcBef>
                <a:spcPts val="1200"/>
              </a:spcBef>
            </a:pPr>
            <a:r>
              <a:rPr lang="en-US" altLang="en-US" sz="2400" dirty="0"/>
              <a:t>PC/PB encouraged to </a:t>
            </a:r>
          </a:p>
          <a:p>
            <a:pPr lvl="1">
              <a:spcBef>
                <a:spcPts val="200"/>
              </a:spcBef>
            </a:pPr>
            <a:r>
              <a:rPr lang="en-US" altLang="en-US" sz="2000" dirty="0"/>
              <a:t>Maximize participation of “disproportionately affected and historically underserved subpopulations”</a:t>
            </a:r>
          </a:p>
          <a:p>
            <a:pPr lvl="1">
              <a:spcBef>
                <a:spcPts val="200"/>
              </a:spcBef>
            </a:pPr>
            <a:r>
              <a:rPr lang="en-US" altLang="en-US" sz="2000" dirty="0"/>
              <a:t>Consider other reflectiveness factors, such as place of residence within the EMA/TGA </a:t>
            </a:r>
          </a:p>
          <a:p>
            <a:endParaRPr lang="en-US" dirty="0"/>
          </a:p>
        </p:txBody>
      </p:sp>
    </p:spTree>
    <p:extLst>
      <p:ext uri="{BB962C8B-B14F-4D97-AF65-F5344CB8AC3E}">
        <p14:creationId xmlns:p14="http://schemas.microsoft.com/office/powerpoint/2010/main" val="40259336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dirty="0" smtClean="0"/>
              <a:t>Quick Discussion A: </a:t>
            </a:r>
            <a:br>
              <a:rPr lang="en-US" altLang="en-US" dirty="0" smtClean="0"/>
            </a:br>
            <a:r>
              <a:rPr lang="en-US" altLang="en-US" dirty="0" smtClean="0"/>
              <a:t>Understanding Reflectiveness</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dirty="0" smtClean="0"/>
              <a:t>In your EMA/TGA, 47% of PLWH are African American, 17% Latino, and 33% White non-Hispanic, and 28% of PLWH are immigrants and refugees from Africa, Latin America, and the Caribbean. Your Membership Committee wants to focus this year on recruiting consumers who are immigrants, one of your key target populations. One PC/PB member is concerned that if you succeed, the total proportion of consumers from communities of color will exceed the percent of PLWH who are minorities – and says this would violate reflectiveness requirements. </a:t>
            </a:r>
          </a:p>
          <a:p>
            <a:pPr marL="457200" indent="-457200">
              <a:spcBef>
                <a:spcPts val="1800"/>
              </a:spcBef>
              <a:buClr>
                <a:schemeClr val="tx2"/>
              </a:buClr>
              <a:buFont typeface="+mj-lt"/>
              <a:buAutoNum type="arabicPeriod"/>
            </a:pPr>
            <a:r>
              <a:rPr lang="en-US" altLang="en-US" dirty="0" smtClean="0"/>
              <a:t>Is this correct? Why or why not?</a:t>
            </a:r>
          </a:p>
        </p:txBody>
      </p:sp>
    </p:spTree>
    <p:extLst>
      <p:ext uri="{BB962C8B-B14F-4D97-AF65-F5344CB8AC3E}">
        <p14:creationId xmlns:p14="http://schemas.microsoft.com/office/powerpoint/2010/main" val="15133932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BFCAB-63CC-47EB-B3BE-6349F66D49E0}"/>
              </a:ext>
            </a:extLst>
          </p:cNvPr>
          <p:cNvSpPr>
            <a:spLocks noGrp="1"/>
          </p:cNvSpPr>
          <p:nvPr>
            <p:ph type="title"/>
          </p:nvPr>
        </p:nvSpPr>
        <p:spPr/>
        <p:txBody>
          <a:bodyPr/>
          <a:lstStyle/>
          <a:p>
            <a:r>
              <a:rPr lang="en-US" smtClean="0"/>
              <a:t>Special Populations to Focus on for Reflectiveness</a:t>
            </a:r>
            <a:endParaRPr lang="en-US" dirty="0"/>
          </a:p>
        </p:txBody>
      </p:sp>
      <p:sp>
        <p:nvSpPr>
          <p:cNvPr id="3" name="Content Placeholder 2">
            <a:extLst>
              <a:ext uri="{FF2B5EF4-FFF2-40B4-BE49-F238E27FC236}">
                <a16:creationId xmlns:a16="http://schemas.microsoft.com/office/drawing/2014/main" id="{C1C19BD1-6910-4928-A693-D5E0F4779DA7}"/>
              </a:ext>
            </a:extLst>
          </p:cNvPr>
          <p:cNvSpPr>
            <a:spLocks noGrp="1"/>
          </p:cNvSpPr>
          <p:nvPr>
            <p:ph idx="1"/>
          </p:nvPr>
        </p:nvSpPr>
        <p:spPr/>
        <p:txBody>
          <a:bodyPr/>
          <a:lstStyle/>
          <a:p>
            <a:r>
              <a:rPr lang="en-US" dirty="0" smtClean="0"/>
              <a:t>“Disproportionately affected and historically underserved subpopulations and groups” vary by jurisdiction</a:t>
            </a:r>
          </a:p>
          <a:p>
            <a:r>
              <a:rPr lang="en-US" dirty="0" smtClean="0"/>
              <a:t>Recruitment should reflect the local epi profile and historical barriers to care – groups might include:</a:t>
            </a:r>
          </a:p>
          <a:p>
            <a:pPr lvl="1"/>
            <a:r>
              <a:rPr lang="en-US" dirty="0" smtClean="0"/>
              <a:t>Communities of color with a history of disparities in access to health care</a:t>
            </a:r>
          </a:p>
          <a:p>
            <a:pPr lvl="1"/>
            <a:r>
              <a:rPr lang="en-US" dirty="0" smtClean="0"/>
              <a:t>Immigrants, especially those with limited English proficiency (LEP)</a:t>
            </a:r>
          </a:p>
          <a:p>
            <a:pPr lvl="1"/>
            <a:r>
              <a:rPr lang="en-US" dirty="0" smtClean="0"/>
              <a:t>Groups facing a high level of stigma and discrimination, such as gay, lesbian, bisexual, and transgender PLWH </a:t>
            </a:r>
          </a:p>
          <a:p>
            <a:pPr lvl="1"/>
            <a:r>
              <a:rPr lang="en-US" dirty="0" smtClean="0"/>
              <a:t>Residents of less urbanized parts of the EMA/TGA</a:t>
            </a:r>
          </a:p>
          <a:p>
            <a:pPr lvl="1"/>
            <a:r>
              <a:rPr lang="en-US" dirty="0" smtClean="0"/>
              <a:t>PLWH with very low incomes</a:t>
            </a:r>
            <a:endParaRPr lang="en-US" dirty="0"/>
          </a:p>
        </p:txBody>
      </p:sp>
    </p:spTree>
    <p:extLst>
      <p:ext uri="{BB962C8B-B14F-4D97-AF65-F5344CB8AC3E}">
        <p14:creationId xmlns:p14="http://schemas.microsoft.com/office/powerpoint/2010/main" val="1142429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1C5D0-27E0-4820-9F33-2B79F4F2DDF1}"/>
              </a:ext>
            </a:extLst>
          </p:cNvPr>
          <p:cNvSpPr>
            <a:spLocks noGrp="1"/>
          </p:cNvSpPr>
          <p:nvPr>
            <p:ph type="title"/>
          </p:nvPr>
        </p:nvSpPr>
        <p:spPr/>
        <p:txBody>
          <a:bodyPr/>
          <a:lstStyle/>
          <a:p>
            <a:r>
              <a:rPr lang="en-US" smtClean="0"/>
              <a:t>Reporting on Representation and Reflectiveness</a:t>
            </a:r>
            <a:endParaRPr lang="en-US" dirty="0"/>
          </a:p>
        </p:txBody>
      </p:sp>
      <p:sp>
        <p:nvSpPr>
          <p:cNvPr id="3" name="Content Placeholder 2">
            <a:extLst>
              <a:ext uri="{FF2B5EF4-FFF2-40B4-BE49-F238E27FC236}">
                <a16:creationId xmlns:a16="http://schemas.microsoft.com/office/drawing/2014/main" id="{4AF18714-E261-4D95-91DF-A3D554DAF350}"/>
              </a:ext>
            </a:extLst>
          </p:cNvPr>
          <p:cNvSpPr>
            <a:spLocks noGrp="1"/>
          </p:cNvSpPr>
          <p:nvPr>
            <p:ph idx="1"/>
          </p:nvPr>
        </p:nvSpPr>
        <p:spPr/>
        <p:txBody>
          <a:bodyPr/>
          <a:lstStyle/>
          <a:p>
            <a:pPr marL="0" indent="0">
              <a:buNone/>
            </a:pPr>
            <a:r>
              <a:rPr lang="en-US" dirty="0" smtClean="0"/>
              <a:t>All PC/PBs required to report to HRSA/HAB on membership representation and reflectiveness annually </a:t>
            </a:r>
          </a:p>
          <a:p>
            <a:pPr>
              <a:spcBef>
                <a:spcPts val="1200"/>
              </a:spcBef>
            </a:pPr>
            <a:r>
              <a:rPr lang="en-US" dirty="0" smtClean="0"/>
              <a:t>Membership Chart = an Attachment to the Program Terms Report</a:t>
            </a:r>
          </a:p>
          <a:p>
            <a:pPr>
              <a:spcBef>
                <a:spcPts val="1200"/>
              </a:spcBef>
            </a:pPr>
            <a:r>
              <a:rPr lang="en-US" dirty="0" smtClean="0"/>
              <a:t>Representation Roster:</a:t>
            </a:r>
          </a:p>
          <a:p>
            <a:pPr lvl="1"/>
            <a:r>
              <a:rPr lang="en-US" dirty="0" smtClean="0"/>
              <a:t>Form asks for total authorized and current number of members, number of vacancies, percent unaligned consumers, number of publicly disclosed consumers, and term limits in Bylaws</a:t>
            </a:r>
          </a:p>
          <a:p>
            <a:pPr lvl="1"/>
            <a:r>
              <a:rPr lang="en-US" dirty="0" smtClean="0"/>
              <a:t>Chart asks for each member’s name, PC/PB position, agency affiliation, gender, race/ethnicity, and membership category </a:t>
            </a:r>
            <a:endParaRPr lang="en-US" dirty="0"/>
          </a:p>
        </p:txBody>
      </p:sp>
    </p:spTree>
    <p:extLst>
      <p:ext uri="{BB962C8B-B14F-4D97-AF65-F5344CB8AC3E}">
        <p14:creationId xmlns:p14="http://schemas.microsoft.com/office/powerpoint/2010/main" val="4278163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13CB7-9865-4A3A-92F7-4C6A0DA57B32}"/>
              </a:ext>
            </a:extLst>
          </p:cNvPr>
          <p:cNvSpPr>
            <a:spLocks noGrp="1"/>
          </p:cNvSpPr>
          <p:nvPr>
            <p:ph type="title"/>
          </p:nvPr>
        </p:nvSpPr>
        <p:spPr/>
        <p:txBody>
          <a:bodyPr/>
          <a:lstStyle/>
          <a:p>
            <a:r>
              <a:rPr lang="en-US" smtClean="0"/>
              <a:t>Reporting on Representation and Reflectiveness  (cont.)</a:t>
            </a:r>
            <a:endParaRPr lang="en-US" dirty="0"/>
          </a:p>
        </p:txBody>
      </p:sp>
      <p:sp>
        <p:nvSpPr>
          <p:cNvPr id="3" name="Content Placeholder 2">
            <a:extLst>
              <a:ext uri="{FF2B5EF4-FFF2-40B4-BE49-F238E27FC236}">
                <a16:creationId xmlns:a16="http://schemas.microsoft.com/office/drawing/2014/main" id="{1F879C23-2555-42E2-BB10-4837CB05BE9D}"/>
              </a:ext>
            </a:extLst>
          </p:cNvPr>
          <p:cNvSpPr>
            <a:spLocks noGrp="1"/>
          </p:cNvSpPr>
          <p:nvPr>
            <p:ph idx="1"/>
          </p:nvPr>
        </p:nvSpPr>
        <p:spPr/>
        <p:txBody>
          <a:bodyPr/>
          <a:lstStyle/>
          <a:p>
            <a:r>
              <a:rPr lang="en-US" smtClean="0"/>
              <a:t>Reflectiveness Chart asks about member race/ethnicity, gender, age</a:t>
            </a:r>
          </a:p>
          <a:p>
            <a:r>
              <a:rPr lang="en-US" smtClean="0"/>
              <a:t>For each component, chart asks for numbers and percentages to compare:</a:t>
            </a:r>
          </a:p>
          <a:p>
            <a:pPr lvl="1"/>
            <a:r>
              <a:rPr lang="en-US" smtClean="0"/>
              <a:t>Persons living with HIV in the EMA or TGA</a:t>
            </a:r>
          </a:p>
          <a:p>
            <a:pPr lvl="1"/>
            <a:r>
              <a:rPr lang="en-US" smtClean="0"/>
              <a:t>Total members of the PC/PB</a:t>
            </a:r>
          </a:p>
          <a:p>
            <a:pPr lvl="1"/>
            <a:r>
              <a:rPr lang="en-US" smtClean="0"/>
              <a:t>Unaligned consumer members of the PC/PB</a:t>
            </a:r>
          </a:p>
          <a:p>
            <a:r>
              <a:rPr lang="en-US" smtClean="0"/>
              <a:t>Recipient must also “be able to demonstrate that the PC/PB is reflective of any disproportionately affected or historically underserved populations in the jurisdiction”</a:t>
            </a:r>
          </a:p>
          <a:p>
            <a:endParaRPr lang="en-US" dirty="0"/>
          </a:p>
        </p:txBody>
      </p:sp>
    </p:spTree>
    <p:extLst>
      <p:ext uri="{BB962C8B-B14F-4D97-AF65-F5344CB8AC3E}">
        <p14:creationId xmlns:p14="http://schemas.microsoft.com/office/powerpoint/2010/main" val="1587044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a:extLst>
              <a:ext uri="{FF2B5EF4-FFF2-40B4-BE49-F238E27FC236}">
                <a16:creationId xmlns:a16="http://schemas.microsoft.com/office/drawing/2014/main" id="{E703ADA6-9AAC-418A-B77B-C3E8E3DFC73D}"/>
              </a:ext>
            </a:extLst>
          </p:cNvPr>
          <p:cNvSpPr>
            <a:spLocks noGrp="1"/>
          </p:cNvSpPr>
          <p:nvPr>
            <p:ph type="title"/>
          </p:nvPr>
        </p:nvSpPr>
        <p:spPr/>
        <p:txBody>
          <a:bodyPr/>
          <a:lstStyle/>
          <a:p>
            <a:r>
              <a:rPr lang="en-US" altLang="en-US" dirty="0" smtClean="0"/>
              <a:t>Membership</a:t>
            </a:r>
            <a:endParaRPr lang="en-US" altLang="en-US" dirty="0"/>
          </a:p>
        </p:txBody>
      </p:sp>
      <p:sp>
        <p:nvSpPr>
          <p:cNvPr id="2" name="Subtitle 1">
            <a:extLst>
              <a:ext uri="{FF2B5EF4-FFF2-40B4-BE49-F238E27FC236}">
                <a16:creationId xmlns:a16="http://schemas.microsoft.com/office/drawing/2014/main" id="{1681A8A4-612D-4229-9CCE-B76F8F179E62}"/>
              </a:ext>
            </a:extLst>
          </p:cNvPr>
          <p:cNvSpPr>
            <a:spLocks noGrp="1"/>
          </p:cNvSpPr>
          <p:nvPr>
            <p:ph type="body" idx="1"/>
          </p:nvPr>
        </p:nvSpPr>
        <p:spPr/>
        <p:txBody>
          <a:bodyPr/>
          <a:lstStyle/>
          <a:p>
            <a:r>
              <a:rPr lang="en-US" smtClean="0"/>
              <a:t>Membership Requirements and Challenges</a:t>
            </a:r>
          </a:p>
          <a:p>
            <a:r>
              <a:rPr lang="en-US" smtClean="0"/>
              <a:t>Recruiting and Supporting Members</a:t>
            </a:r>
          </a:p>
          <a:p>
            <a:r>
              <a:rPr lang="en-US" smtClean="0"/>
              <a:t>Supporting Consumer Members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dirty="0" smtClean="0"/>
              <a:t>Quick Discussion B: </a:t>
            </a:r>
            <a:br>
              <a:rPr lang="en-US" altLang="en-US" dirty="0" smtClean="0"/>
            </a:br>
            <a:r>
              <a:rPr lang="en-US" altLang="en-US" dirty="0" smtClean="0"/>
              <a:t>Improving Reflectiveness</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dirty="0" smtClean="0"/>
              <a:t>Discuss the following, first with 1-2 other people, then in the full group.</a:t>
            </a:r>
          </a:p>
          <a:p>
            <a:pPr marL="457200" indent="-457200">
              <a:spcBef>
                <a:spcPts val="1200"/>
              </a:spcBef>
              <a:buClr>
                <a:schemeClr val="tx2"/>
              </a:buClr>
              <a:buFont typeface="+mj-lt"/>
              <a:buAutoNum type="arabicPeriod"/>
            </a:pPr>
            <a:r>
              <a:rPr lang="en-US" altLang="en-US" dirty="0" smtClean="0"/>
              <a:t>How successful is your PC/PB in maintaining a reflective membership, based on HRSA/HAB requirements?</a:t>
            </a:r>
          </a:p>
          <a:p>
            <a:pPr marL="457200" indent="-457200">
              <a:buClr>
                <a:schemeClr val="tx2"/>
              </a:buClr>
              <a:buFont typeface="+mj-lt"/>
              <a:buAutoNum type="arabicPeriod"/>
            </a:pPr>
            <a:r>
              <a:rPr lang="en-US" altLang="en-US" dirty="0" smtClean="0"/>
              <a:t>What, if any, reflectiveness factors besides those specified by HSRA/HAB are currently included in your Bylaws or considered as part of your open nominations process?</a:t>
            </a:r>
          </a:p>
          <a:p>
            <a:pPr marL="457200" indent="-457200">
              <a:buClr>
                <a:schemeClr val="tx2"/>
              </a:buClr>
              <a:buFont typeface="+mj-lt"/>
              <a:buAutoNum type="arabicPeriod"/>
            </a:pPr>
            <a:r>
              <a:rPr lang="en-US" altLang="en-US" dirty="0" smtClean="0"/>
              <a:t>What, if any, factors would you like to see added, to make your PC/PB membership more reflective of the EMA/TGA? </a:t>
            </a:r>
          </a:p>
          <a:p>
            <a:endParaRPr lang="en-US" altLang="en-US" dirty="0" smtClean="0"/>
          </a:p>
          <a:p>
            <a:endParaRPr lang="en-US" altLang="en-US" dirty="0"/>
          </a:p>
        </p:txBody>
      </p:sp>
    </p:spTree>
    <p:extLst>
      <p:ext uri="{BB962C8B-B14F-4D97-AF65-F5344CB8AC3E}">
        <p14:creationId xmlns:p14="http://schemas.microsoft.com/office/powerpoint/2010/main" val="4138187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A4760-B4FE-430B-9390-1E1393B574A3}"/>
              </a:ext>
            </a:extLst>
          </p:cNvPr>
          <p:cNvSpPr>
            <a:spLocks noGrp="1"/>
          </p:cNvSpPr>
          <p:nvPr>
            <p:ph type="title"/>
          </p:nvPr>
        </p:nvSpPr>
        <p:spPr/>
        <p:txBody>
          <a:bodyPr/>
          <a:lstStyle/>
          <a:p>
            <a:r>
              <a:rPr lang="en-US" smtClean="0"/>
              <a:t>Recruiting and Supporting Members</a:t>
            </a:r>
            <a:endParaRPr lang="en-US" dirty="0"/>
          </a:p>
        </p:txBody>
      </p:sp>
      <p:sp>
        <p:nvSpPr>
          <p:cNvPr id="4" name="Text Placeholder 3">
            <a:extLst>
              <a:ext uri="{FF2B5EF4-FFF2-40B4-BE49-F238E27FC236}">
                <a16:creationId xmlns:a16="http://schemas.microsoft.com/office/drawing/2014/main" id="{33CD9CA9-2EB1-458F-B316-04575A8B5C69}"/>
              </a:ext>
            </a:extLst>
          </p:cNvPr>
          <p:cNvSpPr>
            <a:spLocks noGrp="1"/>
          </p:cNvSpPr>
          <p:nvPr>
            <p:ph type="body" idx="1"/>
          </p:nvPr>
        </p:nvSpPr>
        <p:spPr/>
        <p:txBody>
          <a:bodyPr/>
          <a:lstStyle/>
          <a:p>
            <a:pPr lvl="0"/>
            <a:r>
              <a:rPr lang="en-US" smtClean="0"/>
              <a:t>Recruitment and Selection</a:t>
            </a:r>
          </a:p>
          <a:p>
            <a:pPr lvl="0"/>
            <a:r>
              <a:rPr lang="en-US" smtClean="0"/>
              <a:t>Orientation and Training</a:t>
            </a:r>
          </a:p>
          <a:p>
            <a:pPr lvl="0"/>
            <a:r>
              <a:rPr lang="en-US" smtClean="0"/>
              <a:t>Participation and Retention</a:t>
            </a:r>
          </a:p>
          <a:p>
            <a:pPr lvl="0"/>
            <a:r>
              <a:rPr lang="en-US" smtClean="0"/>
              <a:t>Succession Planning</a:t>
            </a:r>
          </a:p>
          <a:p>
            <a:endParaRPr lang="en-US" dirty="0"/>
          </a:p>
        </p:txBody>
      </p:sp>
    </p:spTree>
    <p:extLst>
      <p:ext uri="{BB962C8B-B14F-4D97-AF65-F5344CB8AC3E}">
        <p14:creationId xmlns:p14="http://schemas.microsoft.com/office/powerpoint/2010/main" val="34449530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a:extLst>
              <a:ext uri="{FF2B5EF4-FFF2-40B4-BE49-F238E27FC236}">
                <a16:creationId xmlns:a16="http://schemas.microsoft.com/office/drawing/2014/main" id="{F94BE8A6-2E4D-4D88-AC27-144235BD6360}"/>
              </a:ext>
            </a:extLst>
          </p:cNvPr>
          <p:cNvSpPr>
            <a:spLocks noGrp="1"/>
          </p:cNvSpPr>
          <p:nvPr>
            <p:ph type="title"/>
          </p:nvPr>
        </p:nvSpPr>
        <p:spPr/>
        <p:txBody>
          <a:bodyPr/>
          <a:lstStyle/>
          <a:p>
            <a:r>
              <a:rPr lang="en-US" altLang="en-US" smtClean="0"/>
              <a:t>Recruitment and Selection</a:t>
            </a:r>
            <a:endParaRPr lang="en-US" altLang="en-US" dirty="0"/>
          </a:p>
        </p:txBody>
      </p:sp>
      <p:sp>
        <p:nvSpPr>
          <p:cNvPr id="69635" name="Content Placeholder 2">
            <a:extLst>
              <a:ext uri="{FF2B5EF4-FFF2-40B4-BE49-F238E27FC236}">
                <a16:creationId xmlns:a16="http://schemas.microsoft.com/office/drawing/2014/main" id="{BF03A4DC-5508-4BBC-A29D-D428DD6DA819}"/>
              </a:ext>
            </a:extLst>
          </p:cNvPr>
          <p:cNvSpPr>
            <a:spLocks noGrp="1"/>
          </p:cNvSpPr>
          <p:nvPr>
            <p:ph idx="1"/>
          </p:nvPr>
        </p:nvSpPr>
        <p:spPr/>
        <p:txBody>
          <a:bodyPr/>
          <a:lstStyle/>
          <a:p>
            <a:r>
              <a:rPr lang="en-US" altLang="en-US" dirty="0" smtClean="0"/>
              <a:t>Recruitment usually involves an annual process plus ongoing efforts</a:t>
            </a:r>
          </a:p>
          <a:p>
            <a:pPr lvl="1"/>
            <a:r>
              <a:rPr lang="en-US" altLang="en-US" dirty="0" smtClean="0"/>
              <a:t>Members typically are recruited and nominated based on staggered annual terms – for example, 2-year terms ending on December 31</a:t>
            </a:r>
          </a:p>
          <a:p>
            <a:pPr lvl="1"/>
            <a:r>
              <a:rPr lang="en-US" altLang="en-US" dirty="0" smtClean="0"/>
              <a:t>Additional efforts are often needed year-round to fill vacancies due to resignation or non-participation</a:t>
            </a:r>
          </a:p>
          <a:p>
            <a:pPr lvl="1"/>
            <a:r>
              <a:rPr lang="en-US" altLang="en-US" dirty="0" smtClean="0"/>
              <a:t>Term limits affect level of required recruitment</a:t>
            </a:r>
          </a:p>
          <a:p>
            <a:pPr lvl="1"/>
            <a:r>
              <a:rPr lang="en-US" altLang="en-US" dirty="0" smtClean="0"/>
              <a:t>Existing members may apply for reappointment if not “termed out”</a:t>
            </a:r>
          </a:p>
          <a:p>
            <a:endParaRPr lang="en-US"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BC1FF-0AD2-44F1-B785-0C488C7A8248}"/>
              </a:ext>
            </a:extLst>
          </p:cNvPr>
          <p:cNvSpPr>
            <a:spLocks noGrp="1"/>
          </p:cNvSpPr>
          <p:nvPr>
            <p:ph type="title"/>
          </p:nvPr>
        </p:nvSpPr>
        <p:spPr/>
        <p:txBody>
          <a:bodyPr/>
          <a:lstStyle/>
          <a:p>
            <a:r>
              <a:rPr lang="en-US" smtClean="0"/>
              <a:t>Recruitment and Selection  (cont.)</a:t>
            </a:r>
            <a:endParaRPr lang="en-US" dirty="0"/>
          </a:p>
        </p:txBody>
      </p:sp>
      <p:sp>
        <p:nvSpPr>
          <p:cNvPr id="3" name="Content Placeholder 2">
            <a:extLst>
              <a:ext uri="{FF2B5EF4-FFF2-40B4-BE49-F238E27FC236}">
                <a16:creationId xmlns:a16="http://schemas.microsoft.com/office/drawing/2014/main" id="{1EE22B8D-0E81-4B1E-BF52-60EE91052EF3}"/>
              </a:ext>
            </a:extLst>
          </p:cNvPr>
          <p:cNvSpPr>
            <a:spLocks noGrp="1"/>
          </p:cNvSpPr>
          <p:nvPr>
            <p:ph idx="1"/>
          </p:nvPr>
        </p:nvSpPr>
        <p:spPr/>
        <p:txBody>
          <a:bodyPr/>
          <a:lstStyle/>
          <a:p>
            <a:r>
              <a:rPr lang="en-US" altLang="en-US" smtClean="0"/>
              <a:t>Open nominations process is managed by a committee</a:t>
            </a:r>
          </a:p>
          <a:p>
            <a:r>
              <a:rPr lang="en-US" altLang="en-US" smtClean="0"/>
              <a:t>Committee recommends one or more candidates for each available seat </a:t>
            </a:r>
          </a:p>
          <a:p>
            <a:r>
              <a:rPr lang="en-US" altLang="en-US" smtClean="0"/>
              <a:t>Full PC/PB should approve candidates for recommendation to the CEO</a:t>
            </a:r>
          </a:p>
          <a:p>
            <a:r>
              <a:rPr lang="en-US" altLang="en-US" smtClean="0"/>
              <a:t>Many PC/PBs keep member applications active for 1-2 years in case new vacancies occur</a:t>
            </a:r>
          </a:p>
          <a:p>
            <a:endParaRPr lang="en-US" dirty="0"/>
          </a:p>
        </p:txBody>
      </p:sp>
    </p:spTree>
    <p:extLst>
      <p:ext uri="{BB962C8B-B14F-4D97-AF65-F5344CB8AC3E}">
        <p14:creationId xmlns:p14="http://schemas.microsoft.com/office/powerpoint/2010/main" val="42477622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6A1A53C-06CC-4AD5-809F-476D3ECA7054}"/>
              </a:ext>
            </a:extLst>
          </p:cNvPr>
          <p:cNvSpPr>
            <a:spLocks noGrp="1"/>
          </p:cNvSpPr>
          <p:nvPr>
            <p:ph type="title"/>
          </p:nvPr>
        </p:nvSpPr>
        <p:spPr/>
        <p:txBody>
          <a:bodyPr/>
          <a:lstStyle/>
          <a:p>
            <a:r>
              <a:rPr lang="en-US" altLang="en-US" smtClean="0"/>
              <a:t>HRSA/HAB Minimum Standards for an Open Nominations Process</a:t>
            </a:r>
            <a:endParaRPr lang="en-US" altLang="en-US" dirty="0"/>
          </a:p>
        </p:txBody>
      </p:sp>
      <p:sp>
        <p:nvSpPr>
          <p:cNvPr id="15363" name="Content Placeholder 2">
            <a:extLst>
              <a:ext uri="{FF2B5EF4-FFF2-40B4-BE49-F238E27FC236}">
                <a16:creationId xmlns:a16="http://schemas.microsoft.com/office/drawing/2014/main" id="{62848FAB-C0B2-412E-A656-C0769DDEB45E}"/>
              </a:ext>
            </a:extLst>
          </p:cNvPr>
          <p:cNvSpPr>
            <a:spLocks noGrp="1"/>
          </p:cNvSpPr>
          <p:nvPr>
            <p:ph idx="1"/>
          </p:nvPr>
        </p:nvSpPr>
        <p:spPr/>
        <p:txBody>
          <a:bodyPr/>
          <a:lstStyle/>
          <a:p>
            <a:pPr marL="0" indent="0">
              <a:buNone/>
            </a:pPr>
            <a:r>
              <a:rPr lang="en-US" altLang="en-US" dirty="0" smtClean="0"/>
              <a:t>HRSA/HAB expects open nominations to include:</a:t>
            </a:r>
          </a:p>
          <a:p>
            <a:pPr>
              <a:spcBef>
                <a:spcPts val="1200"/>
              </a:spcBef>
            </a:pPr>
            <a:r>
              <a:rPr lang="en-US" altLang="en-US" dirty="0" smtClean="0"/>
              <a:t>A process that is described and announced ahead of time</a:t>
            </a:r>
          </a:p>
          <a:p>
            <a:pPr>
              <a:spcBef>
                <a:spcPts val="1200"/>
              </a:spcBef>
            </a:pPr>
            <a:r>
              <a:rPr lang="en-US" altLang="en-US" dirty="0" smtClean="0"/>
              <a:t>Clear criteria for selection: include required membership positions, reflect the local HIV epidemic, reflect the geography of the EMA/TGA, meet locally determined needs, meet COI requirements </a:t>
            </a:r>
          </a:p>
          <a:p>
            <a:pPr>
              <a:spcBef>
                <a:spcPts val="1200"/>
              </a:spcBef>
            </a:pPr>
            <a:r>
              <a:rPr lang="en-US" altLang="en-US" dirty="0" smtClean="0"/>
              <a:t>Wide publicity in HIV publications, local press, through service providers, on the PC/PB website, in the community</a:t>
            </a:r>
          </a:p>
          <a:p>
            <a:pPr>
              <a:spcBef>
                <a:spcPts val="1200"/>
              </a:spcBef>
            </a:pPr>
            <a:r>
              <a:rPr lang="en-US" altLang="en-US" dirty="0" smtClean="0"/>
              <a:t>Option for individuals to apply or be nominated by others </a:t>
            </a:r>
          </a:p>
          <a:p>
            <a:endParaRPr lang="en-US" altLang="en-US" dirty="0"/>
          </a:p>
        </p:txBody>
      </p:sp>
    </p:spTree>
    <p:extLst>
      <p:ext uri="{BB962C8B-B14F-4D97-AF65-F5344CB8AC3E}">
        <p14:creationId xmlns:p14="http://schemas.microsoft.com/office/powerpoint/2010/main" val="32464994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1FDBA-CFAA-45F4-9BCC-154A215EAEC0}"/>
              </a:ext>
            </a:extLst>
          </p:cNvPr>
          <p:cNvSpPr>
            <a:spLocks noGrp="1"/>
          </p:cNvSpPr>
          <p:nvPr>
            <p:ph type="title"/>
          </p:nvPr>
        </p:nvSpPr>
        <p:spPr/>
        <p:txBody>
          <a:bodyPr/>
          <a:lstStyle/>
          <a:p>
            <a:r>
              <a:rPr lang="en-US" altLang="en-US" dirty="0" smtClean="0"/>
              <a:t>HRSA/HAB Minimum Standards for an Open Nominations Process  (cont. 1)</a:t>
            </a:r>
            <a:endParaRPr lang="en-US" dirty="0"/>
          </a:p>
        </p:txBody>
      </p:sp>
      <p:sp>
        <p:nvSpPr>
          <p:cNvPr id="3" name="Content Placeholder 2">
            <a:extLst>
              <a:ext uri="{FF2B5EF4-FFF2-40B4-BE49-F238E27FC236}">
                <a16:creationId xmlns:a16="http://schemas.microsoft.com/office/drawing/2014/main" id="{F892F8D6-48EC-4C24-A77A-8620F21D0AAA}"/>
              </a:ext>
            </a:extLst>
          </p:cNvPr>
          <p:cNvSpPr>
            <a:spLocks noGrp="1"/>
          </p:cNvSpPr>
          <p:nvPr>
            <p:ph idx="1"/>
          </p:nvPr>
        </p:nvSpPr>
        <p:spPr/>
        <p:txBody>
          <a:bodyPr/>
          <a:lstStyle/>
          <a:p>
            <a:r>
              <a:rPr lang="en-US" altLang="en-US" dirty="0" smtClean="0"/>
              <a:t>Information given to applicants about member roles, time commitment, COI standards, HIV disclosure requirements for consumer members</a:t>
            </a:r>
          </a:p>
          <a:p>
            <a:pPr lvl="1"/>
            <a:r>
              <a:rPr lang="en-US" altLang="en-US" dirty="0" smtClean="0"/>
              <a:t>HRSA/HAB requires that at least 2 unaligned consumer members be publicly disclosed</a:t>
            </a:r>
          </a:p>
          <a:p>
            <a:pPr lvl="1"/>
            <a:r>
              <a:rPr lang="en-US" altLang="en-US" dirty="0" smtClean="0"/>
              <a:t>Some PC/PBs have additional disclosure requirements</a:t>
            </a:r>
          </a:p>
          <a:p>
            <a:pPr lvl="1"/>
            <a:r>
              <a:rPr lang="en-US" altLang="en-US" dirty="0" smtClean="0"/>
              <a:t>Process should provide confidentiality for undisclosed PLWH</a:t>
            </a:r>
          </a:p>
          <a:p>
            <a:pPr>
              <a:spcBef>
                <a:spcPts val="1200"/>
              </a:spcBef>
            </a:pPr>
            <a:r>
              <a:rPr lang="en-US" altLang="en-US" dirty="0" smtClean="0"/>
              <a:t>Standardized, plain-language application form</a:t>
            </a:r>
          </a:p>
          <a:p>
            <a:pPr lvl="1"/>
            <a:r>
              <a:rPr lang="en-US" altLang="en-US" dirty="0" smtClean="0"/>
              <a:t>Application form often available online</a:t>
            </a:r>
          </a:p>
          <a:p>
            <a:endParaRPr lang="en-US" dirty="0"/>
          </a:p>
        </p:txBody>
      </p:sp>
    </p:spTree>
    <p:extLst>
      <p:ext uri="{BB962C8B-B14F-4D97-AF65-F5344CB8AC3E}">
        <p14:creationId xmlns:p14="http://schemas.microsoft.com/office/powerpoint/2010/main" val="28426877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D432-976F-45BA-93A9-8B0FBDFDFB1F}"/>
              </a:ext>
            </a:extLst>
          </p:cNvPr>
          <p:cNvSpPr>
            <a:spLocks noGrp="1"/>
          </p:cNvSpPr>
          <p:nvPr>
            <p:ph type="title"/>
          </p:nvPr>
        </p:nvSpPr>
        <p:spPr/>
        <p:txBody>
          <a:bodyPr/>
          <a:lstStyle/>
          <a:p>
            <a:r>
              <a:rPr lang="en-US" altLang="en-US" dirty="0" smtClean="0"/>
              <a:t>HRSA/HAB Minimum Standards for an Open Nominations Process  (cont. 2)</a:t>
            </a:r>
            <a:endParaRPr lang="en-US" dirty="0"/>
          </a:p>
        </p:txBody>
      </p:sp>
      <p:sp>
        <p:nvSpPr>
          <p:cNvPr id="3" name="Content Placeholder 2">
            <a:extLst>
              <a:ext uri="{FF2B5EF4-FFF2-40B4-BE49-F238E27FC236}">
                <a16:creationId xmlns:a16="http://schemas.microsoft.com/office/drawing/2014/main" id="{27DE101B-3874-458D-BE6A-33F4C1E6C91B}"/>
              </a:ext>
            </a:extLst>
          </p:cNvPr>
          <p:cNvSpPr>
            <a:spLocks noGrp="1"/>
          </p:cNvSpPr>
          <p:nvPr>
            <p:ph idx="1"/>
          </p:nvPr>
        </p:nvSpPr>
        <p:spPr/>
        <p:txBody>
          <a:bodyPr/>
          <a:lstStyle/>
          <a:p>
            <a:r>
              <a:rPr lang="en-US" altLang="en-US" dirty="0" smtClean="0"/>
              <a:t>Specific steps for review and selection of nominees to send to the CEO for vetting and appointment</a:t>
            </a:r>
          </a:p>
          <a:p>
            <a:pPr lvl="1"/>
            <a:r>
              <a:rPr lang="en-US" altLang="en-US" dirty="0" smtClean="0"/>
              <a:t>Usually managed by a Membership Committee</a:t>
            </a:r>
          </a:p>
          <a:p>
            <a:pPr lvl="1"/>
            <a:r>
              <a:rPr lang="en-US" altLang="en-US" dirty="0" smtClean="0"/>
              <a:t>Structured review of applicants based on stated criteria – many PC/PBs do individual interviews</a:t>
            </a:r>
          </a:p>
          <a:p>
            <a:pPr lvl="1"/>
            <a:r>
              <a:rPr lang="en-US" altLang="en-US" dirty="0" smtClean="0"/>
              <a:t>Recommendations to the Executive Committee and full PC/PB</a:t>
            </a:r>
          </a:p>
          <a:p>
            <a:pPr lvl="1"/>
            <a:r>
              <a:rPr lang="en-US" altLang="en-US" dirty="0" smtClean="0"/>
              <a:t>PC nominations sent to the CEO – may be 1 or more than 1 nominee for each open position</a:t>
            </a:r>
          </a:p>
          <a:p>
            <a:r>
              <a:rPr lang="en-US" altLang="en-US" dirty="0" smtClean="0"/>
              <a:t>PB nominations and appointments are sometimes handled differently</a:t>
            </a:r>
          </a:p>
          <a:p>
            <a:pPr marL="1828800" lvl="4" indent="0" algn="r">
              <a:buNone/>
            </a:pPr>
            <a:r>
              <a:rPr lang="en-US" dirty="0" smtClean="0"/>
              <a:t>		[Part A Manual, pp 117-121]</a:t>
            </a:r>
            <a:endParaRPr lang="en-US" dirty="0"/>
          </a:p>
        </p:txBody>
      </p:sp>
    </p:spTree>
    <p:extLst>
      <p:ext uri="{BB962C8B-B14F-4D97-AF65-F5344CB8AC3E}">
        <p14:creationId xmlns:p14="http://schemas.microsoft.com/office/powerpoint/2010/main" val="7288011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6A1A53C-06CC-4AD5-809F-476D3ECA7054}"/>
              </a:ext>
            </a:extLst>
          </p:cNvPr>
          <p:cNvSpPr>
            <a:spLocks noGrp="1"/>
          </p:cNvSpPr>
          <p:nvPr>
            <p:ph type="title"/>
          </p:nvPr>
        </p:nvSpPr>
        <p:spPr/>
        <p:txBody>
          <a:bodyPr/>
          <a:lstStyle/>
          <a:p>
            <a:r>
              <a:rPr lang="en-US" altLang="en-US" smtClean="0"/>
              <a:t>Representation Challenges</a:t>
            </a:r>
            <a:endParaRPr lang="en-US" altLang="en-US" dirty="0"/>
          </a:p>
        </p:txBody>
      </p:sp>
      <p:sp>
        <p:nvSpPr>
          <p:cNvPr id="15363" name="Content Placeholder 2">
            <a:extLst>
              <a:ext uri="{FF2B5EF4-FFF2-40B4-BE49-F238E27FC236}">
                <a16:creationId xmlns:a16="http://schemas.microsoft.com/office/drawing/2014/main" id="{62848FAB-C0B2-412E-A656-C0769DDEB45E}"/>
              </a:ext>
            </a:extLst>
          </p:cNvPr>
          <p:cNvSpPr>
            <a:spLocks noGrp="1"/>
          </p:cNvSpPr>
          <p:nvPr>
            <p:ph idx="1"/>
          </p:nvPr>
        </p:nvSpPr>
        <p:spPr/>
        <p:txBody>
          <a:bodyPr/>
          <a:lstStyle/>
          <a:p>
            <a:pPr marL="0" indent="0">
              <a:buNone/>
            </a:pPr>
            <a:r>
              <a:rPr lang="en-US" dirty="0" smtClean="0"/>
              <a:t>Some member categories may be challenging to fill:</a:t>
            </a:r>
          </a:p>
          <a:p>
            <a:r>
              <a:rPr lang="en-US" sz="2400" b="1" dirty="0" smtClean="0"/>
              <a:t>State Medicaid Agency </a:t>
            </a:r>
            <a:r>
              <a:rPr lang="en-US" sz="2400" dirty="0" smtClean="0"/>
              <a:t>and </a:t>
            </a:r>
            <a:r>
              <a:rPr lang="en-US" sz="2400" b="1" dirty="0" smtClean="0"/>
              <a:t>RWHAP Part B program </a:t>
            </a:r>
            <a:r>
              <a:rPr lang="en-US" sz="2400" dirty="0" smtClean="0"/>
              <a:t>–especially if the Part A program is not geographically near the state capital</a:t>
            </a:r>
          </a:p>
          <a:p>
            <a:r>
              <a:rPr lang="en-US" sz="2400" b="1" dirty="0" smtClean="0"/>
              <a:t>Health or hospital planning agency</a:t>
            </a:r>
            <a:r>
              <a:rPr lang="en-US" sz="2400" dirty="0" smtClean="0"/>
              <a:t> – since these agencies may have limited involvement with HIV</a:t>
            </a:r>
          </a:p>
          <a:p>
            <a:r>
              <a:rPr lang="en-US" sz="2400" b="1" dirty="0" smtClean="0"/>
              <a:t>Recently incarcerated PLWH </a:t>
            </a:r>
            <a:r>
              <a:rPr lang="en-US" sz="2400" dirty="0" smtClean="0"/>
              <a:t>– where the PC/PB is an official city/county board or commission, and vetting may be used to exclude individuals convicted of a crime</a:t>
            </a:r>
          </a:p>
          <a:p>
            <a:r>
              <a:rPr lang="en-US" sz="2400" b="1" dirty="0" smtClean="0"/>
              <a:t>Consumers or non-elected community leaders</a:t>
            </a:r>
            <a:r>
              <a:rPr lang="en-US" sz="2400" dirty="0" smtClean="0"/>
              <a:t> – where candidates may have a history of substance use or incarceration</a:t>
            </a:r>
            <a:endParaRPr lang="en-US" sz="2400" b="1" dirty="0" smtClean="0"/>
          </a:p>
          <a:p>
            <a:endParaRPr lang="en-US" dirty="0" smtClean="0"/>
          </a:p>
          <a:p>
            <a:endParaRPr lang="en-US" altLang="en-US" dirty="0"/>
          </a:p>
        </p:txBody>
      </p:sp>
    </p:spTree>
    <p:extLst>
      <p:ext uri="{BB962C8B-B14F-4D97-AF65-F5344CB8AC3E}">
        <p14:creationId xmlns:p14="http://schemas.microsoft.com/office/powerpoint/2010/main" val="1658633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0D75B-3562-4FF6-A10B-46D06C7E8908}"/>
              </a:ext>
            </a:extLst>
          </p:cNvPr>
          <p:cNvSpPr>
            <a:spLocks noGrp="1"/>
          </p:cNvSpPr>
          <p:nvPr>
            <p:ph type="title"/>
          </p:nvPr>
        </p:nvSpPr>
        <p:spPr/>
        <p:txBody>
          <a:bodyPr/>
          <a:lstStyle/>
          <a:p>
            <a:r>
              <a:rPr lang="en-US" smtClean="0"/>
              <a:t>Filling Challenging Member Categories</a:t>
            </a:r>
            <a:endParaRPr lang="en-US" dirty="0"/>
          </a:p>
        </p:txBody>
      </p:sp>
      <p:sp>
        <p:nvSpPr>
          <p:cNvPr id="3" name="Content Placeholder 2">
            <a:extLst>
              <a:ext uri="{FF2B5EF4-FFF2-40B4-BE49-F238E27FC236}">
                <a16:creationId xmlns:a16="http://schemas.microsoft.com/office/drawing/2014/main" id="{8E84B637-6E2E-446D-AFD5-23F0D49E6B31}"/>
              </a:ext>
            </a:extLst>
          </p:cNvPr>
          <p:cNvSpPr>
            <a:spLocks noGrp="1"/>
          </p:cNvSpPr>
          <p:nvPr>
            <p:ph idx="1"/>
          </p:nvPr>
        </p:nvSpPr>
        <p:spPr/>
        <p:txBody>
          <a:bodyPr/>
          <a:lstStyle/>
          <a:p>
            <a:r>
              <a:rPr lang="en-US" dirty="0" smtClean="0"/>
              <a:t>Think creatively and be flexible in finding ways to meet legislative requirements and obtain needed expertise</a:t>
            </a:r>
          </a:p>
          <a:p>
            <a:r>
              <a:rPr lang="en-US" dirty="0" smtClean="0"/>
              <a:t>Where distance is an issue – State Medicaid Agency or Part B program:</a:t>
            </a:r>
          </a:p>
          <a:p>
            <a:pPr lvl="1"/>
            <a:r>
              <a:rPr lang="en-US" dirty="0" smtClean="0"/>
              <a:t>Recruit someone from the specified agency who is located in the EMA/TGA – in a regional office </a:t>
            </a:r>
          </a:p>
          <a:p>
            <a:pPr lvl="1"/>
            <a:r>
              <a:rPr lang="en-US" dirty="0" smtClean="0"/>
              <a:t>Allow participation via telephone or videoconference for members living more than a specified number of miles away</a:t>
            </a:r>
          </a:p>
          <a:p>
            <a:r>
              <a:rPr lang="en-US" dirty="0" smtClean="0"/>
              <a:t>Health or hospital planning agency:</a:t>
            </a:r>
          </a:p>
          <a:p>
            <a:pPr lvl="1"/>
            <a:r>
              <a:rPr lang="en-US" dirty="0" smtClean="0"/>
              <a:t>Consider various types of agencies involved in health planning, such as the local primary care association or a large community health center with health planning staff</a:t>
            </a:r>
            <a:endParaRPr lang="en-US" dirty="0"/>
          </a:p>
        </p:txBody>
      </p:sp>
    </p:spTree>
    <p:extLst>
      <p:ext uri="{BB962C8B-B14F-4D97-AF65-F5344CB8AC3E}">
        <p14:creationId xmlns:p14="http://schemas.microsoft.com/office/powerpoint/2010/main" val="25981417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ED92F-DDE6-4FB2-95E4-241D3E77B3E5}"/>
              </a:ext>
            </a:extLst>
          </p:cNvPr>
          <p:cNvSpPr>
            <a:spLocks noGrp="1"/>
          </p:cNvSpPr>
          <p:nvPr>
            <p:ph type="title"/>
          </p:nvPr>
        </p:nvSpPr>
        <p:spPr/>
        <p:txBody>
          <a:bodyPr/>
          <a:lstStyle/>
          <a:p>
            <a:r>
              <a:rPr lang="en-US" smtClean="0"/>
              <a:t>Filling Challenging Membership Categories  (cont.)</a:t>
            </a:r>
            <a:endParaRPr lang="en-US" dirty="0"/>
          </a:p>
        </p:txBody>
      </p:sp>
      <p:sp>
        <p:nvSpPr>
          <p:cNvPr id="3" name="Content Placeholder 2">
            <a:extLst>
              <a:ext uri="{FF2B5EF4-FFF2-40B4-BE49-F238E27FC236}">
                <a16:creationId xmlns:a16="http://schemas.microsoft.com/office/drawing/2014/main" id="{333B9843-7695-48BD-A462-51BBB9741BCB}"/>
              </a:ext>
            </a:extLst>
          </p:cNvPr>
          <p:cNvSpPr>
            <a:spLocks noGrp="1"/>
          </p:cNvSpPr>
          <p:nvPr>
            <p:ph idx="1"/>
          </p:nvPr>
        </p:nvSpPr>
        <p:spPr/>
        <p:txBody>
          <a:bodyPr/>
          <a:lstStyle/>
          <a:p>
            <a:r>
              <a:rPr lang="en-US" dirty="0" smtClean="0"/>
              <a:t>Recently incarcerated PLWH or other categories where candidates may have criminal convictions</a:t>
            </a:r>
          </a:p>
          <a:p>
            <a:pPr lvl="1"/>
            <a:r>
              <a:rPr lang="en-US" dirty="0" smtClean="0"/>
              <a:t>Meet with CEO’s office or Boards and Commission officials to ensure understanding that this is a legislatively required membership category (exceptions to vetting rules are often possible where the rule is not based on legislation)</a:t>
            </a:r>
          </a:p>
          <a:p>
            <a:pPr lvl="1"/>
            <a:r>
              <a:rPr lang="en-US" dirty="0" smtClean="0"/>
              <a:t>Ask for advice/assistance from your Part A Project Officer</a:t>
            </a:r>
          </a:p>
          <a:p>
            <a:pPr lvl="1"/>
            <a:r>
              <a:rPr lang="en-US" dirty="0" smtClean="0"/>
              <a:t>If the issue cannot be resolved, look for someone who works closely with recently incarcerated PLWH and can represent their interests (such as, a staff member of a halfway house)</a:t>
            </a:r>
            <a:endParaRPr lang="en-US" dirty="0"/>
          </a:p>
        </p:txBody>
      </p:sp>
    </p:spTree>
    <p:extLst>
      <p:ext uri="{BB962C8B-B14F-4D97-AF65-F5344CB8AC3E}">
        <p14:creationId xmlns:p14="http://schemas.microsoft.com/office/powerpoint/2010/main" val="340889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0544-D60A-4D62-A280-A0E351685BFC}"/>
              </a:ext>
            </a:extLst>
          </p:cNvPr>
          <p:cNvSpPr>
            <a:spLocks noGrp="1"/>
          </p:cNvSpPr>
          <p:nvPr>
            <p:ph type="title"/>
          </p:nvPr>
        </p:nvSpPr>
        <p:spPr/>
        <p:txBody>
          <a:bodyPr/>
          <a:lstStyle/>
          <a:p>
            <a:r>
              <a:rPr lang="en-US" smtClean="0"/>
              <a:t>Training Objectives</a:t>
            </a:r>
            <a:endParaRPr lang="en-US" dirty="0"/>
          </a:p>
        </p:txBody>
      </p:sp>
      <p:sp>
        <p:nvSpPr>
          <p:cNvPr id="3" name="Content Placeholder 2">
            <a:extLst>
              <a:ext uri="{FF2B5EF4-FFF2-40B4-BE49-F238E27FC236}">
                <a16:creationId xmlns:a16="http://schemas.microsoft.com/office/drawing/2014/main" id="{EE0792A8-6D9B-4475-A906-207A0929B0F1}"/>
              </a:ext>
            </a:extLst>
          </p:cNvPr>
          <p:cNvSpPr>
            <a:spLocks noGrp="1"/>
          </p:cNvSpPr>
          <p:nvPr>
            <p:ph idx="1"/>
          </p:nvPr>
        </p:nvSpPr>
        <p:spPr/>
        <p:txBody>
          <a:bodyPr/>
          <a:lstStyle/>
          <a:p>
            <a:pPr marL="0" indent="0">
              <a:buNone/>
            </a:pPr>
            <a:r>
              <a:rPr lang="en-US" sz="2400" dirty="0" smtClean="0"/>
              <a:t>Following </a:t>
            </a:r>
            <a:r>
              <a:rPr lang="en-US" sz="2400" dirty="0"/>
              <a:t>the membership </a:t>
            </a:r>
            <a:r>
              <a:rPr lang="en-US" sz="2400" dirty="0" smtClean="0"/>
              <a:t>training, participants will be able to:</a:t>
            </a:r>
          </a:p>
          <a:p>
            <a:pPr marL="457200" lvl="0" indent="-457200">
              <a:spcBef>
                <a:spcPts val="1200"/>
              </a:spcBef>
              <a:buClrTx/>
              <a:buFont typeface="+mj-lt"/>
              <a:buAutoNum type="arabicPeriod"/>
            </a:pPr>
            <a:r>
              <a:rPr lang="en-US" sz="2400" dirty="0" smtClean="0"/>
              <a:t>Explain legislative requirements for representation in PC/PB membership</a:t>
            </a:r>
          </a:p>
          <a:p>
            <a:pPr marL="457200" lvl="0" indent="-457200">
              <a:spcBef>
                <a:spcPts val="1200"/>
              </a:spcBef>
              <a:buClrTx/>
              <a:buFont typeface="+mj-lt"/>
              <a:buAutoNum type="arabicPeriod"/>
            </a:pPr>
            <a:r>
              <a:rPr lang="en-US" sz="2400" dirty="0" smtClean="0"/>
              <a:t>Describe legislative requirements for consumer membership </a:t>
            </a:r>
          </a:p>
          <a:p>
            <a:pPr marL="457200" lvl="0" indent="-457200">
              <a:spcBef>
                <a:spcPts val="1200"/>
              </a:spcBef>
              <a:buClrTx/>
              <a:buFont typeface="+mj-lt"/>
              <a:buAutoNum type="arabicPeriod"/>
            </a:pPr>
            <a:r>
              <a:rPr lang="en-US" sz="2400" dirty="0" smtClean="0"/>
              <a:t>Define and explain the concept and components of reflectiveness as applied to overall PC/PB membership as well as consumer membership</a:t>
            </a:r>
          </a:p>
          <a:p>
            <a:pPr marL="457200" lvl="0" indent="-457200">
              <a:spcBef>
                <a:spcPts val="1200"/>
              </a:spcBef>
              <a:buClrTx/>
              <a:buFont typeface="+mj-lt"/>
              <a:buAutoNum type="arabicPeriod"/>
            </a:pPr>
            <a:r>
              <a:rPr lang="en-US" sz="2400" dirty="0" smtClean="0"/>
              <a:t>List at least 3 reasons why it is important for a PC/PB to have representative and reflective membership</a:t>
            </a:r>
          </a:p>
          <a:p>
            <a:pPr marL="457200" lvl="0" indent="-457200">
              <a:spcBef>
                <a:spcPts val="1200"/>
              </a:spcBef>
              <a:buClrTx/>
              <a:buFont typeface="+mj-lt"/>
              <a:buAutoNum type="arabicPeriod"/>
            </a:pPr>
            <a:r>
              <a:rPr lang="en-US" sz="2400" dirty="0" smtClean="0"/>
              <a:t>Identify 5 key components of PC/PB member support</a:t>
            </a:r>
          </a:p>
          <a:p>
            <a:pPr lvl="0"/>
            <a:endParaRPr lang="en-US" sz="2400" dirty="0"/>
          </a:p>
        </p:txBody>
      </p:sp>
    </p:spTree>
    <p:extLst>
      <p:ext uri="{BB962C8B-B14F-4D97-AF65-F5344CB8AC3E}">
        <p14:creationId xmlns:p14="http://schemas.microsoft.com/office/powerpoint/2010/main" val="38694038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smtClean="0"/>
              <a:t>Quick Discussion C: Representation</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dirty="0" smtClean="0"/>
              <a:t>Discuss the following, first with 1-2 other people, </a:t>
            </a:r>
            <a:br>
              <a:rPr lang="en-US" altLang="en-US" dirty="0" smtClean="0"/>
            </a:br>
            <a:r>
              <a:rPr lang="en-US" altLang="en-US" dirty="0" smtClean="0"/>
              <a:t>then in the full group.</a:t>
            </a:r>
          </a:p>
          <a:p>
            <a:pPr marL="457200" indent="-457200">
              <a:spcBef>
                <a:spcPts val="1800"/>
              </a:spcBef>
              <a:buClr>
                <a:schemeClr val="tx2"/>
              </a:buClr>
              <a:buFont typeface="+mj-lt"/>
              <a:buAutoNum type="arabicPeriod"/>
            </a:pPr>
            <a:r>
              <a:rPr lang="en-US" altLang="en-US" dirty="0" smtClean="0"/>
              <a:t>Which, if any, required membership categories have been hard to fill?</a:t>
            </a:r>
          </a:p>
          <a:p>
            <a:pPr marL="457200" indent="-457200">
              <a:buClr>
                <a:schemeClr val="tx2"/>
              </a:buClr>
              <a:buFont typeface="+mj-lt"/>
              <a:buAutoNum type="arabicPeriod"/>
            </a:pPr>
            <a:r>
              <a:rPr lang="en-US" altLang="en-US" dirty="0" smtClean="0"/>
              <a:t>What has the PC/PB done or what might you do to fill these membership slots?</a:t>
            </a:r>
          </a:p>
          <a:p>
            <a:endParaRPr lang="en-US" altLang="en-US" dirty="0" smtClean="0"/>
          </a:p>
          <a:p>
            <a:endParaRPr lang="en-US" altLang="en-US" dirty="0"/>
          </a:p>
        </p:txBody>
      </p:sp>
    </p:spTree>
    <p:extLst>
      <p:ext uri="{BB962C8B-B14F-4D97-AF65-F5344CB8AC3E}">
        <p14:creationId xmlns:p14="http://schemas.microsoft.com/office/powerpoint/2010/main" val="1022012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35028-4DD2-4922-B292-214425CFD893}"/>
              </a:ext>
            </a:extLst>
          </p:cNvPr>
          <p:cNvSpPr>
            <a:spLocks noGrp="1"/>
          </p:cNvSpPr>
          <p:nvPr>
            <p:ph type="title"/>
          </p:nvPr>
        </p:nvSpPr>
        <p:spPr/>
        <p:txBody>
          <a:bodyPr/>
          <a:lstStyle/>
          <a:p>
            <a:r>
              <a:rPr lang="en-US" smtClean="0"/>
              <a:t>Process for Recruiting a Reflective PC/PB</a:t>
            </a:r>
            <a:endParaRPr lang="en-US" dirty="0"/>
          </a:p>
        </p:txBody>
      </p:sp>
      <p:sp>
        <p:nvSpPr>
          <p:cNvPr id="3" name="Content Placeholder 2">
            <a:extLst>
              <a:ext uri="{FF2B5EF4-FFF2-40B4-BE49-F238E27FC236}">
                <a16:creationId xmlns:a16="http://schemas.microsoft.com/office/drawing/2014/main" id="{BE26C189-B2C6-4E42-84C1-5CAA148B2E28}"/>
              </a:ext>
            </a:extLst>
          </p:cNvPr>
          <p:cNvSpPr>
            <a:spLocks noGrp="1"/>
          </p:cNvSpPr>
          <p:nvPr>
            <p:ph idx="1"/>
          </p:nvPr>
        </p:nvSpPr>
        <p:spPr/>
        <p:txBody>
          <a:bodyPr/>
          <a:lstStyle/>
          <a:p>
            <a:pPr marL="457200" indent="-457200">
              <a:buClrTx/>
              <a:buFont typeface="+mj-lt"/>
              <a:buAutoNum type="arabicPeriod"/>
            </a:pPr>
            <a:r>
              <a:rPr lang="en-US" dirty="0" smtClean="0"/>
              <a:t>Review the epidemiology of the local epidemic in terms of race/ethnicity, gender, and age</a:t>
            </a:r>
          </a:p>
          <a:p>
            <a:pPr marL="457200" indent="-457200">
              <a:buClrTx/>
              <a:buFont typeface="+mj-lt"/>
              <a:buAutoNum type="arabicPeriod"/>
            </a:pPr>
            <a:r>
              <a:rPr lang="en-US" dirty="0" smtClean="0"/>
              <a:t>Identify target populations in the EMA/TGA that are “disproportionately affected or historically underserved”</a:t>
            </a:r>
          </a:p>
          <a:p>
            <a:pPr marL="457200" indent="-457200">
              <a:buClrTx/>
              <a:buFont typeface="+mj-lt"/>
              <a:buAutoNum type="arabicPeriod"/>
            </a:pPr>
            <a:r>
              <a:rPr lang="en-US" dirty="0" smtClean="0"/>
              <a:t>Agree on other factors of local concern – for example, geographic representation including people from outside the central city or county </a:t>
            </a:r>
          </a:p>
          <a:p>
            <a:pPr marL="457200" indent="-457200">
              <a:buClrTx/>
              <a:buFont typeface="+mj-lt"/>
              <a:buAutoNum type="arabicPeriod"/>
            </a:pPr>
            <a:r>
              <a:rPr lang="en-US" dirty="0" smtClean="0"/>
              <a:t>Determine current reflectiveness based on those factors:</a:t>
            </a:r>
          </a:p>
          <a:p>
            <a:pPr lvl="1"/>
            <a:r>
              <a:rPr lang="en-US" dirty="0" smtClean="0"/>
              <a:t>For the PC/PB as a whole, and for consumer members</a:t>
            </a:r>
          </a:p>
          <a:p>
            <a:pPr marL="457200" indent="-457200">
              <a:buClrTx/>
              <a:buFont typeface="+mj-lt"/>
              <a:buAutoNum type="arabicPeriod"/>
            </a:pPr>
            <a:r>
              <a:rPr lang="en-US" dirty="0"/>
              <a:t>Identify gaps that will exist because of term limits</a:t>
            </a:r>
          </a:p>
          <a:p>
            <a:pPr lvl="1"/>
            <a:endParaRPr lang="en-US" dirty="0" smtClean="0"/>
          </a:p>
          <a:p>
            <a:endParaRPr lang="en-US" dirty="0" smtClean="0"/>
          </a:p>
          <a:p>
            <a:endParaRPr lang="en-US" dirty="0"/>
          </a:p>
        </p:txBody>
      </p:sp>
    </p:spTree>
    <p:extLst>
      <p:ext uri="{BB962C8B-B14F-4D97-AF65-F5344CB8AC3E}">
        <p14:creationId xmlns:p14="http://schemas.microsoft.com/office/powerpoint/2010/main" val="2385320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FEBB2-B517-4218-8803-BFA6D2C8A0F6}"/>
              </a:ext>
            </a:extLst>
          </p:cNvPr>
          <p:cNvSpPr>
            <a:spLocks noGrp="1"/>
          </p:cNvSpPr>
          <p:nvPr>
            <p:ph type="title"/>
          </p:nvPr>
        </p:nvSpPr>
        <p:spPr/>
        <p:txBody>
          <a:bodyPr/>
          <a:lstStyle/>
          <a:p>
            <a:r>
              <a:rPr lang="en-US" smtClean="0"/>
              <a:t>Recruiting a Reflective PC/PB  (cont.)</a:t>
            </a:r>
            <a:endParaRPr lang="en-US" dirty="0"/>
          </a:p>
        </p:txBody>
      </p:sp>
      <p:sp>
        <p:nvSpPr>
          <p:cNvPr id="3" name="Content Placeholder 2">
            <a:extLst>
              <a:ext uri="{FF2B5EF4-FFF2-40B4-BE49-F238E27FC236}">
                <a16:creationId xmlns:a16="http://schemas.microsoft.com/office/drawing/2014/main" id="{67135711-640F-47D3-A945-4BDD45E2D47D}"/>
              </a:ext>
            </a:extLst>
          </p:cNvPr>
          <p:cNvSpPr>
            <a:spLocks noGrp="1"/>
          </p:cNvSpPr>
          <p:nvPr>
            <p:ph idx="1"/>
          </p:nvPr>
        </p:nvSpPr>
        <p:spPr/>
        <p:txBody>
          <a:bodyPr/>
          <a:lstStyle/>
          <a:p>
            <a:pPr marL="457200" indent="-457200">
              <a:buClrTx/>
              <a:buFont typeface="+mj-lt"/>
              <a:buAutoNum type="arabicPeriod" startAt="6"/>
            </a:pPr>
            <a:r>
              <a:rPr lang="en-US" dirty="0" smtClean="0"/>
              <a:t>Prepare a chart of needed affiliations and demographics</a:t>
            </a:r>
          </a:p>
          <a:p>
            <a:pPr marL="457200" indent="-457200">
              <a:buClrTx/>
              <a:buFont typeface="+mj-lt"/>
              <a:buAutoNum type="arabicPeriod" startAt="6"/>
            </a:pPr>
            <a:r>
              <a:rPr lang="en-US" dirty="0" smtClean="0"/>
              <a:t>Recruit specifically for individuals with needed affiliations and demographics; for example:</a:t>
            </a:r>
          </a:p>
          <a:p>
            <a:pPr lvl="1"/>
            <a:r>
              <a:rPr lang="en-US" dirty="0" smtClean="0"/>
              <a:t>List populations needed, such as individuals under age 30, transgender people, recently diagnosed PLWH, residents of outlying counties</a:t>
            </a:r>
          </a:p>
          <a:p>
            <a:pPr lvl="1"/>
            <a:r>
              <a:rPr lang="en-US" dirty="0" smtClean="0"/>
              <a:t>Engage/assign individual PC/PB members to help recruit people from these specific populations</a:t>
            </a:r>
          </a:p>
          <a:p>
            <a:pPr lvl="1"/>
            <a:r>
              <a:rPr lang="en-US" dirty="0" smtClean="0"/>
              <a:t>Contact organizations that work with these populations</a:t>
            </a:r>
          </a:p>
          <a:p>
            <a:pPr marL="457200" indent="-457200">
              <a:buClrTx/>
              <a:buFont typeface="+mj-lt"/>
              <a:buAutoNum type="arabicPeriod" startAt="6"/>
            </a:pPr>
            <a:r>
              <a:rPr lang="en-US" dirty="0" smtClean="0"/>
              <a:t>Recognize that recruitment challenges may reflect a need to review/rethink some aspects PC/PB operations</a:t>
            </a:r>
          </a:p>
          <a:p>
            <a:endParaRPr lang="en-US" dirty="0"/>
          </a:p>
        </p:txBody>
      </p:sp>
    </p:spTree>
    <p:extLst>
      <p:ext uri="{BB962C8B-B14F-4D97-AF65-F5344CB8AC3E}">
        <p14:creationId xmlns:p14="http://schemas.microsoft.com/office/powerpoint/2010/main" val="36334559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58AA6-EF32-4C29-B5A6-40092C1DB257}"/>
              </a:ext>
            </a:extLst>
          </p:cNvPr>
          <p:cNvSpPr>
            <a:spLocks noGrp="1"/>
          </p:cNvSpPr>
          <p:nvPr>
            <p:ph type="title"/>
          </p:nvPr>
        </p:nvSpPr>
        <p:spPr/>
        <p:txBody>
          <a:bodyPr/>
          <a:lstStyle/>
          <a:p>
            <a:r>
              <a:rPr lang="en-US" dirty="0" smtClean="0"/>
              <a:t>Recruiting Representative and </a:t>
            </a:r>
            <a:br>
              <a:rPr lang="en-US" dirty="0" smtClean="0"/>
            </a:br>
            <a:r>
              <a:rPr lang="en-US" dirty="0" smtClean="0"/>
              <a:t>Reflective Applicants</a:t>
            </a:r>
            <a:endParaRPr lang="en-US" dirty="0"/>
          </a:p>
        </p:txBody>
      </p:sp>
      <p:sp>
        <p:nvSpPr>
          <p:cNvPr id="3" name="Content Placeholder 2">
            <a:extLst>
              <a:ext uri="{FF2B5EF4-FFF2-40B4-BE49-F238E27FC236}">
                <a16:creationId xmlns:a16="http://schemas.microsoft.com/office/drawing/2014/main" id="{833F64C7-F11A-4B30-A70D-D72DE3B082B4}"/>
              </a:ext>
            </a:extLst>
          </p:cNvPr>
          <p:cNvSpPr>
            <a:spLocks noGrp="1"/>
          </p:cNvSpPr>
          <p:nvPr>
            <p:ph idx="1"/>
          </p:nvPr>
        </p:nvSpPr>
        <p:spPr/>
        <p:txBody>
          <a:bodyPr/>
          <a:lstStyle/>
          <a:p>
            <a:r>
              <a:rPr lang="en-US" smtClean="0"/>
              <a:t>Ask current members to reach out to people they know and assist with their applications</a:t>
            </a:r>
          </a:p>
          <a:p>
            <a:r>
              <a:rPr lang="en-US" smtClean="0"/>
              <a:t>Ask provider agencies to identify and refer provider staff familiar with the work of the PC/PB</a:t>
            </a:r>
          </a:p>
          <a:p>
            <a:r>
              <a:rPr lang="en-US" smtClean="0"/>
              <a:t>Recruit individuals in “line” as well as management positions at PLWH-serving agencies</a:t>
            </a:r>
          </a:p>
          <a:p>
            <a:r>
              <a:rPr lang="en-US" smtClean="0"/>
              <a:t>Recruit provider personnel from non-RWHAP-funded agencies</a:t>
            </a:r>
          </a:p>
          <a:p>
            <a:r>
              <a:rPr lang="en-US" smtClean="0"/>
              <a:t>Ask PC/PB and committee members to identify emerging leaders not yet involved with the PC/PB</a:t>
            </a:r>
          </a:p>
          <a:p>
            <a:endParaRPr lang="en-US" dirty="0"/>
          </a:p>
        </p:txBody>
      </p:sp>
    </p:spTree>
    <p:extLst>
      <p:ext uri="{BB962C8B-B14F-4D97-AF65-F5344CB8AC3E}">
        <p14:creationId xmlns:p14="http://schemas.microsoft.com/office/powerpoint/2010/main" val="40618746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09BAA-2D10-4E34-8174-CC62DA199E67}"/>
              </a:ext>
            </a:extLst>
          </p:cNvPr>
          <p:cNvSpPr>
            <a:spLocks noGrp="1"/>
          </p:cNvSpPr>
          <p:nvPr>
            <p:ph type="title"/>
          </p:nvPr>
        </p:nvSpPr>
        <p:spPr/>
        <p:txBody>
          <a:bodyPr/>
          <a:lstStyle/>
          <a:p>
            <a:r>
              <a:rPr lang="en-US" smtClean="0"/>
              <a:t>Recruiting Consumers and Other PLWH</a:t>
            </a:r>
            <a:endParaRPr lang="en-US" dirty="0"/>
          </a:p>
        </p:txBody>
      </p:sp>
      <p:sp>
        <p:nvSpPr>
          <p:cNvPr id="3" name="Content Placeholder 2">
            <a:extLst>
              <a:ext uri="{FF2B5EF4-FFF2-40B4-BE49-F238E27FC236}">
                <a16:creationId xmlns:a16="http://schemas.microsoft.com/office/drawing/2014/main" id="{4440AF4C-D6AB-462C-A3C0-5D130556AE99}"/>
              </a:ext>
            </a:extLst>
          </p:cNvPr>
          <p:cNvSpPr>
            <a:spLocks noGrp="1"/>
          </p:cNvSpPr>
          <p:nvPr>
            <p:ph idx="1"/>
          </p:nvPr>
        </p:nvSpPr>
        <p:spPr/>
        <p:txBody>
          <a:bodyPr/>
          <a:lstStyle/>
          <a:p>
            <a:r>
              <a:rPr lang="en-US" smtClean="0"/>
              <a:t>Many PC/PBs have “pipelines” to identify and prepare PLWH as potential applicants</a:t>
            </a:r>
          </a:p>
          <a:p>
            <a:pPr lvl="1"/>
            <a:r>
              <a:rPr lang="en-US" smtClean="0"/>
              <a:t>Consumer committee or caucus</a:t>
            </a:r>
          </a:p>
          <a:p>
            <a:pPr lvl="1"/>
            <a:r>
              <a:rPr lang="en-US" smtClean="0"/>
              <a:t>Committees that have participants who are not PC/PB members </a:t>
            </a:r>
          </a:p>
          <a:p>
            <a:pPr lvl="1"/>
            <a:r>
              <a:rPr lang="en-US" smtClean="0"/>
              <a:t>Training programs for PLWH to prepare them for membership</a:t>
            </a:r>
          </a:p>
          <a:p>
            <a:pPr lvl="1"/>
            <a:r>
              <a:rPr lang="en-US" smtClean="0"/>
              <a:t>Members of consumer advisory boards (CABs) of provider agencies</a:t>
            </a:r>
          </a:p>
          <a:p>
            <a:pPr lvl="1"/>
            <a:r>
              <a:rPr lang="en-US" smtClean="0"/>
              <a:t>PLWH who frequently attend PC/PB meetings</a:t>
            </a:r>
          </a:p>
          <a:p>
            <a:pPr lvl="1"/>
            <a:r>
              <a:rPr lang="en-US" smtClean="0"/>
              <a:t>Associate (non-voting) members, paired with current members</a:t>
            </a:r>
          </a:p>
          <a:p>
            <a:pPr lvl="1"/>
            <a:endParaRPr lang="en-US" dirty="0"/>
          </a:p>
        </p:txBody>
      </p:sp>
    </p:spTree>
    <p:extLst>
      <p:ext uri="{BB962C8B-B14F-4D97-AF65-F5344CB8AC3E}">
        <p14:creationId xmlns:p14="http://schemas.microsoft.com/office/powerpoint/2010/main" val="13153884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70941-8453-4779-8487-C6B2BEC253C1}"/>
              </a:ext>
            </a:extLst>
          </p:cNvPr>
          <p:cNvSpPr>
            <a:spLocks noGrp="1"/>
          </p:cNvSpPr>
          <p:nvPr>
            <p:ph type="title"/>
          </p:nvPr>
        </p:nvSpPr>
        <p:spPr/>
        <p:txBody>
          <a:bodyPr/>
          <a:lstStyle/>
          <a:p>
            <a:r>
              <a:rPr lang="en-US" smtClean="0"/>
              <a:t>Orientation and Training</a:t>
            </a:r>
            <a:endParaRPr lang="en-US" dirty="0"/>
          </a:p>
        </p:txBody>
      </p:sp>
      <p:sp>
        <p:nvSpPr>
          <p:cNvPr id="3" name="Content Placeholder 2">
            <a:extLst>
              <a:ext uri="{FF2B5EF4-FFF2-40B4-BE49-F238E27FC236}">
                <a16:creationId xmlns:a16="http://schemas.microsoft.com/office/drawing/2014/main" id="{00ED4263-3F9D-47DB-BB1B-68C14BB72849}"/>
              </a:ext>
            </a:extLst>
          </p:cNvPr>
          <p:cNvSpPr>
            <a:spLocks noGrp="1"/>
          </p:cNvSpPr>
          <p:nvPr>
            <p:ph idx="1"/>
          </p:nvPr>
        </p:nvSpPr>
        <p:spPr/>
        <p:txBody>
          <a:bodyPr/>
          <a:lstStyle/>
          <a:p>
            <a:r>
              <a:rPr lang="en-US" smtClean="0"/>
              <a:t>Includes:</a:t>
            </a:r>
          </a:p>
          <a:p>
            <a:pPr lvl="1"/>
            <a:r>
              <a:rPr lang="en-US" smtClean="0"/>
              <a:t>Orientation for new members at the beginning of their service as members</a:t>
            </a:r>
          </a:p>
          <a:p>
            <a:pPr lvl="1"/>
            <a:r>
              <a:rPr lang="en-US" smtClean="0"/>
              <a:t>Ongoing training during the first planning cycle</a:t>
            </a:r>
          </a:p>
          <a:p>
            <a:pPr lvl="1"/>
            <a:r>
              <a:rPr lang="en-US" smtClean="0"/>
              <a:t>Training for the entire PC/PB</a:t>
            </a:r>
          </a:p>
          <a:p>
            <a:r>
              <a:rPr lang="en-US" smtClean="0"/>
              <a:t>Shared responsibility between the PC/PB and staff</a:t>
            </a:r>
          </a:p>
          <a:p>
            <a:pPr lvl="1"/>
            <a:r>
              <a:rPr lang="en-US" smtClean="0"/>
              <a:t>Membership Committee often takes the lead</a:t>
            </a:r>
          </a:p>
          <a:p>
            <a:endParaRPr lang="en-US" smtClean="0"/>
          </a:p>
          <a:p>
            <a:pPr lvl="1"/>
            <a:endParaRPr lang="en-US" dirty="0"/>
          </a:p>
        </p:txBody>
      </p:sp>
    </p:spTree>
    <p:extLst>
      <p:ext uri="{BB962C8B-B14F-4D97-AF65-F5344CB8AC3E}">
        <p14:creationId xmlns:p14="http://schemas.microsoft.com/office/powerpoint/2010/main" val="3576639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13E5-7FA0-45DC-A3A5-F1F02F45D226}"/>
              </a:ext>
            </a:extLst>
          </p:cNvPr>
          <p:cNvSpPr>
            <a:spLocks noGrp="1"/>
          </p:cNvSpPr>
          <p:nvPr>
            <p:ph type="title"/>
          </p:nvPr>
        </p:nvSpPr>
        <p:spPr/>
        <p:txBody>
          <a:bodyPr/>
          <a:lstStyle/>
          <a:p>
            <a:r>
              <a:rPr lang="en-US" smtClean="0"/>
              <a:t>HRSA/HAB Expectations for Orientation of New Members</a:t>
            </a:r>
            <a:endParaRPr lang="en-US" dirty="0"/>
          </a:p>
        </p:txBody>
      </p:sp>
      <p:sp>
        <p:nvSpPr>
          <p:cNvPr id="3" name="Content Placeholder 2">
            <a:extLst>
              <a:ext uri="{FF2B5EF4-FFF2-40B4-BE49-F238E27FC236}">
                <a16:creationId xmlns:a16="http://schemas.microsoft.com/office/drawing/2014/main" id="{80DC8243-0EC6-4FB5-B5BE-C0485B98F4D3}"/>
              </a:ext>
            </a:extLst>
          </p:cNvPr>
          <p:cNvSpPr>
            <a:spLocks noGrp="1"/>
          </p:cNvSpPr>
          <p:nvPr>
            <p:ph idx="1"/>
          </p:nvPr>
        </p:nvSpPr>
        <p:spPr/>
        <p:txBody>
          <a:bodyPr/>
          <a:lstStyle/>
          <a:p>
            <a:r>
              <a:rPr lang="en-US" smtClean="0"/>
              <a:t>Should occur before the member’s first PC/PB meeting or very soon afterwards</a:t>
            </a:r>
          </a:p>
          <a:p>
            <a:pPr lvl="1"/>
            <a:r>
              <a:rPr lang="en-US" smtClean="0"/>
              <a:t>Delayed orientation contributes to low retention</a:t>
            </a:r>
          </a:p>
          <a:p>
            <a:r>
              <a:rPr lang="en-US" smtClean="0"/>
              <a:t>Ideally, group session provided to each year’s “cohort” of new members – individual sessions provided if necessary</a:t>
            </a:r>
          </a:p>
          <a:p>
            <a:r>
              <a:rPr lang="en-US" smtClean="0"/>
              <a:t>May be done in one or several sessions to avoid overload</a:t>
            </a:r>
          </a:p>
          <a:p>
            <a:r>
              <a:rPr lang="en-US" smtClean="0"/>
              <a:t>Should be interactive, with activities and discussion</a:t>
            </a:r>
          </a:p>
          <a:p>
            <a:r>
              <a:rPr lang="en-US" smtClean="0"/>
              <a:t>Parts of the orientation may be provided online using self-guided materials that include a means of self-assessment of content learned </a:t>
            </a:r>
          </a:p>
          <a:p>
            <a:r>
              <a:rPr lang="en-US" smtClean="0"/>
              <a:t>Members should receive a member handbook or binder of materials</a:t>
            </a:r>
          </a:p>
          <a:p>
            <a:pPr lvl="1"/>
            <a:endParaRPr lang="en-US" dirty="0"/>
          </a:p>
        </p:txBody>
      </p:sp>
    </p:spTree>
    <p:extLst>
      <p:ext uri="{BB962C8B-B14F-4D97-AF65-F5344CB8AC3E}">
        <p14:creationId xmlns:p14="http://schemas.microsoft.com/office/powerpoint/2010/main" val="32467183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8F82B-2ED1-4BEE-B39F-B2703ADB9096}"/>
              </a:ext>
            </a:extLst>
          </p:cNvPr>
          <p:cNvSpPr>
            <a:spLocks noGrp="1"/>
          </p:cNvSpPr>
          <p:nvPr>
            <p:ph type="title"/>
          </p:nvPr>
        </p:nvSpPr>
        <p:spPr/>
        <p:txBody>
          <a:bodyPr/>
          <a:lstStyle/>
          <a:p>
            <a:r>
              <a:rPr lang="en-US" smtClean="0"/>
              <a:t>HRSA/HAB Expectations for Member Training beyond the Orientation</a:t>
            </a:r>
            <a:endParaRPr lang="en-US" dirty="0"/>
          </a:p>
        </p:txBody>
      </p:sp>
      <p:sp>
        <p:nvSpPr>
          <p:cNvPr id="3" name="Content Placeholder 2">
            <a:extLst>
              <a:ext uri="{FF2B5EF4-FFF2-40B4-BE49-F238E27FC236}">
                <a16:creationId xmlns:a16="http://schemas.microsoft.com/office/drawing/2014/main" id="{8EB2F42F-5B92-47CA-A2CE-693A2A8731B6}"/>
              </a:ext>
            </a:extLst>
          </p:cNvPr>
          <p:cNvSpPr>
            <a:spLocks noGrp="1"/>
          </p:cNvSpPr>
          <p:nvPr>
            <p:ph idx="1"/>
          </p:nvPr>
        </p:nvSpPr>
        <p:spPr/>
        <p:txBody>
          <a:bodyPr/>
          <a:lstStyle/>
          <a:p>
            <a:r>
              <a:rPr lang="en-US" smtClean="0"/>
              <a:t>Training should be provided throughout the year, to enhance member knowledge and skills</a:t>
            </a:r>
          </a:p>
          <a:p>
            <a:r>
              <a:rPr lang="en-US" smtClean="0"/>
              <a:t>Additional training often needed for new members without prior experience in community planning – including but not limited to consumers</a:t>
            </a:r>
          </a:p>
          <a:p>
            <a:pPr lvl="1"/>
            <a:r>
              <a:rPr lang="en-US" smtClean="0"/>
              <a:t>Especially useful during a member’s first planning cycle</a:t>
            </a:r>
          </a:p>
          <a:p>
            <a:r>
              <a:rPr lang="en-US" smtClean="0"/>
              <a:t>Each PC/PB is expected to provide at least one training event for all members each year</a:t>
            </a:r>
          </a:p>
          <a:p>
            <a:pPr lvl="1"/>
            <a:r>
              <a:rPr lang="en-US" smtClean="0"/>
              <a:t>PC/PB may be asked to document that such training occurred in its letter of concurrence or assurance included in the annual RWHAP Part A funding application</a:t>
            </a:r>
          </a:p>
          <a:p>
            <a:pPr lvl="1"/>
            <a:endParaRPr lang="en-US" dirty="0"/>
          </a:p>
        </p:txBody>
      </p:sp>
    </p:spTree>
    <p:extLst>
      <p:ext uri="{BB962C8B-B14F-4D97-AF65-F5344CB8AC3E}">
        <p14:creationId xmlns:p14="http://schemas.microsoft.com/office/powerpoint/2010/main" val="9544758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dirty="0" smtClean="0"/>
              <a:t>Quick Discussion D: </a:t>
            </a:r>
            <a:br>
              <a:rPr lang="en-US" altLang="en-US" dirty="0" smtClean="0"/>
            </a:br>
            <a:r>
              <a:rPr lang="en-US" altLang="en-US" dirty="0" smtClean="0"/>
              <a:t>New Member Orientation and Training</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dirty="0" smtClean="0"/>
              <a:t>Consider Question 1 or 2, as assigned, and all consider Question 3, for discussion with the full group. </a:t>
            </a:r>
          </a:p>
          <a:p>
            <a:pPr marL="457200" indent="-457200">
              <a:spcBef>
                <a:spcPts val="1800"/>
              </a:spcBef>
              <a:buClr>
                <a:schemeClr val="tx2"/>
              </a:buClr>
              <a:buFont typeface="+mj-lt"/>
              <a:buAutoNum type="arabicPeriod"/>
            </a:pPr>
            <a:r>
              <a:rPr lang="en-US" altLang="en-US" dirty="0" smtClean="0"/>
              <a:t>What are the most important success factors for new member orientation and training – the 4-5 things that contribute most to a member’s becoming actively engaged with the PC/PB and continuing as an active member?</a:t>
            </a:r>
          </a:p>
          <a:p>
            <a:pPr marL="457200" indent="-457200">
              <a:buClr>
                <a:schemeClr val="tx2"/>
              </a:buClr>
              <a:buFont typeface="+mj-lt"/>
              <a:buAutoNum type="arabicPeriod"/>
            </a:pPr>
            <a:r>
              <a:rPr lang="en-US" altLang="en-US" dirty="0" smtClean="0"/>
              <a:t>What are the most important failure factors for new member orientation and training– the 4-5 things most likely to lead to a low level of new member engagement and retention?</a:t>
            </a:r>
          </a:p>
          <a:p>
            <a:pPr marL="457200" indent="-457200">
              <a:buClr>
                <a:schemeClr val="tx2"/>
              </a:buClr>
              <a:buFont typeface="+mj-lt"/>
              <a:buAutoNum type="arabicPeriod"/>
            </a:pPr>
            <a:r>
              <a:rPr lang="en-US" altLang="en-US" dirty="0" smtClean="0"/>
              <a:t>Are there special or different factors for new members without prior community planning experience?</a:t>
            </a:r>
          </a:p>
          <a:p>
            <a:endParaRPr lang="en-US" altLang="en-US" dirty="0" smtClean="0"/>
          </a:p>
          <a:p>
            <a:endParaRPr lang="en-US" altLang="en-US" dirty="0"/>
          </a:p>
        </p:txBody>
      </p:sp>
    </p:spTree>
    <p:extLst>
      <p:ext uri="{BB962C8B-B14F-4D97-AF65-F5344CB8AC3E}">
        <p14:creationId xmlns:p14="http://schemas.microsoft.com/office/powerpoint/2010/main" val="2873892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98BF-6C8C-4BCA-957C-DFD7456120C0}"/>
              </a:ext>
            </a:extLst>
          </p:cNvPr>
          <p:cNvSpPr>
            <a:spLocks noGrp="1"/>
          </p:cNvSpPr>
          <p:nvPr>
            <p:ph type="title"/>
          </p:nvPr>
        </p:nvSpPr>
        <p:spPr/>
        <p:txBody>
          <a:bodyPr/>
          <a:lstStyle/>
          <a:p>
            <a:r>
              <a:rPr lang="en-US" smtClean="0"/>
              <a:t>Approaches for Meeting Orientation and Training Needs</a:t>
            </a:r>
            <a:endParaRPr lang="en-US" dirty="0"/>
          </a:p>
        </p:txBody>
      </p:sp>
      <p:sp>
        <p:nvSpPr>
          <p:cNvPr id="3" name="Content Placeholder 2">
            <a:extLst>
              <a:ext uri="{FF2B5EF4-FFF2-40B4-BE49-F238E27FC236}">
                <a16:creationId xmlns:a16="http://schemas.microsoft.com/office/drawing/2014/main" id="{2D90C522-0FD6-450C-ACB5-CC76604A96DC}"/>
              </a:ext>
            </a:extLst>
          </p:cNvPr>
          <p:cNvSpPr>
            <a:spLocks noGrp="1"/>
          </p:cNvSpPr>
          <p:nvPr>
            <p:ph idx="1"/>
          </p:nvPr>
        </p:nvSpPr>
        <p:spPr/>
        <p:txBody>
          <a:bodyPr/>
          <a:lstStyle/>
          <a:p>
            <a:r>
              <a:rPr lang="en-US" smtClean="0"/>
              <a:t>Agree on committee and staff responsibilities for training</a:t>
            </a:r>
          </a:p>
          <a:p>
            <a:r>
              <a:rPr lang="en-US" smtClean="0"/>
              <a:t>Under the committee’s leadership:</a:t>
            </a:r>
          </a:p>
          <a:p>
            <a:pPr lvl="1"/>
            <a:r>
              <a:rPr lang="en-US" smtClean="0"/>
              <a:t>Hold one retreat or training session a year – with attendance a stated part of member participation</a:t>
            </a:r>
          </a:p>
          <a:p>
            <a:pPr lvl="1"/>
            <a:r>
              <a:rPr lang="en-US" smtClean="0"/>
              <a:t>Regularly ask members and committees about their training needs</a:t>
            </a:r>
          </a:p>
          <a:p>
            <a:pPr lvl="1"/>
            <a:r>
              <a:rPr lang="en-US" smtClean="0"/>
              <a:t>Develop an annual training calendar</a:t>
            </a:r>
          </a:p>
          <a:p>
            <a:pPr lvl="1"/>
            <a:r>
              <a:rPr lang="en-US" smtClean="0"/>
              <a:t>Schedule interactive mini-training sessions during PC/PB meetings and committee meetings</a:t>
            </a:r>
            <a:endParaRPr lang="en-US" dirty="0"/>
          </a:p>
        </p:txBody>
      </p:sp>
    </p:spTree>
    <p:extLst>
      <p:ext uri="{BB962C8B-B14F-4D97-AF65-F5344CB8AC3E}">
        <p14:creationId xmlns:p14="http://schemas.microsoft.com/office/powerpoint/2010/main" val="2493250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0544-D60A-4D62-A280-A0E351685BFC}"/>
              </a:ext>
            </a:extLst>
          </p:cNvPr>
          <p:cNvSpPr>
            <a:spLocks noGrp="1"/>
          </p:cNvSpPr>
          <p:nvPr>
            <p:ph type="title"/>
          </p:nvPr>
        </p:nvSpPr>
        <p:spPr/>
        <p:txBody>
          <a:bodyPr/>
          <a:lstStyle/>
          <a:p>
            <a:r>
              <a:rPr lang="en-US" smtClean="0"/>
              <a:t>Training Objectives (cont.)</a:t>
            </a:r>
            <a:endParaRPr lang="en-US" dirty="0"/>
          </a:p>
        </p:txBody>
      </p:sp>
      <p:sp>
        <p:nvSpPr>
          <p:cNvPr id="3" name="Content Placeholder 2">
            <a:extLst>
              <a:ext uri="{FF2B5EF4-FFF2-40B4-BE49-F238E27FC236}">
                <a16:creationId xmlns:a16="http://schemas.microsoft.com/office/drawing/2014/main" id="{EE0792A8-6D9B-4475-A906-207A0929B0F1}"/>
              </a:ext>
            </a:extLst>
          </p:cNvPr>
          <p:cNvSpPr>
            <a:spLocks noGrp="1"/>
          </p:cNvSpPr>
          <p:nvPr>
            <p:ph idx="1"/>
          </p:nvPr>
        </p:nvSpPr>
        <p:spPr/>
        <p:txBody>
          <a:bodyPr/>
          <a:lstStyle/>
          <a:p>
            <a:pPr marL="457200" indent="-457200">
              <a:spcBef>
                <a:spcPts val="1200"/>
              </a:spcBef>
              <a:buClrTx/>
              <a:buFont typeface="+mj-lt"/>
              <a:buAutoNum type="arabicPeriod" startAt="6"/>
            </a:pPr>
            <a:r>
              <a:rPr lang="en-US" sz="2400" dirty="0" smtClean="0"/>
              <a:t>Describe a recruitment process to meet legislative requirements and local needs</a:t>
            </a:r>
          </a:p>
          <a:p>
            <a:pPr marL="457200" lvl="0" indent="-457200">
              <a:spcBef>
                <a:spcPts val="1200"/>
              </a:spcBef>
              <a:buClrTx/>
              <a:buFont typeface="+mj-lt"/>
              <a:buAutoNum type="arabicPeriod" startAt="6"/>
            </a:pPr>
            <a:r>
              <a:rPr lang="en-US" sz="2400" dirty="0" smtClean="0"/>
              <a:t>Explain HRSA/HAB expectations for PC/PB member orientation and ongoing training</a:t>
            </a:r>
          </a:p>
          <a:p>
            <a:pPr marL="457200" lvl="0" indent="-457200">
              <a:spcBef>
                <a:spcPts val="1200"/>
              </a:spcBef>
              <a:buClrTx/>
              <a:buFont typeface="+mj-lt"/>
              <a:buAutoNum type="arabicPeriod" startAt="6"/>
            </a:pPr>
            <a:r>
              <a:rPr lang="en-US" sz="2400" dirty="0" smtClean="0"/>
              <a:t>Identify at least 3 ways PC/PBs can encourage member participation</a:t>
            </a:r>
          </a:p>
          <a:p>
            <a:pPr marL="457200" lvl="0" indent="-457200">
              <a:spcBef>
                <a:spcPts val="1200"/>
              </a:spcBef>
              <a:buClrTx/>
              <a:buFont typeface="+mj-lt"/>
              <a:buAutoNum type="arabicPeriod" startAt="6"/>
            </a:pPr>
            <a:r>
              <a:rPr lang="en-US" sz="2400" dirty="0" smtClean="0"/>
              <a:t>Describe at least 3 key challenges in member retention</a:t>
            </a:r>
          </a:p>
          <a:p>
            <a:pPr marL="457200" lvl="0" indent="-457200">
              <a:spcBef>
                <a:spcPts val="1200"/>
              </a:spcBef>
              <a:buClrTx/>
              <a:buFont typeface="+mj-lt"/>
              <a:buAutoNum type="arabicPeriod" startAt="6"/>
            </a:pPr>
            <a:r>
              <a:rPr lang="en-US" sz="2400" dirty="0" smtClean="0"/>
              <a:t>Explain the concept of PC/PB succession planning</a:t>
            </a:r>
          </a:p>
          <a:p>
            <a:pPr marL="457200" indent="-457200">
              <a:spcBef>
                <a:spcPts val="1200"/>
              </a:spcBef>
              <a:buClrTx/>
              <a:buFont typeface="+mj-lt"/>
              <a:buAutoNum type="arabicPeriod" startAt="6"/>
            </a:pPr>
            <a:r>
              <a:rPr lang="en-US" sz="2400" dirty="0"/>
              <a:t>Describe HRSA/HAB expectations for consumer membership</a:t>
            </a:r>
          </a:p>
          <a:p>
            <a:pPr marL="457200" lvl="0" indent="-457200">
              <a:spcBef>
                <a:spcPts val="1200"/>
              </a:spcBef>
              <a:buClrTx/>
              <a:buFont typeface="+mj-lt"/>
              <a:buAutoNum type="arabicPeriod" startAt="6"/>
            </a:pPr>
            <a:endParaRPr lang="en-US" sz="2400" dirty="0" smtClean="0"/>
          </a:p>
          <a:p>
            <a:pPr marL="457200" lvl="0" indent="-457200">
              <a:spcBef>
                <a:spcPts val="1200"/>
              </a:spcBef>
              <a:buClrTx/>
              <a:buFont typeface="+mj-lt"/>
              <a:buAutoNum type="arabicPeriod" startAt="6"/>
            </a:pPr>
            <a:endParaRPr lang="en-US" sz="2400" dirty="0"/>
          </a:p>
        </p:txBody>
      </p:sp>
    </p:spTree>
    <p:extLst>
      <p:ext uri="{BB962C8B-B14F-4D97-AF65-F5344CB8AC3E}">
        <p14:creationId xmlns:p14="http://schemas.microsoft.com/office/powerpoint/2010/main" val="6452147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F3CDC-AAF9-4F59-8EDE-87BB4195E9AA}"/>
              </a:ext>
            </a:extLst>
          </p:cNvPr>
          <p:cNvSpPr>
            <a:spLocks noGrp="1"/>
          </p:cNvSpPr>
          <p:nvPr>
            <p:ph type="title"/>
          </p:nvPr>
        </p:nvSpPr>
        <p:spPr/>
        <p:txBody>
          <a:bodyPr/>
          <a:lstStyle/>
          <a:p>
            <a:r>
              <a:rPr lang="en-US" smtClean="0"/>
              <a:t>Participation and Retention</a:t>
            </a:r>
            <a:endParaRPr lang="en-US" dirty="0"/>
          </a:p>
        </p:txBody>
      </p:sp>
      <p:sp>
        <p:nvSpPr>
          <p:cNvPr id="3" name="Content Placeholder 2">
            <a:extLst>
              <a:ext uri="{FF2B5EF4-FFF2-40B4-BE49-F238E27FC236}">
                <a16:creationId xmlns:a16="http://schemas.microsoft.com/office/drawing/2014/main" id="{63613150-8C78-4880-8303-03810E677572}"/>
              </a:ext>
            </a:extLst>
          </p:cNvPr>
          <p:cNvSpPr>
            <a:spLocks noGrp="1"/>
          </p:cNvSpPr>
          <p:nvPr>
            <p:ph idx="1"/>
          </p:nvPr>
        </p:nvSpPr>
        <p:spPr/>
        <p:txBody>
          <a:bodyPr/>
          <a:lstStyle/>
          <a:p>
            <a:pPr marL="0" indent="0">
              <a:buNone/>
            </a:pPr>
            <a:r>
              <a:rPr lang="en-US" dirty="0" smtClean="0"/>
              <a:t>Includes:</a:t>
            </a:r>
          </a:p>
          <a:p>
            <a:r>
              <a:rPr lang="en-US" dirty="0" smtClean="0"/>
              <a:t>HRSA/HAB expectations</a:t>
            </a:r>
          </a:p>
          <a:p>
            <a:r>
              <a:rPr lang="en-US" dirty="0" smtClean="0"/>
              <a:t>Member attendance/participation requirements</a:t>
            </a:r>
          </a:p>
          <a:p>
            <a:r>
              <a:rPr lang="en-US" dirty="0" smtClean="0"/>
              <a:t>Policies and practices that support member participation and retention</a:t>
            </a:r>
          </a:p>
          <a:p>
            <a:r>
              <a:rPr lang="en-US" dirty="0" smtClean="0"/>
              <a:t>Making meetings member-friendly</a:t>
            </a:r>
            <a:endParaRPr lang="en-US" dirty="0"/>
          </a:p>
        </p:txBody>
      </p:sp>
    </p:spTree>
    <p:extLst>
      <p:ext uri="{BB962C8B-B14F-4D97-AF65-F5344CB8AC3E}">
        <p14:creationId xmlns:p14="http://schemas.microsoft.com/office/powerpoint/2010/main" val="28750859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9806A-EBEC-4500-B99E-9B375D4CF93D}"/>
              </a:ext>
            </a:extLst>
          </p:cNvPr>
          <p:cNvSpPr>
            <a:spLocks noGrp="1"/>
          </p:cNvSpPr>
          <p:nvPr>
            <p:ph type="title"/>
          </p:nvPr>
        </p:nvSpPr>
        <p:spPr/>
        <p:txBody>
          <a:bodyPr/>
          <a:lstStyle/>
          <a:p>
            <a:r>
              <a:rPr lang="en-US" smtClean="0"/>
              <a:t>HRSA/HAB Expectations for Participation and Retention</a:t>
            </a:r>
            <a:endParaRPr lang="en-US" dirty="0"/>
          </a:p>
        </p:txBody>
      </p:sp>
      <p:sp>
        <p:nvSpPr>
          <p:cNvPr id="3" name="Content Placeholder 2">
            <a:extLst>
              <a:ext uri="{FF2B5EF4-FFF2-40B4-BE49-F238E27FC236}">
                <a16:creationId xmlns:a16="http://schemas.microsoft.com/office/drawing/2014/main" id="{61AC18D5-CA0C-4BDB-9E99-35A960F572F5}"/>
              </a:ext>
            </a:extLst>
          </p:cNvPr>
          <p:cNvSpPr>
            <a:spLocks noGrp="1"/>
          </p:cNvSpPr>
          <p:nvPr>
            <p:ph idx="1"/>
          </p:nvPr>
        </p:nvSpPr>
        <p:spPr/>
        <p:txBody>
          <a:bodyPr/>
          <a:lstStyle/>
          <a:p>
            <a:r>
              <a:rPr lang="en-US" smtClean="0"/>
              <a:t>PC/PB should have clearly stated participation requirements, usually including:</a:t>
            </a:r>
          </a:p>
          <a:p>
            <a:pPr lvl="1"/>
            <a:r>
              <a:rPr lang="en-US" smtClean="0"/>
              <a:t>Number or percent of meetings a member must attend to remain a member</a:t>
            </a:r>
          </a:p>
          <a:p>
            <a:pPr lvl="1"/>
            <a:r>
              <a:rPr lang="en-US" smtClean="0"/>
              <a:t>Requirement for similar level of participation in one committee</a:t>
            </a:r>
          </a:p>
          <a:p>
            <a:pPr lvl="1"/>
            <a:r>
              <a:rPr lang="en-US" smtClean="0"/>
              <a:t>Required participation in new member orientation, one member training session, and specified priority setting and resource allocation activities</a:t>
            </a:r>
          </a:p>
          <a:p>
            <a:pPr lvl="1"/>
            <a:r>
              <a:rPr lang="en-US" smtClean="0"/>
              <a:t>Clear procedures for documenting and consistently enforcing attendance requirements</a:t>
            </a:r>
          </a:p>
          <a:p>
            <a:pPr lvl="1"/>
            <a:endParaRPr lang="en-US" dirty="0"/>
          </a:p>
        </p:txBody>
      </p:sp>
    </p:spTree>
    <p:extLst>
      <p:ext uri="{BB962C8B-B14F-4D97-AF65-F5344CB8AC3E}">
        <p14:creationId xmlns:p14="http://schemas.microsoft.com/office/powerpoint/2010/main" val="163163097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6E663-B697-48E9-80AD-87D520D20527}"/>
              </a:ext>
            </a:extLst>
          </p:cNvPr>
          <p:cNvSpPr>
            <a:spLocks noGrp="1"/>
          </p:cNvSpPr>
          <p:nvPr>
            <p:ph type="title"/>
          </p:nvPr>
        </p:nvSpPr>
        <p:spPr/>
        <p:txBody>
          <a:bodyPr/>
          <a:lstStyle/>
          <a:p>
            <a:r>
              <a:rPr lang="en-US" smtClean="0"/>
              <a:t>Supporting Member Participation and Retention</a:t>
            </a:r>
            <a:endParaRPr lang="en-US" dirty="0"/>
          </a:p>
        </p:txBody>
      </p:sp>
      <p:sp>
        <p:nvSpPr>
          <p:cNvPr id="3" name="Content Placeholder 2">
            <a:extLst>
              <a:ext uri="{FF2B5EF4-FFF2-40B4-BE49-F238E27FC236}">
                <a16:creationId xmlns:a16="http://schemas.microsoft.com/office/drawing/2014/main" id="{FFD81F0B-EFA1-425A-9BDE-A3E549B97628}"/>
              </a:ext>
            </a:extLst>
          </p:cNvPr>
          <p:cNvSpPr>
            <a:spLocks noGrp="1"/>
          </p:cNvSpPr>
          <p:nvPr>
            <p:ph idx="1"/>
          </p:nvPr>
        </p:nvSpPr>
        <p:spPr/>
        <p:txBody>
          <a:bodyPr/>
          <a:lstStyle/>
          <a:p>
            <a:r>
              <a:rPr lang="en-US" dirty="0" smtClean="0"/>
              <a:t>PC/PB should implement activities to support the active engagement and participation of members</a:t>
            </a:r>
          </a:p>
          <a:p>
            <a:r>
              <a:rPr lang="en-US" dirty="0" smtClean="0"/>
              <a:t>Includes policies and procedures such as:</a:t>
            </a:r>
          </a:p>
          <a:p>
            <a:pPr lvl="1"/>
            <a:r>
              <a:rPr lang="en-US" dirty="0" smtClean="0"/>
              <a:t>Reimbursement of direct costs of participation for consumer members</a:t>
            </a:r>
          </a:p>
          <a:p>
            <a:pPr lvl="1"/>
            <a:r>
              <a:rPr lang="en-US" dirty="0" smtClean="0"/>
              <a:t>Committee and PC/PB meetings held at times and in locations that reflect member needs and schedules </a:t>
            </a:r>
          </a:p>
          <a:p>
            <a:pPr lvl="1"/>
            <a:r>
              <a:rPr lang="en-US" dirty="0" smtClean="0"/>
              <a:t>Allowing members to connect electronically to meetings under certain conditions – based on geographic distance, weather, or other factors</a:t>
            </a:r>
            <a:endParaRPr lang="en-US" dirty="0"/>
          </a:p>
        </p:txBody>
      </p:sp>
    </p:spTree>
    <p:extLst>
      <p:ext uri="{BB962C8B-B14F-4D97-AF65-F5344CB8AC3E}">
        <p14:creationId xmlns:p14="http://schemas.microsoft.com/office/powerpoint/2010/main" val="20393806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7E61D-6A3E-439B-8CCE-6B1186E26950}"/>
              </a:ext>
            </a:extLst>
          </p:cNvPr>
          <p:cNvSpPr>
            <a:spLocks noGrp="1"/>
          </p:cNvSpPr>
          <p:nvPr>
            <p:ph type="title"/>
          </p:nvPr>
        </p:nvSpPr>
        <p:spPr/>
        <p:txBody>
          <a:bodyPr/>
          <a:lstStyle/>
          <a:p>
            <a:r>
              <a:rPr lang="en-US" smtClean="0"/>
              <a:t>Supporting Member Participation and Retention  (cont.)</a:t>
            </a:r>
            <a:endParaRPr lang="en-US" dirty="0"/>
          </a:p>
        </p:txBody>
      </p:sp>
      <p:sp>
        <p:nvSpPr>
          <p:cNvPr id="3" name="Content Placeholder 2">
            <a:extLst>
              <a:ext uri="{FF2B5EF4-FFF2-40B4-BE49-F238E27FC236}">
                <a16:creationId xmlns:a16="http://schemas.microsoft.com/office/drawing/2014/main" id="{B5D9BAFA-B290-480E-87F1-824DE05B2B59}"/>
              </a:ext>
            </a:extLst>
          </p:cNvPr>
          <p:cNvSpPr>
            <a:spLocks noGrp="1"/>
          </p:cNvSpPr>
          <p:nvPr>
            <p:ph idx="1"/>
          </p:nvPr>
        </p:nvSpPr>
        <p:spPr/>
        <p:txBody>
          <a:bodyPr/>
          <a:lstStyle/>
          <a:p>
            <a:r>
              <a:rPr lang="en-US" smtClean="0"/>
              <a:t>PC/PB can also improve participation through practices such as:</a:t>
            </a:r>
          </a:p>
          <a:p>
            <a:pPr lvl="1"/>
            <a:r>
              <a:rPr lang="en-US" smtClean="0"/>
              <a:t>Providing annual meeting and event calendars that enable members to plan ahead</a:t>
            </a:r>
          </a:p>
          <a:p>
            <a:pPr lvl="1"/>
            <a:r>
              <a:rPr lang="en-US" smtClean="0"/>
              <a:t>Follow up with members who miss meetings to offer information and support and try to identify and address barriers to participation</a:t>
            </a:r>
          </a:p>
          <a:p>
            <a:pPr lvl="1"/>
            <a:r>
              <a:rPr lang="en-US" smtClean="0"/>
              <a:t>Providing food when meetings are at regular mealtimes – to address income limitations and the need for protein along with some medications </a:t>
            </a:r>
          </a:p>
          <a:p>
            <a:r>
              <a:rPr lang="en-US" smtClean="0"/>
              <a:t>Continuing retention challenges may suggest a need for refining PC/PB or committee operations </a:t>
            </a:r>
            <a:endParaRPr lang="en-US" dirty="0"/>
          </a:p>
        </p:txBody>
      </p:sp>
    </p:spTree>
    <p:extLst>
      <p:ext uri="{BB962C8B-B14F-4D97-AF65-F5344CB8AC3E}">
        <p14:creationId xmlns:p14="http://schemas.microsoft.com/office/powerpoint/2010/main" val="8366950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2C063-3FFF-49DD-BD51-C4ADD6E031BF}"/>
              </a:ext>
            </a:extLst>
          </p:cNvPr>
          <p:cNvSpPr>
            <a:spLocks noGrp="1"/>
          </p:cNvSpPr>
          <p:nvPr>
            <p:ph type="title"/>
          </p:nvPr>
        </p:nvSpPr>
        <p:spPr/>
        <p:txBody>
          <a:bodyPr/>
          <a:lstStyle/>
          <a:p>
            <a:r>
              <a:rPr lang="en-US" smtClean="0"/>
              <a:t>Making Meetings Member-Friendly</a:t>
            </a:r>
            <a:endParaRPr lang="en-US" dirty="0"/>
          </a:p>
        </p:txBody>
      </p:sp>
      <p:sp>
        <p:nvSpPr>
          <p:cNvPr id="3" name="Content Placeholder 2">
            <a:extLst>
              <a:ext uri="{FF2B5EF4-FFF2-40B4-BE49-F238E27FC236}">
                <a16:creationId xmlns:a16="http://schemas.microsoft.com/office/drawing/2014/main" id="{A0C9A584-524B-4330-B4D8-15ADCC3D81CF}"/>
              </a:ext>
            </a:extLst>
          </p:cNvPr>
          <p:cNvSpPr>
            <a:spLocks noGrp="1"/>
          </p:cNvSpPr>
          <p:nvPr>
            <p:ph idx="1"/>
          </p:nvPr>
        </p:nvSpPr>
        <p:spPr/>
        <p:txBody>
          <a:bodyPr/>
          <a:lstStyle/>
          <a:p>
            <a:r>
              <a:rPr lang="en-US" smtClean="0"/>
              <a:t>The PC/PB can encourage attendance and participation by:</a:t>
            </a:r>
          </a:p>
          <a:p>
            <a:pPr lvl="1"/>
            <a:r>
              <a:rPr lang="en-US" smtClean="0"/>
              <a:t>Having all members help discourage the use of abbreviations, acronyms, and jargon – and explain terms that are used</a:t>
            </a:r>
          </a:p>
          <a:p>
            <a:pPr lvl="1"/>
            <a:r>
              <a:rPr lang="en-US" smtClean="0"/>
              <a:t>Mentoring new members through pairing them with veteran members in ways that work for both </a:t>
            </a:r>
          </a:p>
          <a:p>
            <a:pPr lvl="1"/>
            <a:r>
              <a:rPr lang="en-US" smtClean="0"/>
              <a:t>Sending out meeting agendas and materials well ahead to allow newer members to prepare</a:t>
            </a:r>
          </a:p>
          <a:p>
            <a:pPr lvl="1"/>
            <a:r>
              <a:rPr lang="en-US" smtClean="0"/>
              <a:t>Providing quick pre-meeting preparation sessions</a:t>
            </a:r>
          </a:p>
          <a:p>
            <a:pPr lvl="1"/>
            <a:r>
              <a:rPr lang="en-US" smtClean="0"/>
              <a:t>Making meetings more interactive </a:t>
            </a:r>
          </a:p>
          <a:p>
            <a:pPr lvl="1"/>
            <a:r>
              <a:rPr lang="en-US" smtClean="0"/>
              <a:t>Committing to a friendly and “safe” meeting environment, with PC/PB Co-Chairs taking the lead </a:t>
            </a:r>
          </a:p>
          <a:p>
            <a:pPr lvl="1"/>
            <a:endParaRPr lang="en-US" dirty="0"/>
          </a:p>
        </p:txBody>
      </p:sp>
    </p:spTree>
    <p:extLst>
      <p:ext uri="{BB962C8B-B14F-4D97-AF65-F5344CB8AC3E}">
        <p14:creationId xmlns:p14="http://schemas.microsoft.com/office/powerpoint/2010/main" val="224497237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B9E53-597B-4910-9ADD-D1BB3E302849}"/>
              </a:ext>
            </a:extLst>
          </p:cNvPr>
          <p:cNvSpPr>
            <a:spLocks noGrp="1"/>
          </p:cNvSpPr>
          <p:nvPr>
            <p:ph type="title"/>
          </p:nvPr>
        </p:nvSpPr>
        <p:spPr/>
        <p:txBody>
          <a:bodyPr/>
          <a:lstStyle/>
          <a:p>
            <a:r>
              <a:rPr lang="en-US" smtClean="0"/>
              <a:t>Succession Planning</a:t>
            </a:r>
            <a:endParaRPr lang="en-US" dirty="0"/>
          </a:p>
        </p:txBody>
      </p:sp>
      <p:sp>
        <p:nvSpPr>
          <p:cNvPr id="3" name="Content Placeholder 2">
            <a:extLst>
              <a:ext uri="{FF2B5EF4-FFF2-40B4-BE49-F238E27FC236}">
                <a16:creationId xmlns:a16="http://schemas.microsoft.com/office/drawing/2014/main" id="{EF382BEB-1829-42EF-9CCE-57D77C26C6CE}"/>
              </a:ext>
            </a:extLst>
          </p:cNvPr>
          <p:cNvSpPr>
            <a:spLocks noGrp="1"/>
          </p:cNvSpPr>
          <p:nvPr>
            <p:ph idx="1"/>
          </p:nvPr>
        </p:nvSpPr>
        <p:spPr/>
        <p:txBody>
          <a:bodyPr/>
          <a:lstStyle/>
          <a:p>
            <a:r>
              <a:rPr lang="en-US" smtClean="0"/>
              <a:t>PC/PB needs plans and practices in place to address changes in membership and leadership</a:t>
            </a:r>
          </a:p>
          <a:p>
            <a:r>
              <a:rPr lang="en-US" smtClean="0"/>
              <a:t>Succession plans are needed because:</a:t>
            </a:r>
          </a:p>
          <a:p>
            <a:pPr lvl="1"/>
            <a:r>
              <a:rPr lang="en-US" smtClean="0"/>
              <a:t>Many PC/PBs have term limits for members and for officers </a:t>
            </a:r>
          </a:p>
          <a:p>
            <a:pPr lvl="1"/>
            <a:r>
              <a:rPr lang="en-US" smtClean="0"/>
              <a:t>HRSA/HAB encourages PC/PBs to make room for new members and new perspectives</a:t>
            </a:r>
          </a:p>
          <a:p>
            <a:pPr lvl="1"/>
            <a:r>
              <a:rPr lang="en-US" smtClean="0"/>
              <a:t>Members may leave for many reasons: they may become employed, take new jobs, move to other locations, have health issues, or change interests or priorities</a:t>
            </a:r>
          </a:p>
          <a:p>
            <a:pPr lvl="1"/>
            <a:r>
              <a:rPr lang="en-US" smtClean="0"/>
              <a:t>It takes time to replace a veteran member or someone representing a key target population</a:t>
            </a:r>
          </a:p>
          <a:p>
            <a:pPr lvl="1"/>
            <a:endParaRPr lang="en-US" smtClean="0"/>
          </a:p>
          <a:p>
            <a:pPr lvl="1"/>
            <a:endParaRPr lang="en-US" smtClean="0"/>
          </a:p>
          <a:p>
            <a:pPr lvl="1"/>
            <a:endParaRPr lang="en-US" dirty="0"/>
          </a:p>
        </p:txBody>
      </p:sp>
    </p:spTree>
    <p:extLst>
      <p:ext uri="{BB962C8B-B14F-4D97-AF65-F5344CB8AC3E}">
        <p14:creationId xmlns:p14="http://schemas.microsoft.com/office/powerpoint/2010/main" val="33163470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D27E9-B81F-4D3D-BB1F-CF48999581A4}"/>
              </a:ext>
            </a:extLst>
          </p:cNvPr>
          <p:cNvSpPr>
            <a:spLocks noGrp="1"/>
          </p:cNvSpPr>
          <p:nvPr>
            <p:ph type="title"/>
          </p:nvPr>
        </p:nvSpPr>
        <p:spPr/>
        <p:txBody>
          <a:bodyPr/>
          <a:lstStyle/>
          <a:p>
            <a:r>
              <a:rPr lang="en-US" smtClean="0"/>
              <a:t>Techniques for Succession Planning</a:t>
            </a:r>
            <a:endParaRPr lang="en-US" dirty="0"/>
          </a:p>
        </p:txBody>
      </p:sp>
      <p:sp>
        <p:nvSpPr>
          <p:cNvPr id="3" name="Content Placeholder 2">
            <a:extLst>
              <a:ext uri="{FF2B5EF4-FFF2-40B4-BE49-F238E27FC236}">
                <a16:creationId xmlns:a16="http://schemas.microsoft.com/office/drawing/2014/main" id="{F7B600EC-C6B9-46FA-9D81-674466E1A75B}"/>
              </a:ext>
            </a:extLst>
          </p:cNvPr>
          <p:cNvSpPr>
            <a:spLocks noGrp="1"/>
          </p:cNvSpPr>
          <p:nvPr>
            <p:ph idx="1"/>
          </p:nvPr>
        </p:nvSpPr>
        <p:spPr/>
        <p:txBody>
          <a:bodyPr/>
          <a:lstStyle/>
          <a:p>
            <a:pPr marL="457200" indent="-457200">
              <a:buClrTx/>
              <a:buFont typeface="+mj-lt"/>
              <a:buAutoNum type="arabicPeriod"/>
            </a:pPr>
            <a:r>
              <a:rPr lang="en-US" dirty="0" smtClean="0"/>
              <a:t>Assign committee responsibility for succession planning – usually to Membership Committee</a:t>
            </a:r>
          </a:p>
          <a:p>
            <a:pPr marL="457200" indent="-457200">
              <a:buClrTx/>
              <a:buFont typeface="+mj-lt"/>
              <a:buAutoNum type="arabicPeriod"/>
            </a:pPr>
            <a:r>
              <a:rPr lang="en-US" dirty="0" smtClean="0"/>
              <a:t>Adopt policies that support an orderly leadership succession:</a:t>
            </a:r>
          </a:p>
          <a:p>
            <a:pPr lvl="1"/>
            <a:r>
              <a:rPr lang="en-US" dirty="0" smtClean="0"/>
              <a:t>Consider choosing a Vice Chair or Chair-Elect up to one year before the Chair’s term ends</a:t>
            </a:r>
          </a:p>
          <a:p>
            <a:pPr lvl="1"/>
            <a:r>
              <a:rPr lang="en-US" dirty="0" smtClean="0"/>
              <a:t>Elect Co-Chairs using staggered terms, so their terms do not end the same year</a:t>
            </a:r>
          </a:p>
          <a:p>
            <a:pPr lvl="1"/>
            <a:r>
              <a:rPr lang="en-US" dirty="0" smtClean="0"/>
              <a:t>If your committees have only Chairs, add Vice-Chairs or Co-Chairs for training and continuity</a:t>
            </a:r>
          </a:p>
          <a:p>
            <a:pPr lvl="1"/>
            <a:r>
              <a:rPr lang="en-US" dirty="0" smtClean="0"/>
              <a:t>Ask members to indicate interest in leadership position a year ahead and provide appropriate training </a:t>
            </a:r>
          </a:p>
          <a:p>
            <a:pPr lvl="1"/>
            <a:endParaRPr lang="en-US" dirty="0" smtClean="0"/>
          </a:p>
          <a:p>
            <a:pPr lvl="1"/>
            <a:endParaRPr lang="en-US" dirty="0"/>
          </a:p>
        </p:txBody>
      </p:sp>
    </p:spTree>
    <p:extLst>
      <p:ext uri="{BB962C8B-B14F-4D97-AF65-F5344CB8AC3E}">
        <p14:creationId xmlns:p14="http://schemas.microsoft.com/office/powerpoint/2010/main" val="357231922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D6DCF-4C34-4861-86B0-CA835ACF6721}"/>
              </a:ext>
            </a:extLst>
          </p:cNvPr>
          <p:cNvSpPr>
            <a:spLocks noGrp="1"/>
          </p:cNvSpPr>
          <p:nvPr>
            <p:ph type="title"/>
          </p:nvPr>
        </p:nvSpPr>
        <p:spPr/>
        <p:txBody>
          <a:bodyPr/>
          <a:lstStyle/>
          <a:p>
            <a:r>
              <a:rPr lang="en-US" smtClean="0"/>
              <a:t>Techniques for Succession Planning (cont.)</a:t>
            </a:r>
            <a:endParaRPr lang="en-US" dirty="0"/>
          </a:p>
        </p:txBody>
      </p:sp>
      <p:sp>
        <p:nvSpPr>
          <p:cNvPr id="3" name="Content Placeholder 2">
            <a:extLst>
              <a:ext uri="{FF2B5EF4-FFF2-40B4-BE49-F238E27FC236}">
                <a16:creationId xmlns:a16="http://schemas.microsoft.com/office/drawing/2014/main" id="{253F7C2F-4DA6-4989-9FEA-0D293D9BA503}"/>
              </a:ext>
            </a:extLst>
          </p:cNvPr>
          <p:cNvSpPr>
            <a:spLocks noGrp="1"/>
          </p:cNvSpPr>
          <p:nvPr>
            <p:ph idx="1"/>
          </p:nvPr>
        </p:nvSpPr>
        <p:spPr/>
        <p:txBody>
          <a:bodyPr/>
          <a:lstStyle/>
          <a:p>
            <a:pPr marL="457200" indent="-457200">
              <a:buClrTx/>
              <a:buFont typeface="+mj-lt"/>
              <a:buAutoNum type="arabicPeriod" startAt="3"/>
            </a:pPr>
            <a:r>
              <a:rPr lang="en-US" dirty="0" smtClean="0"/>
              <a:t>Develop a pipeline for new members </a:t>
            </a:r>
          </a:p>
          <a:p>
            <a:pPr marL="457200" indent="-457200">
              <a:buClrTx/>
              <a:buFont typeface="+mj-lt"/>
              <a:buAutoNum type="arabicPeriod" startAt="3"/>
            </a:pPr>
            <a:r>
              <a:rPr lang="en-US" dirty="0" smtClean="0"/>
              <a:t>Establish and implement a succession process, for example:</a:t>
            </a:r>
          </a:p>
          <a:p>
            <a:pPr lvl="1"/>
            <a:r>
              <a:rPr lang="en-US" dirty="0" smtClean="0"/>
              <a:t>Identify PC/PB leaders (officers, committee Co-Chairs) likely to leave at a specified time</a:t>
            </a:r>
          </a:p>
          <a:p>
            <a:pPr lvl="1"/>
            <a:r>
              <a:rPr lang="en-US" dirty="0" smtClean="0"/>
              <a:t>Identify members who will not be eligible for </a:t>
            </a:r>
            <a:r>
              <a:rPr lang="en-US" dirty="0" err="1" smtClean="0"/>
              <a:t>renomination</a:t>
            </a:r>
            <a:r>
              <a:rPr lang="en-US" dirty="0" smtClean="0"/>
              <a:t> due to term limits</a:t>
            </a:r>
          </a:p>
          <a:p>
            <a:pPr lvl="1"/>
            <a:r>
              <a:rPr lang="en-US" dirty="0" smtClean="0"/>
              <a:t>Ask members and leaders eligible for </a:t>
            </a:r>
            <a:r>
              <a:rPr lang="en-US" dirty="0" err="1" smtClean="0"/>
              <a:t>renomination</a:t>
            </a:r>
            <a:r>
              <a:rPr lang="en-US" dirty="0" smtClean="0"/>
              <a:t> to tell the committee their plans before recruitment</a:t>
            </a:r>
          </a:p>
          <a:p>
            <a:pPr lvl="1"/>
            <a:r>
              <a:rPr lang="en-US" dirty="0" smtClean="0"/>
              <a:t>Chart succession planning requirements </a:t>
            </a:r>
          </a:p>
          <a:p>
            <a:pPr lvl="1"/>
            <a:r>
              <a:rPr lang="en-US" dirty="0" smtClean="0"/>
              <a:t>Integrate succession planning into overall recruitment</a:t>
            </a:r>
            <a:endParaRPr lang="en-US" dirty="0"/>
          </a:p>
        </p:txBody>
      </p:sp>
    </p:spTree>
    <p:extLst>
      <p:ext uri="{BB962C8B-B14F-4D97-AF65-F5344CB8AC3E}">
        <p14:creationId xmlns:p14="http://schemas.microsoft.com/office/powerpoint/2010/main" val="10109055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smtClean="0"/>
              <a:t>Quick Discussion E: Succession Planning</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dirty="0" smtClean="0"/>
              <a:t>Consider the following based on your own situation within the PC/PB. Discuss with 1-2 other people, then with the full group.</a:t>
            </a:r>
          </a:p>
          <a:p>
            <a:pPr marL="457200" indent="-457200">
              <a:spcBef>
                <a:spcPts val="1800"/>
              </a:spcBef>
              <a:buClr>
                <a:schemeClr val="tx2"/>
              </a:buClr>
              <a:buFont typeface="+mj-lt"/>
              <a:buAutoNum type="arabicPeriod"/>
            </a:pPr>
            <a:r>
              <a:rPr lang="en-US" altLang="en-US" dirty="0" smtClean="0"/>
              <a:t>If you are in a leadership position: What caused you to agree to serve in such a position? What helped prepare you? What was missing that would have helped?</a:t>
            </a:r>
          </a:p>
          <a:p>
            <a:pPr marL="457200" indent="-457200">
              <a:buClr>
                <a:schemeClr val="tx2"/>
              </a:buClr>
              <a:buFont typeface="+mj-lt"/>
              <a:buAutoNum type="arabicPeriod"/>
            </a:pPr>
            <a:r>
              <a:rPr lang="en-US" altLang="en-US" dirty="0" smtClean="0"/>
              <a:t>If you are not in a leadership position currently: Would you be willing to serve in a leadership position in the future? What do you need to help prepare you? Is that kind of help currently available?</a:t>
            </a:r>
            <a:endParaRPr lang="en-US" altLang="en-US" dirty="0"/>
          </a:p>
        </p:txBody>
      </p:sp>
    </p:spTree>
    <p:extLst>
      <p:ext uri="{BB962C8B-B14F-4D97-AF65-F5344CB8AC3E}">
        <p14:creationId xmlns:p14="http://schemas.microsoft.com/office/powerpoint/2010/main" val="225201279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4D76E-C9DE-4DA9-86D1-AF0E7D60F61B}"/>
              </a:ext>
            </a:extLst>
          </p:cNvPr>
          <p:cNvSpPr>
            <a:spLocks noGrp="1"/>
          </p:cNvSpPr>
          <p:nvPr>
            <p:ph type="title"/>
          </p:nvPr>
        </p:nvSpPr>
        <p:spPr/>
        <p:txBody>
          <a:bodyPr/>
          <a:lstStyle/>
          <a:p>
            <a:r>
              <a:rPr lang="en-US" smtClean="0"/>
              <a:t>Supporting Consumer Members</a:t>
            </a:r>
            <a:endParaRPr lang="en-US" dirty="0"/>
          </a:p>
        </p:txBody>
      </p:sp>
      <p:sp>
        <p:nvSpPr>
          <p:cNvPr id="4" name="Text Placeholder 3">
            <a:extLst>
              <a:ext uri="{FF2B5EF4-FFF2-40B4-BE49-F238E27FC236}">
                <a16:creationId xmlns:a16="http://schemas.microsoft.com/office/drawing/2014/main" id="{1FA76D3E-1A7F-4404-936E-B14C1EB9E0DE}"/>
              </a:ext>
            </a:extLst>
          </p:cNvPr>
          <p:cNvSpPr>
            <a:spLocks noGrp="1"/>
          </p:cNvSpPr>
          <p:nvPr>
            <p:ph type="body" idx="1"/>
          </p:nvPr>
        </p:nvSpPr>
        <p:spPr/>
        <p:txBody>
          <a:bodyPr/>
          <a:lstStyle/>
          <a:p>
            <a:pPr lvl="0"/>
            <a:r>
              <a:rPr lang="en-US" smtClean="0"/>
              <a:t>Importance of Active Consumer Members</a:t>
            </a:r>
          </a:p>
          <a:p>
            <a:pPr lvl="0"/>
            <a:r>
              <a:rPr lang="en-US" smtClean="0"/>
              <a:t>HRSA/HAB Expectations</a:t>
            </a:r>
          </a:p>
          <a:p>
            <a:pPr lvl="0"/>
            <a:r>
              <a:rPr lang="en-US" smtClean="0"/>
              <a:t>Challenges</a:t>
            </a:r>
          </a:p>
          <a:p>
            <a:pPr lvl="0"/>
            <a:r>
              <a:rPr lang="en-US" smtClean="0"/>
              <a:t>Sound Practices</a:t>
            </a:r>
          </a:p>
          <a:p>
            <a:endParaRPr lang="en-US" dirty="0"/>
          </a:p>
        </p:txBody>
      </p:sp>
    </p:spTree>
    <p:extLst>
      <p:ext uri="{BB962C8B-B14F-4D97-AF65-F5344CB8AC3E}">
        <p14:creationId xmlns:p14="http://schemas.microsoft.com/office/powerpoint/2010/main" val="3663819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10544-D60A-4D62-A280-A0E351685BFC}"/>
              </a:ext>
            </a:extLst>
          </p:cNvPr>
          <p:cNvSpPr>
            <a:spLocks noGrp="1"/>
          </p:cNvSpPr>
          <p:nvPr>
            <p:ph type="title"/>
          </p:nvPr>
        </p:nvSpPr>
        <p:spPr/>
        <p:txBody>
          <a:bodyPr/>
          <a:lstStyle/>
          <a:p>
            <a:r>
              <a:rPr lang="en-US" sz="3400" dirty="0"/>
              <a:t>Training Objectives: </a:t>
            </a:r>
            <a:r>
              <a:rPr lang="en-US" sz="3400" dirty="0" smtClean="0"/>
              <a:t>Membership (cont.)</a:t>
            </a:r>
            <a:endParaRPr lang="en-US" sz="3400" dirty="0"/>
          </a:p>
        </p:txBody>
      </p:sp>
      <p:sp>
        <p:nvSpPr>
          <p:cNvPr id="3" name="Content Placeholder 2">
            <a:extLst>
              <a:ext uri="{FF2B5EF4-FFF2-40B4-BE49-F238E27FC236}">
                <a16:creationId xmlns:a16="http://schemas.microsoft.com/office/drawing/2014/main" id="{EE0792A8-6D9B-4475-A906-207A0929B0F1}"/>
              </a:ext>
            </a:extLst>
          </p:cNvPr>
          <p:cNvSpPr>
            <a:spLocks noGrp="1"/>
          </p:cNvSpPr>
          <p:nvPr>
            <p:ph idx="1"/>
          </p:nvPr>
        </p:nvSpPr>
        <p:spPr/>
        <p:txBody>
          <a:bodyPr/>
          <a:lstStyle/>
          <a:p>
            <a:pPr marL="457200" lvl="0" indent="-457200">
              <a:spcBef>
                <a:spcPts val="1200"/>
              </a:spcBef>
              <a:buClrTx/>
              <a:buFont typeface="+mj-lt"/>
              <a:buAutoNum type="arabicPeriod" startAt="12"/>
            </a:pPr>
            <a:r>
              <a:rPr lang="en-US" sz="2400" dirty="0"/>
              <a:t>Identify at least 3 challenges in ensuring active consumer membership</a:t>
            </a:r>
          </a:p>
          <a:p>
            <a:pPr marL="457200" lvl="0" indent="-457200">
              <a:spcBef>
                <a:spcPts val="1200"/>
              </a:spcBef>
              <a:buClrTx/>
              <a:buFont typeface="+mj-lt"/>
              <a:buAutoNum type="arabicPeriod" startAt="12"/>
            </a:pPr>
            <a:r>
              <a:rPr lang="en-US" sz="2400" dirty="0"/>
              <a:t>Describe at least 5 sound practices for supporting consumer members</a:t>
            </a:r>
          </a:p>
          <a:p>
            <a:pPr marL="514350" lvl="0" indent="-514350">
              <a:buFont typeface="+mj-lt"/>
              <a:buAutoNum type="arabicPeriod" startAt="12"/>
            </a:pPr>
            <a:endParaRPr lang="en-US" dirty="0"/>
          </a:p>
        </p:txBody>
      </p:sp>
    </p:spTree>
    <p:extLst>
      <p:ext uri="{BB962C8B-B14F-4D97-AF65-F5344CB8AC3E}">
        <p14:creationId xmlns:p14="http://schemas.microsoft.com/office/powerpoint/2010/main" val="17245348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7D1AE-2670-4425-A31B-9CDD84DBBBA3}"/>
              </a:ext>
            </a:extLst>
          </p:cNvPr>
          <p:cNvSpPr>
            <a:spLocks noGrp="1"/>
          </p:cNvSpPr>
          <p:nvPr>
            <p:ph type="title"/>
          </p:nvPr>
        </p:nvSpPr>
        <p:spPr/>
        <p:txBody>
          <a:bodyPr/>
          <a:lstStyle/>
          <a:p>
            <a:r>
              <a:rPr lang="en-US" smtClean="0"/>
              <a:t>Importance of Active Consumer Members</a:t>
            </a:r>
            <a:endParaRPr lang="en-US" dirty="0"/>
          </a:p>
        </p:txBody>
      </p:sp>
      <p:sp>
        <p:nvSpPr>
          <p:cNvPr id="3" name="Content Placeholder 2">
            <a:extLst>
              <a:ext uri="{FF2B5EF4-FFF2-40B4-BE49-F238E27FC236}">
                <a16:creationId xmlns:a16="http://schemas.microsoft.com/office/drawing/2014/main" id="{0A81BAA0-601D-487A-AD75-C24BD6C64CAC}"/>
              </a:ext>
            </a:extLst>
          </p:cNvPr>
          <p:cNvSpPr>
            <a:spLocks noGrp="1"/>
          </p:cNvSpPr>
          <p:nvPr>
            <p:ph idx="1"/>
          </p:nvPr>
        </p:nvSpPr>
        <p:spPr/>
        <p:txBody>
          <a:bodyPr/>
          <a:lstStyle/>
          <a:p>
            <a:r>
              <a:rPr lang="en-US" smtClean="0"/>
              <a:t>Consumers provide an essential and unique perspective on service needs and the system of care, including direct experience in:</a:t>
            </a:r>
          </a:p>
          <a:p>
            <a:pPr lvl="1"/>
            <a:r>
              <a:rPr lang="en-US" smtClean="0"/>
              <a:t>Seeking and obtaining care</a:t>
            </a:r>
          </a:p>
          <a:p>
            <a:pPr lvl="1"/>
            <a:r>
              <a:rPr lang="en-US" smtClean="0"/>
              <a:t>Addressing barriers and challenges </a:t>
            </a:r>
          </a:p>
          <a:p>
            <a:r>
              <a:rPr lang="en-US" smtClean="0"/>
              <a:t>Consumers can serve as a link to the community and to specific PLWH subpopulations</a:t>
            </a:r>
          </a:p>
          <a:p>
            <a:r>
              <a:rPr lang="en-US" smtClean="0"/>
              <a:t>Legislation requires 1/3 of voting members to be unaligned consumers – and consumer members to be reflective of the local HIV epidemic</a:t>
            </a:r>
          </a:p>
          <a:p>
            <a:endParaRPr lang="en-US" dirty="0"/>
          </a:p>
        </p:txBody>
      </p:sp>
    </p:spTree>
    <p:extLst>
      <p:ext uri="{BB962C8B-B14F-4D97-AF65-F5344CB8AC3E}">
        <p14:creationId xmlns:p14="http://schemas.microsoft.com/office/powerpoint/2010/main" val="16053956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6C9A0-6731-443F-ABF8-59C7B99FADFF}"/>
              </a:ext>
            </a:extLst>
          </p:cNvPr>
          <p:cNvSpPr>
            <a:spLocks noGrp="1"/>
          </p:cNvSpPr>
          <p:nvPr>
            <p:ph type="title"/>
          </p:nvPr>
        </p:nvSpPr>
        <p:spPr/>
        <p:txBody>
          <a:bodyPr/>
          <a:lstStyle/>
          <a:p>
            <a:r>
              <a:rPr lang="en-US" smtClean="0"/>
              <a:t>HRSA/HAB Expectations</a:t>
            </a:r>
            <a:endParaRPr lang="en-US" dirty="0"/>
          </a:p>
        </p:txBody>
      </p:sp>
      <p:sp>
        <p:nvSpPr>
          <p:cNvPr id="3" name="Content Placeholder 2">
            <a:extLst>
              <a:ext uri="{FF2B5EF4-FFF2-40B4-BE49-F238E27FC236}">
                <a16:creationId xmlns:a16="http://schemas.microsoft.com/office/drawing/2014/main" id="{3D64E358-B8B0-49D6-9924-9BE97ABF8998}"/>
              </a:ext>
            </a:extLst>
          </p:cNvPr>
          <p:cNvSpPr>
            <a:spLocks noGrp="1"/>
          </p:cNvSpPr>
          <p:nvPr>
            <p:ph idx="1"/>
          </p:nvPr>
        </p:nvSpPr>
        <p:spPr/>
        <p:txBody>
          <a:bodyPr/>
          <a:lstStyle/>
          <a:p>
            <a:r>
              <a:rPr lang="en-US" smtClean="0"/>
              <a:t>PC/PB will have at least 33 percent of voting members who are unaligned consumers</a:t>
            </a:r>
          </a:p>
          <a:p>
            <a:r>
              <a:rPr lang="en-US" smtClean="0"/>
              <a:t>These consumers will be oriented, trained, and supported as active and engaged members</a:t>
            </a:r>
          </a:p>
          <a:p>
            <a:r>
              <a:rPr lang="en-US" smtClean="0"/>
              <a:t>Consumer members will serve on all committees</a:t>
            </a:r>
          </a:p>
          <a:p>
            <a:r>
              <a:rPr lang="en-US" smtClean="0"/>
              <a:t>The PC/PB will provide a respectful and supportive environment for consumer members</a:t>
            </a:r>
          </a:p>
          <a:p>
            <a:r>
              <a:rPr lang="en-US" smtClean="0"/>
              <a:t>The PC/PB will adjust policies, procedures, meeting schedules, and other operations in ways that encourage active consumer membership</a:t>
            </a:r>
          </a:p>
          <a:p>
            <a:endParaRPr lang="en-US" dirty="0"/>
          </a:p>
        </p:txBody>
      </p:sp>
    </p:spTree>
    <p:extLst>
      <p:ext uri="{BB962C8B-B14F-4D97-AF65-F5344CB8AC3E}">
        <p14:creationId xmlns:p14="http://schemas.microsoft.com/office/powerpoint/2010/main" val="18554579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smtClean="0"/>
              <a:t>Quick Discussion F: Consumer Members</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dirty="0" smtClean="0"/>
              <a:t>Discuss the following, first with 1-2 other people, </a:t>
            </a:r>
            <a:br>
              <a:rPr lang="en-US" altLang="en-US" dirty="0" smtClean="0"/>
            </a:br>
            <a:r>
              <a:rPr lang="en-US" altLang="en-US" dirty="0" smtClean="0"/>
              <a:t>then in the full group:</a:t>
            </a:r>
          </a:p>
          <a:p>
            <a:pPr marL="457200" indent="-457200">
              <a:spcBef>
                <a:spcPts val="1800"/>
              </a:spcBef>
              <a:buClr>
                <a:schemeClr val="tx2"/>
              </a:buClr>
              <a:buFont typeface="+mj-lt"/>
              <a:buAutoNum type="arabicPeriod"/>
            </a:pPr>
            <a:r>
              <a:rPr lang="en-US" altLang="en-US" dirty="0" smtClean="0"/>
              <a:t>How many active consumer members does your PC/PB currently have – individuals who regularly attend meetings?</a:t>
            </a:r>
          </a:p>
          <a:p>
            <a:pPr marL="457200" indent="-457200">
              <a:buClr>
                <a:schemeClr val="tx2"/>
              </a:buClr>
              <a:buFont typeface="+mj-lt"/>
              <a:buAutoNum type="arabicPeriod"/>
            </a:pPr>
            <a:r>
              <a:rPr lang="en-US" altLang="en-US" dirty="0" smtClean="0"/>
              <a:t>Of those active consumer members, about how many are:</a:t>
            </a:r>
          </a:p>
          <a:p>
            <a:pPr lvl="1">
              <a:spcBef>
                <a:spcPts val="300"/>
              </a:spcBef>
              <a:buClr>
                <a:schemeClr val="tx2"/>
              </a:buClr>
              <a:buFont typeface="Arial" panose="020B0604020202020204" pitchFamily="34" charset="0"/>
              <a:buChar char="•"/>
            </a:pPr>
            <a:r>
              <a:rPr lang="en-US" altLang="en-US" dirty="0" smtClean="0"/>
              <a:t>Long-term survivors?</a:t>
            </a:r>
          </a:p>
          <a:p>
            <a:pPr lvl="1">
              <a:spcBef>
                <a:spcPts val="300"/>
              </a:spcBef>
              <a:buClr>
                <a:schemeClr val="tx2"/>
              </a:buClr>
              <a:buFont typeface="Arial" panose="020B0604020202020204" pitchFamily="34" charset="0"/>
              <a:buChar char="•"/>
            </a:pPr>
            <a:r>
              <a:rPr lang="en-US" altLang="en-US" dirty="0" smtClean="0"/>
              <a:t>Currently employed?</a:t>
            </a:r>
          </a:p>
          <a:p>
            <a:pPr lvl="1">
              <a:spcBef>
                <a:spcPts val="300"/>
              </a:spcBef>
              <a:buClr>
                <a:schemeClr val="tx2"/>
              </a:buClr>
              <a:buFont typeface="Arial" panose="020B0604020202020204" pitchFamily="34" charset="0"/>
              <a:buChar char="•"/>
            </a:pPr>
            <a:r>
              <a:rPr lang="en-US" altLang="en-US" dirty="0" smtClean="0"/>
              <a:t>Under age 40?</a:t>
            </a:r>
          </a:p>
          <a:p>
            <a:pPr lvl="1">
              <a:spcBef>
                <a:spcPts val="300"/>
              </a:spcBef>
              <a:buClr>
                <a:schemeClr val="tx2"/>
              </a:buClr>
              <a:buFont typeface="Arial" panose="020B0604020202020204" pitchFamily="34" charset="0"/>
              <a:buChar char="•"/>
            </a:pPr>
            <a:r>
              <a:rPr lang="en-US" altLang="en-US" dirty="0" smtClean="0"/>
              <a:t>Members of disproportionately affected communities?</a:t>
            </a:r>
          </a:p>
          <a:p>
            <a:pPr marL="457200" indent="-457200">
              <a:buClr>
                <a:schemeClr val="tx2"/>
              </a:buClr>
              <a:buFont typeface="+mj-lt"/>
              <a:buAutoNum type="arabicPeriod"/>
            </a:pPr>
            <a:r>
              <a:rPr lang="en-US" altLang="en-US" dirty="0"/>
              <a:t>How many consumers are PC/PB officers or committee chairs or co-chairs?</a:t>
            </a:r>
          </a:p>
          <a:p>
            <a:pPr lvl="1"/>
            <a:endParaRPr lang="en-US" altLang="en-US" dirty="0" smtClean="0"/>
          </a:p>
          <a:p>
            <a:endParaRPr lang="en-US" altLang="en-US" dirty="0"/>
          </a:p>
        </p:txBody>
      </p:sp>
    </p:spTree>
    <p:extLst>
      <p:ext uri="{BB962C8B-B14F-4D97-AF65-F5344CB8AC3E}">
        <p14:creationId xmlns:p14="http://schemas.microsoft.com/office/powerpoint/2010/main" val="23401012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FEFCB-878E-4E65-A8BB-6B454EBBFF65}"/>
              </a:ext>
            </a:extLst>
          </p:cNvPr>
          <p:cNvSpPr>
            <a:spLocks noGrp="1"/>
          </p:cNvSpPr>
          <p:nvPr>
            <p:ph type="title"/>
          </p:nvPr>
        </p:nvSpPr>
        <p:spPr/>
        <p:txBody>
          <a:bodyPr/>
          <a:lstStyle/>
          <a:p>
            <a:r>
              <a:rPr lang="en-US" smtClean="0"/>
              <a:t>Challenges to Consumer Participation </a:t>
            </a:r>
            <a:endParaRPr lang="en-US" dirty="0"/>
          </a:p>
        </p:txBody>
      </p:sp>
      <p:sp>
        <p:nvSpPr>
          <p:cNvPr id="3" name="Content Placeholder 2">
            <a:extLst>
              <a:ext uri="{FF2B5EF4-FFF2-40B4-BE49-F238E27FC236}">
                <a16:creationId xmlns:a16="http://schemas.microsoft.com/office/drawing/2014/main" id="{B9B78F19-46FC-4AD3-A54D-0F45E3F82684}"/>
              </a:ext>
            </a:extLst>
          </p:cNvPr>
          <p:cNvSpPr>
            <a:spLocks noGrp="1"/>
          </p:cNvSpPr>
          <p:nvPr>
            <p:ph sz="half" idx="1"/>
          </p:nvPr>
        </p:nvSpPr>
        <p:spPr/>
        <p:txBody>
          <a:bodyPr/>
          <a:lstStyle/>
          <a:p>
            <a:pPr>
              <a:spcBef>
                <a:spcPts val="600"/>
              </a:spcBef>
            </a:pPr>
            <a:r>
              <a:rPr lang="en-US" sz="2000" dirty="0" smtClean="0"/>
              <a:t>Many consumers are healthy and employed in non-HIV-related jobs – which makes meeting attendance difficult, especially during the work day</a:t>
            </a:r>
          </a:p>
          <a:p>
            <a:pPr>
              <a:spcBef>
                <a:spcPts val="600"/>
              </a:spcBef>
            </a:pPr>
            <a:r>
              <a:rPr lang="en-US" sz="2000" dirty="0" smtClean="0"/>
              <a:t>Involvement in HIV planning often is not a personal priority</a:t>
            </a:r>
          </a:p>
          <a:p>
            <a:pPr>
              <a:spcBef>
                <a:spcPts val="600"/>
              </a:spcBef>
            </a:pPr>
            <a:r>
              <a:rPr lang="en-US" sz="2000" dirty="0" smtClean="0"/>
              <a:t>PLWH today may be less aware of PC/PBs and HIV community planning than early in the epidemic</a:t>
            </a:r>
          </a:p>
          <a:p>
            <a:pPr>
              <a:spcBef>
                <a:spcPts val="600"/>
              </a:spcBef>
            </a:pPr>
            <a:r>
              <a:rPr lang="en-US" sz="2000" dirty="0" smtClean="0"/>
              <a:t>PC/PB policies and practices – including how meetings are run – can discourage interest and engagement</a:t>
            </a:r>
          </a:p>
        </p:txBody>
      </p:sp>
      <p:sp>
        <p:nvSpPr>
          <p:cNvPr id="4" name="Content Placeholder 3"/>
          <p:cNvSpPr>
            <a:spLocks noGrp="1"/>
          </p:cNvSpPr>
          <p:nvPr>
            <p:ph sz="half" idx="2"/>
          </p:nvPr>
        </p:nvSpPr>
        <p:spPr/>
        <p:txBody>
          <a:bodyPr/>
          <a:lstStyle/>
          <a:p>
            <a:pPr>
              <a:spcBef>
                <a:spcPts val="600"/>
              </a:spcBef>
            </a:pPr>
            <a:r>
              <a:rPr lang="en-US" sz="2000" dirty="0"/>
              <a:t>Younger and more recently diagnosed consumers may not feel they have a meaningful voice if most consumer members are long-time survivors or have been on the PC/PB for many years </a:t>
            </a:r>
          </a:p>
          <a:p>
            <a:pPr>
              <a:spcBef>
                <a:spcPts val="600"/>
              </a:spcBef>
            </a:pPr>
            <a:r>
              <a:rPr lang="en-US" sz="2000" dirty="0"/>
              <a:t>PC/PB may not be providing needed supports </a:t>
            </a:r>
          </a:p>
          <a:p>
            <a:pPr>
              <a:spcBef>
                <a:spcPts val="600"/>
              </a:spcBef>
            </a:pPr>
            <a:r>
              <a:rPr lang="en-US" sz="2000" dirty="0"/>
              <a:t>Stigma may discourage participation</a:t>
            </a:r>
          </a:p>
          <a:p>
            <a:pPr>
              <a:spcBef>
                <a:spcPts val="600"/>
              </a:spcBef>
            </a:pPr>
            <a:endParaRPr lang="en-US" sz="2000" dirty="0"/>
          </a:p>
        </p:txBody>
      </p:sp>
    </p:spTree>
    <p:extLst>
      <p:ext uri="{BB962C8B-B14F-4D97-AF65-F5344CB8AC3E}">
        <p14:creationId xmlns:p14="http://schemas.microsoft.com/office/powerpoint/2010/main" val="1915320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93D7B-88DB-49B3-A404-85FA2FD989B1}"/>
              </a:ext>
            </a:extLst>
          </p:cNvPr>
          <p:cNvSpPr>
            <a:spLocks noGrp="1"/>
          </p:cNvSpPr>
          <p:nvPr>
            <p:ph type="title"/>
          </p:nvPr>
        </p:nvSpPr>
        <p:spPr/>
        <p:txBody>
          <a:bodyPr/>
          <a:lstStyle/>
          <a:p>
            <a:r>
              <a:rPr lang="en-US" smtClean="0"/>
              <a:t>Sound Practices</a:t>
            </a:r>
            <a:endParaRPr lang="en-US" dirty="0"/>
          </a:p>
        </p:txBody>
      </p:sp>
      <p:sp>
        <p:nvSpPr>
          <p:cNvPr id="3" name="Content Placeholder 2">
            <a:extLst>
              <a:ext uri="{FF2B5EF4-FFF2-40B4-BE49-F238E27FC236}">
                <a16:creationId xmlns:a16="http://schemas.microsoft.com/office/drawing/2014/main" id="{C62D96A3-1EB6-423F-A6A4-AD02B48BEC41}"/>
              </a:ext>
            </a:extLst>
          </p:cNvPr>
          <p:cNvSpPr>
            <a:spLocks noGrp="1"/>
          </p:cNvSpPr>
          <p:nvPr>
            <p:ph idx="1"/>
          </p:nvPr>
        </p:nvSpPr>
        <p:spPr/>
        <p:txBody>
          <a:bodyPr/>
          <a:lstStyle/>
          <a:p>
            <a:pPr>
              <a:spcBef>
                <a:spcPts val="1200"/>
              </a:spcBef>
            </a:pPr>
            <a:r>
              <a:rPr lang="en-US" dirty="0" smtClean="0"/>
              <a:t>Consider changing meeting times for the PC/PB and committees, to before or after working hours</a:t>
            </a:r>
          </a:p>
          <a:p>
            <a:pPr>
              <a:spcBef>
                <a:spcPts val="1200"/>
              </a:spcBef>
            </a:pPr>
            <a:r>
              <a:rPr lang="en-US" dirty="0" smtClean="0"/>
              <a:t>Ask current consumer members – especially younger and more recently diagnosed members – to identify ways the PC/PB can become more consumer-friendly and supportive</a:t>
            </a:r>
          </a:p>
          <a:p>
            <a:pPr>
              <a:spcBef>
                <a:spcPts val="1200"/>
              </a:spcBef>
            </a:pPr>
            <a:r>
              <a:rPr lang="en-US" dirty="0" smtClean="0"/>
              <a:t>Take action to implement changes and demonstrate commitment to consumers</a:t>
            </a:r>
          </a:p>
          <a:p>
            <a:pPr>
              <a:spcBef>
                <a:spcPts val="1200"/>
              </a:spcBef>
            </a:pPr>
            <a:r>
              <a:rPr lang="en-US" dirty="0" smtClean="0"/>
              <a:t>Make meetings more interesting and informative to those not employed in HIV services </a:t>
            </a:r>
          </a:p>
          <a:p>
            <a:pPr>
              <a:spcBef>
                <a:spcPts val="1200"/>
              </a:spcBef>
            </a:pPr>
            <a:r>
              <a:rPr lang="en-US" dirty="0" smtClean="0"/>
              <a:t>Activate a pipeline to find and prepare consumers for membership</a:t>
            </a:r>
          </a:p>
          <a:p>
            <a:endParaRPr lang="en-US" dirty="0"/>
          </a:p>
        </p:txBody>
      </p:sp>
    </p:spTree>
    <p:extLst>
      <p:ext uri="{BB962C8B-B14F-4D97-AF65-F5344CB8AC3E}">
        <p14:creationId xmlns:p14="http://schemas.microsoft.com/office/powerpoint/2010/main" val="37793759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EE0C1-2E29-4315-9ED7-6579A9ECEBEF}"/>
              </a:ext>
            </a:extLst>
          </p:cNvPr>
          <p:cNvSpPr>
            <a:spLocks noGrp="1"/>
          </p:cNvSpPr>
          <p:nvPr>
            <p:ph type="title"/>
          </p:nvPr>
        </p:nvSpPr>
        <p:spPr/>
        <p:txBody>
          <a:bodyPr/>
          <a:lstStyle/>
          <a:p>
            <a:r>
              <a:rPr lang="en-US" smtClean="0"/>
              <a:t>Sum Up: Membership</a:t>
            </a:r>
            <a:endParaRPr lang="en-US" dirty="0"/>
          </a:p>
        </p:txBody>
      </p:sp>
      <p:sp>
        <p:nvSpPr>
          <p:cNvPr id="3" name="Content Placeholder 2">
            <a:extLst>
              <a:ext uri="{FF2B5EF4-FFF2-40B4-BE49-F238E27FC236}">
                <a16:creationId xmlns:a16="http://schemas.microsoft.com/office/drawing/2014/main" id="{3D81D119-BD28-4C89-95D4-31E2641D3002}"/>
              </a:ext>
            </a:extLst>
          </p:cNvPr>
          <p:cNvSpPr>
            <a:spLocks noGrp="1"/>
          </p:cNvSpPr>
          <p:nvPr>
            <p:ph idx="1"/>
          </p:nvPr>
        </p:nvSpPr>
        <p:spPr/>
        <p:txBody>
          <a:bodyPr/>
          <a:lstStyle/>
          <a:p>
            <a:r>
              <a:rPr lang="en-US" smtClean="0"/>
              <a:t>The legislation specifies expected PC/PB membership composition – including representation, reflectiveness, and consumer membership</a:t>
            </a:r>
          </a:p>
          <a:p>
            <a:r>
              <a:rPr lang="en-US" smtClean="0"/>
              <a:t>Maintaining full and active membership requires ongoing attention by members and staff</a:t>
            </a:r>
          </a:p>
          <a:p>
            <a:r>
              <a:rPr lang="en-US" smtClean="0"/>
              <a:t>PC/PB committee responsible for membership plays a key role in member recruitment, selection, orientation and training</a:t>
            </a:r>
          </a:p>
          <a:p>
            <a:r>
              <a:rPr lang="en-US" smtClean="0"/>
              <a:t>Active support from the entire PC/PB is needed to maintain full and engaged membership</a:t>
            </a:r>
          </a:p>
          <a:p>
            <a:r>
              <a:rPr lang="en-US" smtClean="0"/>
              <a:t>PC/PBs may need to change some aspects of their operations to recruit, engage, and retain consumer members reflective of the local HIV epidemic</a:t>
            </a:r>
          </a:p>
          <a:p>
            <a:endParaRPr lang="en-US" smtClean="0"/>
          </a:p>
          <a:p>
            <a:endParaRPr lang="en-US" smtClean="0"/>
          </a:p>
          <a:p>
            <a:endParaRPr lang="en-US" dirty="0"/>
          </a:p>
        </p:txBody>
      </p:sp>
    </p:spTree>
    <p:extLst>
      <p:ext uri="{BB962C8B-B14F-4D97-AF65-F5344CB8AC3E}">
        <p14:creationId xmlns:p14="http://schemas.microsoft.com/office/powerpoint/2010/main" val="100624706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69A32859-DECC-42C3-AA60-C92E2DF20E01}"/>
              </a:ext>
            </a:extLst>
          </p:cNvPr>
          <p:cNvSpPr>
            <a:spLocks noGrp="1"/>
          </p:cNvSpPr>
          <p:nvPr>
            <p:ph type="title"/>
          </p:nvPr>
        </p:nvSpPr>
        <p:spPr/>
        <p:txBody>
          <a:bodyPr/>
          <a:lstStyle/>
          <a:p>
            <a:r>
              <a:rPr lang="en-US" altLang="en-US" dirty="0" smtClean="0"/>
              <a:t>Optional Slide for Activity</a:t>
            </a:r>
            <a:endParaRPr lang="en-US" alt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7B30C87-7E8A-4202-92AA-8FF777CBC4C0}"/>
              </a:ext>
            </a:extLst>
          </p:cNvPr>
          <p:cNvSpPr>
            <a:spLocks noGrp="1"/>
          </p:cNvSpPr>
          <p:nvPr>
            <p:ph type="title"/>
          </p:nvPr>
        </p:nvSpPr>
        <p:spPr/>
        <p:txBody>
          <a:bodyPr/>
          <a:lstStyle/>
          <a:p>
            <a:r>
              <a:rPr lang="en-US" altLang="en-US" smtClean="0"/>
              <a:t>Activity 8.3 Making Your PC/PB </a:t>
            </a:r>
            <a:br>
              <a:rPr lang="en-US" altLang="en-US" smtClean="0"/>
            </a:br>
            <a:r>
              <a:rPr lang="en-US" altLang="en-US" smtClean="0"/>
              <a:t>Member-Friendly</a:t>
            </a:r>
            <a:endParaRPr lang="en-US" altLang="en-US" dirty="0"/>
          </a:p>
        </p:txBody>
      </p:sp>
      <p:sp>
        <p:nvSpPr>
          <p:cNvPr id="31747" name="Rectangle 3">
            <a:extLst>
              <a:ext uri="{FF2B5EF4-FFF2-40B4-BE49-F238E27FC236}">
                <a16:creationId xmlns:a16="http://schemas.microsoft.com/office/drawing/2014/main" id="{EAFF2D05-0941-431C-ABFE-ACB820875B12}"/>
              </a:ext>
            </a:extLst>
          </p:cNvPr>
          <p:cNvSpPr>
            <a:spLocks noGrp="1" noChangeArrowheads="1"/>
          </p:cNvSpPr>
          <p:nvPr>
            <p:ph idx="1"/>
          </p:nvPr>
        </p:nvSpPr>
        <p:spPr/>
        <p:txBody>
          <a:bodyPr/>
          <a:lstStyle/>
          <a:p>
            <a:pPr marL="0" indent="0">
              <a:buNone/>
            </a:pPr>
            <a:r>
              <a:rPr lang="en-US" altLang="en-US" sz="2000" dirty="0" smtClean="0"/>
              <a:t>Work in a small group. Assume you are current and potential PC/PB members from one of the following groups, as assigned:</a:t>
            </a:r>
          </a:p>
          <a:p>
            <a:pPr marL="457200" indent="-457200">
              <a:buClr>
                <a:schemeClr val="tx2"/>
              </a:buClr>
              <a:buFont typeface="+mj-lt"/>
              <a:buAutoNum type="arabicPeriod"/>
            </a:pPr>
            <a:r>
              <a:rPr lang="en-US" altLang="en-US" sz="2000" i="1" dirty="0" smtClean="0"/>
              <a:t>People under age 30 – including but not only consumers</a:t>
            </a:r>
          </a:p>
          <a:p>
            <a:pPr marL="457200" indent="-457200">
              <a:buClr>
                <a:schemeClr val="tx2"/>
              </a:buClr>
              <a:buFont typeface="+mj-lt"/>
              <a:buAutoNum type="arabicPeriod"/>
            </a:pPr>
            <a:r>
              <a:rPr lang="en-US" altLang="en-US" sz="2000" i="1" dirty="0" smtClean="0"/>
              <a:t>Consumers diagnosed in the past 3 years</a:t>
            </a:r>
          </a:p>
          <a:p>
            <a:pPr marL="457200" indent="-457200">
              <a:buClr>
                <a:schemeClr val="tx2"/>
              </a:buClr>
              <a:buFont typeface="+mj-lt"/>
              <a:buAutoNum type="arabicPeriod"/>
            </a:pPr>
            <a:r>
              <a:rPr lang="en-US" altLang="en-US" sz="2000" i="1" dirty="0" smtClean="0"/>
              <a:t>Immigrants living with HIV (or a particular immigrant group)</a:t>
            </a:r>
          </a:p>
          <a:p>
            <a:pPr marL="457200" indent="-457200">
              <a:buClr>
                <a:schemeClr val="tx2"/>
              </a:buClr>
              <a:buFont typeface="+mj-lt"/>
              <a:buAutoNum type="arabicPeriod"/>
            </a:pPr>
            <a:r>
              <a:rPr lang="en-US" altLang="en-US" sz="2000" i="1" dirty="0" smtClean="0"/>
              <a:t>Individuals who live and work in the EMA/TGA but not in or near the central city</a:t>
            </a:r>
          </a:p>
          <a:p>
            <a:pPr marL="457200" indent="-457200">
              <a:buClr>
                <a:schemeClr val="tx2"/>
              </a:buClr>
              <a:buFont typeface="+mj-lt"/>
              <a:buAutoNum type="arabicPeriod"/>
            </a:pPr>
            <a:r>
              <a:rPr lang="en-US" altLang="en-US" sz="2000" i="1" dirty="0" smtClean="0"/>
              <a:t>Another group important in your EMA/TGA</a:t>
            </a:r>
          </a:p>
          <a:p>
            <a:pPr marL="0" indent="0">
              <a:spcBef>
                <a:spcPts val="1800"/>
              </a:spcBef>
              <a:buNone/>
            </a:pPr>
            <a:r>
              <a:rPr lang="en-US" altLang="en-US" sz="2000" dirty="0" smtClean="0"/>
              <a:t>Consider the following, for discussion with the full group:</a:t>
            </a:r>
          </a:p>
          <a:p>
            <a:pPr marL="0" indent="0">
              <a:buNone/>
            </a:pPr>
            <a:r>
              <a:rPr lang="en-US" altLang="en-US" sz="2000" dirty="0" smtClean="0"/>
              <a:t>What barriers might prevent you from joining the PC/PB or staying active as members? </a:t>
            </a:r>
          </a:p>
          <a:p>
            <a:pPr marL="0" indent="0">
              <a:buNone/>
            </a:pPr>
            <a:r>
              <a:rPr lang="en-US" altLang="en-US" sz="2000" dirty="0" smtClean="0"/>
              <a:t>What specific actions might the PC/PB take to make you more likely to become and remain active members?</a:t>
            </a:r>
          </a:p>
          <a:p>
            <a:endParaRPr lang="en-US" altLang="en-US" sz="2000" dirty="0" smtClean="0"/>
          </a:p>
          <a:p>
            <a:endParaRPr lang="en-US" altLang="en-US" sz="2000" dirty="0" smtClean="0"/>
          </a:p>
          <a:p>
            <a:endParaRPr lang="en-US" altLang="en-US" sz="2000" dirty="0"/>
          </a:p>
        </p:txBody>
      </p:sp>
    </p:spTree>
    <p:extLst>
      <p:ext uri="{BB962C8B-B14F-4D97-AF65-F5344CB8AC3E}">
        <p14:creationId xmlns:p14="http://schemas.microsoft.com/office/powerpoint/2010/main" val="25547948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53A3E-534A-42E0-860A-7A285F5FC945}"/>
              </a:ext>
            </a:extLst>
          </p:cNvPr>
          <p:cNvSpPr>
            <a:spLocks noGrp="1"/>
          </p:cNvSpPr>
          <p:nvPr>
            <p:ph type="title"/>
          </p:nvPr>
        </p:nvSpPr>
        <p:spPr/>
        <p:txBody>
          <a:bodyPr/>
          <a:lstStyle/>
          <a:p>
            <a:r>
              <a:rPr lang="en-US" smtClean="0"/>
              <a:t>Membership Requirements </a:t>
            </a:r>
            <a:endParaRPr lang="en-US" dirty="0"/>
          </a:p>
        </p:txBody>
      </p:sp>
      <p:sp>
        <p:nvSpPr>
          <p:cNvPr id="4" name="Text Placeholder 3">
            <a:extLst>
              <a:ext uri="{FF2B5EF4-FFF2-40B4-BE49-F238E27FC236}">
                <a16:creationId xmlns:a16="http://schemas.microsoft.com/office/drawing/2014/main" id="{724CDD3C-D2A4-485C-B6AC-329083802C26}"/>
              </a:ext>
            </a:extLst>
          </p:cNvPr>
          <p:cNvSpPr>
            <a:spLocks noGrp="1"/>
          </p:cNvSpPr>
          <p:nvPr>
            <p:ph type="body" idx="1"/>
          </p:nvPr>
        </p:nvSpPr>
        <p:spPr/>
        <p:txBody>
          <a:bodyPr/>
          <a:lstStyle/>
          <a:p>
            <a:pPr lvl="0"/>
            <a:r>
              <a:rPr lang="en-US" smtClean="0"/>
              <a:t>Importance of Membership Composition</a:t>
            </a:r>
          </a:p>
          <a:p>
            <a:pPr lvl="0"/>
            <a:r>
              <a:rPr lang="en-US" smtClean="0"/>
              <a:t>Legislative Requirements</a:t>
            </a:r>
          </a:p>
          <a:p>
            <a:pPr lvl="0"/>
            <a:r>
              <a:rPr lang="en-US" smtClean="0"/>
              <a:t>HRSA/HAB Expectations </a:t>
            </a:r>
          </a:p>
          <a:p>
            <a:pPr lvl="0"/>
            <a:r>
              <a:rPr lang="en-US" smtClean="0"/>
              <a:t>Reporting on Representation and Reflectiveness</a:t>
            </a:r>
          </a:p>
          <a:p>
            <a:pPr lvl="0"/>
            <a:endParaRPr lang="en-US" smtClean="0"/>
          </a:p>
          <a:p>
            <a:endParaRPr lang="en-US" dirty="0"/>
          </a:p>
        </p:txBody>
      </p:sp>
    </p:spTree>
    <p:extLst>
      <p:ext uri="{BB962C8B-B14F-4D97-AF65-F5344CB8AC3E}">
        <p14:creationId xmlns:p14="http://schemas.microsoft.com/office/powerpoint/2010/main" val="580826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D4C6A-403A-4B6C-9684-BFDAA20E8DEB}"/>
              </a:ext>
            </a:extLst>
          </p:cNvPr>
          <p:cNvSpPr>
            <a:spLocks noGrp="1"/>
          </p:cNvSpPr>
          <p:nvPr>
            <p:ph type="title"/>
          </p:nvPr>
        </p:nvSpPr>
        <p:spPr/>
        <p:txBody>
          <a:bodyPr/>
          <a:lstStyle/>
          <a:p>
            <a:r>
              <a:rPr lang="en-US" dirty="0"/>
              <a:t>Importance of Membership Composition</a:t>
            </a:r>
          </a:p>
        </p:txBody>
      </p:sp>
      <p:sp>
        <p:nvSpPr>
          <p:cNvPr id="5" name="Content Placeholder 4">
            <a:extLst>
              <a:ext uri="{FF2B5EF4-FFF2-40B4-BE49-F238E27FC236}">
                <a16:creationId xmlns:a16="http://schemas.microsoft.com/office/drawing/2014/main" id="{495085E7-548F-4B91-B10A-24E58D667469}"/>
              </a:ext>
            </a:extLst>
          </p:cNvPr>
          <p:cNvSpPr>
            <a:spLocks noGrp="1"/>
          </p:cNvSpPr>
          <p:nvPr>
            <p:ph idx="1"/>
          </p:nvPr>
        </p:nvSpPr>
        <p:spPr/>
        <p:txBody>
          <a:bodyPr/>
          <a:lstStyle/>
          <a:p>
            <a:pPr>
              <a:spcBef>
                <a:spcPts val="1200"/>
              </a:spcBef>
            </a:pPr>
            <a:r>
              <a:rPr lang="en-US" sz="2400" dirty="0"/>
              <a:t>Foundation of RWHAP Part A community planning is bringing diverse expertise and interests to the table for joint planning and decision making</a:t>
            </a:r>
          </a:p>
          <a:p>
            <a:pPr>
              <a:spcBef>
                <a:spcPts val="1200"/>
              </a:spcBef>
            </a:pPr>
            <a:r>
              <a:rPr lang="en-US" sz="2400" dirty="0"/>
              <a:t>Legislation specifies membership composition in order to ensure needed expertise and diverse perspectives</a:t>
            </a:r>
          </a:p>
          <a:p>
            <a:pPr>
              <a:spcBef>
                <a:spcPts val="1200"/>
              </a:spcBef>
            </a:pPr>
            <a:r>
              <a:rPr lang="en-US" sz="2400" dirty="0"/>
              <a:t>Vacant membership slots or insufficient reflectiveness limit PC/PB’s ability to establish and maintain a comprehensive system of HIV services that leads to positive medical outcomes for all PLWH subpopulations</a:t>
            </a:r>
          </a:p>
        </p:txBody>
      </p:sp>
    </p:spTree>
    <p:extLst>
      <p:ext uri="{BB962C8B-B14F-4D97-AF65-F5344CB8AC3E}">
        <p14:creationId xmlns:p14="http://schemas.microsoft.com/office/powerpoint/2010/main" val="1068509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EEB2F-F982-4FA9-BB7E-37F20E3DA3C8}"/>
              </a:ext>
            </a:extLst>
          </p:cNvPr>
          <p:cNvSpPr>
            <a:spLocks noGrp="1"/>
          </p:cNvSpPr>
          <p:nvPr>
            <p:ph type="title"/>
          </p:nvPr>
        </p:nvSpPr>
        <p:spPr/>
        <p:txBody>
          <a:bodyPr/>
          <a:lstStyle/>
          <a:p>
            <a:r>
              <a:rPr lang="en-US" smtClean="0"/>
              <a:t>Legislative Requirements: Representation</a:t>
            </a:r>
            <a:endParaRPr lang="en-US" dirty="0"/>
          </a:p>
        </p:txBody>
      </p:sp>
      <p:sp>
        <p:nvSpPr>
          <p:cNvPr id="3" name="Content Placeholder 2">
            <a:extLst>
              <a:ext uri="{FF2B5EF4-FFF2-40B4-BE49-F238E27FC236}">
                <a16:creationId xmlns:a16="http://schemas.microsoft.com/office/drawing/2014/main" id="{8B5105D5-4E57-4250-B079-F5A4CE3D3FF0}"/>
              </a:ext>
            </a:extLst>
          </p:cNvPr>
          <p:cNvSpPr>
            <a:spLocks noGrp="1"/>
          </p:cNvSpPr>
          <p:nvPr>
            <p:ph sz="half" idx="1"/>
          </p:nvPr>
        </p:nvSpPr>
        <p:spPr>
          <a:xfrm>
            <a:off x="381000" y="1737360"/>
            <a:ext cx="4038600" cy="4389120"/>
          </a:xfrm>
        </p:spPr>
        <p:txBody>
          <a:bodyPr/>
          <a:lstStyle/>
          <a:p>
            <a:pPr>
              <a:lnSpc>
                <a:spcPct val="90000"/>
              </a:lnSpc>
              <a:spcBef>
                <a:spcPts val="1200"/>
              </a:spcBef>
            </a:pPr>
            <a:r>
              <a:rPr lang="en-US" sz="2000" dirty="0" smtClean="0"/>
              <a:t>Health care providers, including federally qualified health centers </a:t>
            </a:r>
          </a:p>
          <a:p>
            <a:pPr>
              <a:lnSpc>
                <a:spcPct val="90000"/>
              </a:lnSpc>
              <a:spcBef>
                <a:spcPts val="1200"/>
              </a:spcBef>
            </a:pPr>
            <a:r>
              <a:rPr lang="en-US" sz="2000" dirty="0" smtClean="0"/>
              <a:t>Community-based organizations/AIDS service organizations</a:t>
            </a:r>
          </a:p>
          <a:p>
            <a:pPr>
              <a:lnSpc>
                <a:spcPct val="90000"/>
              </a:lnSpc>
              <a:spcBef>
                <a:spcPts val="1200"/>
              </a:spcBef>
            </a:pPr>
            <a:r>
              <a:rPr lang="en-US" sz="2000" dirty="0" smtClean="0"/>
              <a:t>Social service providers (including housing/homeless service providers)</a:t>
            </a:r>
          </a:p>
          <a:p>
            <a:pPr>
              <a:lnSpc>
                <a:spcPct val="90000"/>
              </a:lnSpc>
              <a:spcBef>
                <a:spcPts val="1200"/>
              </a:spcBef>
            </a:pPr>
            <a:r>
              <a:rPr lang="en-US" sz="2000" dirty="0" smtClean="0"/>
              <a:t>Mental health and substance abuse providers</a:t>
            </a:r>
          </a:p>
          <a:p>
            <a:pPr>
              <a:lnSpc>
                <a:spcPct val="90000"/>
              </a:lnSpc>
              <a:spcBef>
                <a:spcPts val="1200"/>
              </a:spcBef>
            </a:pPr>
            <a:r>
              <a:rPr lang="en-US" sz="2000" dirty="0" smtClean="0"/>
              <a:t>Local public health agencies</a:t>
            </a:r>
          </a:p>
          <a:p>
            <a:pPr>
              <a:lnSpc>
                <a:spcPct val="90000"/>
              </a:lnSpc>
              <a:spcBef>
                <a:spcPts val="1200"/>
              </a:spcBef>
            </a:pPr>
            <a:r>
              <a:rPr lang="en-US" sz="2000" dirty="0" smtClean="0"/>
              <a:t>Hospital planning or health care planning agencies</a:t>
            </a:r>
            <a:endParaRPr lang="en-US" sz="2000" dirty="0"/>
          </a:p>
        </p:txBody>
      </p:sp>
      <p:sp>
        <p:nvSpPr>
          <p:cNvPr id="5" name="Content Placeholder 4">
            <a:extLst>
              <a:ext uri="{FF2B5EF4-FFF2-40B4-BE49-F238E27FC236}">
                <a16:creationId xmlns:a16="http://schemas.microsoft.com/office/drawing/2014/main" id="{D6A484F0-B992-4E49-B92E-A041FB0735BE}"/>
              </a:ext>
            </a:extLst>
          </p:cNvPr>
          <p:cNvSpPr>
            <a:spLocks noGrp="1"/>
          </p:cNvSpPr>
          <p:nvPr>
            <p:ph sz="half" idx="2"/>
          </p:nvPr>
        </p:nvSpPr>
        <p:spPr>
          <a:xfrm>
            <a:off x="4419600" y="1737360"/>
            <a:ext cx="4343400" cy="4389120"/>
          </a:xfrm>
        </p:spPr>
        <p:txBody>
          <a:bodyPr/>
          <a:lstStyle/>
          <a:p>
            <a:pPr>
              <a:lnSpc>
                <a:spcPct val="90000"/>
              </a:lnSpc>
              <a:spcBef>
                <a:spcPts val="1200"/>
              </a:spcBef>
            </a:pPr>
            <a:r>
              <a:rPr lang="en-US" sz="2000" dirty="0" smtClean="0"/>
              <a:t>Affected communities (PLWH, Indian tribe, PLWH co-infected with Hepatitis B or C, and historically undeserved groups)</a:t>
            </a:r>
          </a:p>
          <a:p>
            <a:pPr>
              <a:lnSpc>
                <a:spcPct val="90000"/>
              </a:lnSpc>
              <a:spcBef>
                <a:spcPts val="1200"/>
              </a:spcBef>
            </a:pPr>
            <a:r>
              <a:rPr lang="en-US" sz="2000" dirty="0" smtClean="0"/>
              <a:t>Non-elected community leaders</a:t>
            </a:r>
          </a:p>
          <a:p>
            <a:pPr>
              <a:lnSpc>
                <a:spcPct val="90000"/>
              </a:lnSpc>
              <a:spcBef>
                <a:spcPts val="1200"/>
              </a:spcBef>
            </a:pPr>
            <a:r>
              <a:rPr lang="en-US" sz="2000" dirty="0" smtClean="0"/>
              <a:t>State government (Medicaid and RWHAP Part B)</a:t>
            </a:r>
          </a:p>
          <a:p>
            <a:pPr>
              <a:lnSpc>
                <a:spcPct val="90000"/>
              </a:lnSpc>
              <a:spcBef>
                <a:spcPts val="1200"/>
              </a:spcBef>
            </a:pPr>
            <a:r>
              <a:rPr lang="en-US" sz="2000" dirty="0" smtClean="0"/>
              <a:t>Part C recipients</a:t>
            </a:r>
          </a:p>
          <a:p>
            <a:pPr>
              <a:lnSpc>
                <a:spcPct val="90000"/>
              </a:lnSpc>
              <a:spcBef>
                <a:spcPts val="1200"/>
              </a:spcBef>
            </a:pPr>
            <a:r>
              <a:rPr lang="en-US" sz="2000" dirty="0" smtClean="0"/>
              <a:t>Part D recipients (or history of serving similar population)</a:t>
            </a:r>
          </a:p>
          <a:p>
            <a:pPr>
              <a:lnSpc>
                <a:spcPct val="90000"/>
              </a:lnSpc>
              <a:spcBef>
                <a:spcPts val="1200"/>
              </a:spcBef>
            </a:pPr>
            <a:r>
              <a:rPr lang="en-US" sz="2000" dirty="0" smtClean="0"/>
              <a:t>Recipients under other Federal HIV programs (including prevention)</a:t>
            </a:r>
          </a:p>
          <a:p>
            <a:pPr>
              <a:lnSpc>
                <a:spcPct val="90000"/>
              </a:lnSpc>
              <a:spcBef>
                <a:spcPts val="1200"/>
              </a:spcBef>
            </a:pPr>
            <a:r>
              <a:rPr lang="en-US" sz="2000" dirty="0" smtClean="0"/>
              <a:t>Representatives of recently incarcerated PLWH</a:t>
            </a:r>
            <a:endParaRPr lang="en-US" sz="2000" dirty="0"/>
          </a:p>
        </p:txBody>
      </p:sp>
    </p:spTree>
    <p:extLst>
      <p:ext uri="{BB962C8B-B14F-4D97-AF65-F5344CB8AC3E}">
        <p14:creationId xmlns:p14="http://schemas.microsoft.com/office/powerpoint/2010/main" val="1265752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en-US" smtClean="0"/>
              <a:t>Other Legislative Requirements: Membership</a:t>
            </a:r>
            <a:endParaRPr lang="en-US" altLang="en-US" dirty="0"/>
          </a:p>
        </p:txBody>
      </p:sp>
      <p:sp>
        <p:nvSpPr>
          <p:cNvPr id="66563" name="Rectangle 3"/>
          <p:cNvSpPr>
            <a:spLocks noGrp="1" noChangeArrowheads="1"/>
          </p:cNvSpPr>
          <p:nvPr>
            <p:ph idx="1"/>
          </p:nvPr>
        </p:nvSpPr>
        <p:spPr/>
        <p:txBody>
          <a:bodyPr/>
          <a:lstStyle/>
          <a:p>
            <a:r>
              <a:rPr lang="en-US" altLang="en-US" sz="2400" dirty="0" smtClean="0"/>
              <a:t>Chief Elected Official establishes the PC/PB and appoints or removes its members</a:t>
            </a:r>
          </a:p>
          <a:p>
            <a:pPr>
              <a:spcBef>
                <a:spcPts val="1200"/>
              </a:spcBef>
            </a:pPr>
            <a:r>
              <a:rPr lang="en-US" altLang="en-US" sz="2400" dirty="0" smtClean="0"/>
              <a:t>Recipient is not involved in membership selection</a:t>
            </a:r>
          </a:p>
          <a:p>
            <a:pPr lvl="1"/>
            <a:r>
              <a:rPr lang="en-US" altLang="en-US" sz="2000" dirty="0" smtClean="0"/>
              <a:t>Bylaws may call for a recipient representative to serve as a voting member of the PC/PB</a:t>
            </a:r>
          </a:p>
          <a:p>
            <a:pPr>
              <a:spcBef>
                <a:spcPts val="1200"/>
              </a:spcBef>
            </a:pPr>
            <a:r>
              <a:rPr lang="en-US" altLang="en-US" sz="2400" dirty="0" smtClean="0"/>
              <a:t>A PC may not be chaired solely by an employee of the recipient</a:t>
            </a:r>
          </a:p>
          <a:p>
            <a:pPr lvl="1"/>
            <a:r>
              <a:rPr lang="en-US" altLang="en-US" sz="2000" dirty="0" smtClean="0"/>
              <a:t>A recipient employee may serve as a Co-Chair</a:t>
            </a:r>
          </a:p>
          <a:p>
            <a:pPr lvl="1"/>
            <a:r>
              <a:rPr lang="en-US" altLang="en-US" sz="2000" dirty="0" smtClean="0"/>
              <a:t>In integrated prevention-care bodies, the prevention recipient often serves as a Co-Chair since that is typical for HIV prevention planning groups</a:t>
            </a:r>
          </a:p>
          <a:p>
            <a:endParaRPr lang="en-US" altLang="en-US" sz="2400" dirty="0" smtClean="0"/>
          </a:p>
          <a:p>
            <a:endParaRPr lang="en-US" altLang="en-US" sz="2400" dirty="0"/>
          </a:p>
        </p:txBody>
      </p:sp>
    </p:spTree>
    <p:extLst>
      <p:ext uri="{BB962C8B-B14F-4D97-AF65-F5344CB8AC3E}">
        <p14:creationId xmlns:p14="http://schemas.microsoft.com/office/powerpoint/2010/main" val="2597594095"/>
      </p:ext>
    </p:extLst>
  </p:cSld>
  <p:clrMapOvr>
    <a:masterClrMapping/>
  </p:clrMapOvr>
  <p:timing>
    <p:tnLst>
      <p:par>
        <p:cTn id="1" dur="indefinite" restart="never" nodeType="tmRoot"/>
      </p:par>
    </p:tnLst>
  </p:timing>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CHATT-TrainingGuide</Template>
  <TotalTime>19689</TotalTime>
  <Words>4016</Words>
  <Application>Microsoft Office PowerPoint</Application>
  <PresentationFormat>On-screen Show (4:3)</PresentationFormat>
  <Paragraphs>368</Paragraphs>
  <Slides>57</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Calibri</vt:lpstr>
      <vt:lpstr>Times New Roman</vt:lpstr>
      <vt:lpstr>CHATT-TrainingGuide</vt:lpstr>
      <vt:lpstr>PC/PB Structure and Governance</vt:lpstr>
      <vt:lpstr>Membership</vt:lpstr>
      <vt:lpstr>Training Objectives</vt:lpstr>
      <vt:lpstr>Training Objectives (cont.)</vt:lpstr>
      <vt:lpstr>Training Objectives: Membership (cont.)</vt:lpstr>
      <vt:lpstr>Membership Requirements </vt:lpstr>
      <vt:lpstr>Importance of Membership Composition</vt:lpstr>
      <vt:lpstr>Legislative Requirements: Representation</vt:lpstr>
      <vt:lpstr>Other Legislative Requirements: Membership</vt:lpstr>
      <vt:lpstr>Membership Definitions</vt:lpstr>
      <vt:lpstr>Legislative Requirements: Reflectiveness</vt:lpstr>
      <vt:lpstr>Legislative Requirements: Consumers </vt:lpstr>
      <vt:lpstr>HRSA/HAB Expectations: Representation </vt:lpstr>
      <vt:lpstr>HRSA/HAB Expectations: Representation, cont.</vt:lpstr>
      <vt:lpstr>HRSA/HAB Expectations: Reflectiveness</vt:lpstr>
      <vt:lpstr>Quick Discussion A:  Understanding Reflectiveness</vt:lpstr>
      <vt:lpstr>Special Populations to Focus on for Reflectiveness</vt:lpstr>
      <vt:lpstr>Reporting on Representation and Reflectiveness</vt:lpstr>
      <vt:lpstr>Reporting on Representation and Reflectiveness  (cont.)</vt:lpstr>
      <vt:lpstr>Quick Discussion B:  Improving Reflectiveness</vt:lpstr>
      <vt:lpstr>Recruiting and Supporting Members</vt:lpstr>
      <vt:lpstr>Recruitment and Selection</vt:lpstr>
      <vt:lpstr>Recruitment and Selection  (cont.)</vt:lpstr>
      <vt:lpstr>HRSA/HAB Minimum Standards for an Open Nominations Process</vt:lpstr>
      <vt:lpstr>HRSA/HAB Minimum Standards for an Open Nominations Process  (cont. 1)</vt:lpstr>
      <vt:lpstr>HRSA/HAB Minimum Standards for an Open Nominations Process  (cont. 2)</vt:lpstr>
      <vt:lpstr>Representation Challenges</vt:lpstr>
      <vt:lpstr>Filling Challenging Member Categories</vt:lpstr>
      <vt:lpstr>Filling Challenging Membership Categories  (cont.)</vt:lpstr>
      <vt:lpstr>Quick Discussion C: Representation</vt:lpstr>
      <vt:lpstr>Process for Recruiting a Reflective PC/PB</vt:lpstr>
      <vt:lpstr>Recruiting a Reflective PC/PB  (cont.)</vt:lpstr>
      <vt:lpstr>Recruiting Representative and  Reflective Applicants</vt:lpstr>
      <vt:lpstr>Recruiting Consumers and Other PLWH</vt:lpstr>
      <vt:lpstr>Orientation and Training</vt:lpstr>
      <vt:lpstr>HRSA/HAB Expectations for Orientation of New Members</vt:lpstr>
      <vt:lpstr>HRSA/HAB Expectations for Member Training beyond the Orientation</vt:lpstr>
      <vt:lpstr>Quick Discussion D:  New Member Orientation and Training</vt:lpstr>
      <vt:lpstr>Approaches for Meeting Orientation and Training Needs</vt:lpstr>
      <vt:lpstr>Participation and Retention</vt:lpstr>
      <vt:lpstr>HRSA/HAB Expectations for Participation and Retention</vt:lpstr>
      <vt:lpstr>Supporting Member Participation and Retention</vt:lpstr>
      <vt:lpstr>Supporting Member Participation and Retention  (cont.)</vt:lpstr>
      <vt:lpstr>Making Meetings Member-Friendly</vt:lpstr>
      <vt:lpstr>Succession Planning</vt:lpstr>
      <vt:lpstr>Techniques for Succession Planning</vt:lpstr>
      <vt:lpstr>Techniques for Succession Planning (cont.)</vt:lpstr>
      <vt:lpstr>Quick Discussion E: Succession Planning</vt:lpstr>
      <vt:lpstr>Supporting Consumer Members</vt:lpstr>
      <vt:lpstr>Importance of Active Consumer Members</vt:lpstr>
      <vt:lpstr>HRSA/HAB Expectations</vt:lpstr>
      <vt:lpstr>Quick Discussion F: Consumer Members</vt:lpstr>
      <vt:lpstr>Challenges to Consumer Participation </vt:lpstr>
      <vt:lpstr>Sound Practices</vt:lpstr>
      <vt:lpstr>Sum Up: Membership</vt:lpstr>
      <vt:lpstr>Optional Slide for Activity</vt:lpstr>
      <vt:lpstr>Activity 8.3 Making Your PC/PB  Member-Friendly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8.2: PC Structure and Governance</dc:title>
  <dc:subject>RWHAP Part A Planning Councils and Planning Bodies</dc:subject>
  <dc:creator>HRSA</dc:creator>
  <cp:keywords>RWHAP</cp:keywords>
  <cp:lastModifiedBy>Oluwatunmise Olowojoba</cp:lastModifiedBy>
  <cp:revision>608</cp:revision>
  <cp:lastPrinted>2018-07-26T14:44:49Z</cp:lastPrinted>
  <dcterms:created xsi:type="dcterms:W3CDTF">2018-02-12T17:54:35Z</dcterms:created>
  <dcterms:modified xsi:type="dcterms:W3CDTF">2019-08-09T18:03:15Z</dcterms:modified>
</cp:coreProperties>
</file>