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2" r:id="rId1"/>
    <p:sldMasterId id="2147483955" r:id="rId2"/>
  </p:sldMasterIdLst>
  <p:notesMasterIdLst>
    <p:notesMasterId r:id="rId39"/>
  </p:notesMasterIdLst>
  <p:handoutMasterIdLst>
    <p:handoutMasterId r:id="rId40"/>
  </p:handoutMasterIdLst>
  <p:sldIdLst>
    <p:sldId id="1326" r:id="rId3"/>
    <p:sldId id="1155" r:id="rId4"/>
    <p:sldId id="342" r:id="rId5"/>
    <p:sldId id="1327" r:id="rId6"/>
    <p:sldId id="1328" r:id="rId7"/>
    <p:sldId id="1329" r:id="rId8"/>
    <p:sldId id="1330" r:id="rId9"/>
    <p:sldId id="1331" r:id="rId10"/>
    <p:sldId id="1332" r:id="rId11"/>
    <p:sldId id="1333" r:id="rId12"/>
    <p:sldId id="1358" r:id="rId13"/>
    <p:sldId id="1334" r:id="rId14"/>
    <p:sldId id="1335" r:id="rId15"/>
    <p:sldId id="1336" r:id="rId16"/>
    <p:sldId id="1337" r:id="rId17"/>
    <p:sldId id="1338" r:id="rId18"/>
    <p:sldId id="1339" r:id="rId19"/>
    <p:sldId id="1340" r:id="rId20"/>
    <p:sldId id="1341" r:id="rId21"/>
    <p:sldId id="1342" r:id="rId22"/>
    <p:sldId id="1343" r:id="rId23"/>
    <p:sldId id="1344" r:id="rId24"/>
    <p:sldId id="1345" r:id="rId25"/>
    <p:sldId id="1346" r:id="rId26"/>
    <p:sldId id="1347" r:id="rId27"/>
    <p:sldId id="1348" r:id="rId28"/>
    <p:sldId id="1349" r:id="rId29"/>
    <p:sldId id="1350" r:id="rId30"/>
    <p:sldId id="1351" r:id="rId31"/>
    <p:sldId id="1352" r:id="rId32"/>
    <p:sldId id="1354" r:id="rId33"/>
    <p:sldId id="1355" r:id="rId34"/>
    <p:sldId id="1356" r:id="rId35"/>
    <p:sldId id="1357" r:id="rId36"/>
    <p:sldId id="1361" r:id="rId37"/>
    <p:sldId id="1360" r:id="rId38"/>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19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initials="E" lastIdx="4" clrIdx="0">
    <p:extLst>
      <p:ext uri="{19B8F6BF-5375-455C-9EA6-DF929625EA0E}">
        <p15:presenceInfo xmlns:p15="http://schemas.microsoft.com/office/powerpoint/2012/main" userId="Emil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666699"/>
    <a:srgbClr val="FF99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68" autoAdjust="0"/>
    <p:restoredTop sz="94367" autoAdjust="0"/>
  </p:normalViewPr>
  <p:slideViewPr>
    <p:cSldViewPr>
      <p:cViewPr varScale="1">
        <p:scale>
          <a:sx n="105" d="100"/>
          <a:sy n="105" d="100"/>
        </p:scale>
        <p:origin x="1524" y="108"/>
      </p:cViewPr>
      <p:guideLst>
        <p:guide orient="horz" pos="2160"/>
        <p:guide pos="192"/>
      </p:guideLst>
    </p:cSldViewPr>
  </p:slideViewPr>
  <p:notesTextViewPr>
    <p:cViewPr>
      <p:scale>
        <a:sx n="1" d="1"/>
        <a:sy n="1" d="1"/>
      </p:scale>
      <p:origin x="0" y="0"/>
    </p:cViewPr>
  </p:notesTextViewPr>
  <p:sorterViewPr>
    <p:cViewPr varScale="1">
      <p:scale>
        <a:sx n="100" d="100"/>
        <a:sy n="100" d="100"/>
      </p:scale>
      <p:origin x="0" y="-11704"/>
    </p:cViewPr>
  </p:sorterViewPr>
  <p:notesViewPr>
    <p:cSldViewPr>
      <p:cViewPr varScale="1">
        <p:scale>
          <a:sx n="52" d="100"/>
          <a:sy n="52" d="100"/>
        </p:scale>
        <p:origin x="283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466725"/>
          </a:xfrm>
          <a:prstGeom prst="rect">
            <a:avLst/>
          </a:prstGeom>
        </p:spPr>
        <p:txBody>
          <a:bodyPr vert="horz" lIns="91440" tIns="45720" rIns="91440" bIns="45720" rtlCol="0"/>
          <a:lstStyle>
            <a:lvl1pPr algn="r">
              <a:defRPr sz="1200"/>
            </a:lvl1pPr>
          </a:lstStyle>
          <a:p>
            <a:fld id="{EAEC2405-660D-46A8-AAD7-3386039BFB36}" type="datetimeFigureOut">
              <a:rPr lang="en-US" smtClean="0"/>
              <a:t>9/30/2019</a:t>
            </a:fld>
            <a:endParaRPr lang="en-US"/>
          </a:p>
        </p:txBody>
      </p:sp>
      <p:sp>
        <p:nvSpPr>
          <p:cNvPr id="4" name="Footer Placeholder 3"/>
          <p:cNvSpPr>
            <a:spLocks noGrp="1"/>
          </p:cNvSpPr>
          <p:nvPr>
            <p:ph type="ftr" sz="quarter" idx="2"/>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8842375"/>
            <a:ext cx="3055937" cy="466725"/>
          </a:xfrm>
          <a:prstGeom prst="rect">
            <a:avLst/>
          </a:prstGeom>
        </p:spPr>
        <p:txBody>
          <a:bodyPr vert="horz" lIns="91440" tIns="45720" rIns="91440" bIns="45720" rtlCol="0" anchor="b"/>
          <a:lstStyle>
            <a:lvl1pPr algn="r">
              <a:defRPr sz="1200"/>
            </a:lvl1pPr>
          </a:lstStyle>
          <a:p>
            <a:fld id="{9C8657C4-5FCC-47D2-AD9D-F94F2B04572B}" type="slidenum">
              <a:rPr lang="en-US" smtClean="0"/>
              <a:t>‹#›</a:t>
            </a:fld>
            <a:endParaRPr lang="en-US"/>
          </a:p>
        </p:txBody>
      </p:sp>
    </p:spTree>
    <p:extLst>
      <p:ext uri="{BB962C8B-B14F-4D97-AF65-F5344CB8AC3E}">
        <p14:creationId xmlns:p14="http://schemas.microsoft.com/office/powerpoint/2010/main" val="1345974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84649D7-98F5-4289-B934-77F75A261247}"/>
              </a:ext>
            </a:extLst>
          </p:cNvPr>
          <p:cNvSpPr>
            <a:spLocks noGrp="1"/>
          </p:cNvSpPr>
          <p:nvPr>
            <p:ph type="hdr" sz="quarter"/>
          </p:nvPr>
        </p:nvSpPr>
        <p:spPr>
          <a:xfrm>
            <a:off x="0" y="0"/>
            <a:ext cx="3055938" cy="465138"/>
          </a:xfrm>
          <a:prstGeom prst="rect">
            <a:avLst/>
          </a:prstGeom>
        </p:spPr>
        <p:txBody>
          <a:bodyPr vert="horz" lIns="93497" tIns="46749" rIns="93497" bIns="4674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5439BF73-110C-4AA2-90D3-B7CE2580002B}"/>
              </a:ext>
            </a:extLst>
          </p:cNvPr>
          <p:cNvSpPr>
            <a:spLocks noGrp="1"/>
          </p:cNvSpPr>
          <p:nvPr>
            <p:ph type="dt" idx="1"/>
          </p:nvPr>
        </p:nvSpPr>
        <p:spPr>
          <a:xfrm>
            <a:off x="3995738" y="0"/>
            <a:ext cx="3055937" cy="465138"/>
          </a:xfrm>
          <a:prstGeom prst="rect">
            <a:avLst/>
          </a:prstGeom>
        </p:spPr>
        <p:txBody>
          <a:bodyPr vert="horz" lIns="93497" tIns="46749" rIns="93497" bIns="46749" rtlCol="0"/>
          <a:lstStyle>
            <a:lvl1pPr algn="r" eaLnBrk="1" fontAlgn="auto" hangingPunct="1">
              <a:spcBef>
                <a:spcPts val="0"/>
              </a:spcBef>
              <a:spcAft>
                <a:spcPts val="0"/>
              </a:spcAft>
              <a:defRPr sz="1200">
                <a:latin typeface="+mn-lt"/>
                <a:cs typeface="+mn-cs"/>
              </a:defRPr>
            </a:lvl1pPr>
          </a:lstStyle>
          <a:p>
            <a:pPr>
              <a:defRPr/>
            </a:pPr>
            <a:fld id="{54F98C60-B35F-4483-A794-3FC7D37AF845}" type="datetimeFigureOut">
              <a:rPr lang="en-US"/>
              <a:pPr>
                <a:defRPr/>
              </a:pPr>
              <a:t>9/30/2019</a:t>
            </a:fld>
            <a:endParaRPr lang="en-US" dirty="0"/>
          </a:p>
        </p:txBody>
      </p:sp>
      <p:sp>
        <p:nvSpPr>
          <p:cNvPr id="4" name="Slide Image Placeholder 3">
            <a:extLst>
              <a:ext uri="{FF2B5EF4-FFF2-40B4-BE49-F238E27FC236}">
                <a16:creationId xmlns:a16="http://schemas.microsoft.com/office/drawing/2014/main" id="{B355DE99-CECB-44B8-AF8F-3D8F0781EA69}"/>
              </a:ext>
            </a:extLst>
          </p:cNvPr>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pPr lvl="0"/>
            <a:endParaRPr lang="en-US" noProof="0" dirty="0"/>
          </a:p>
        </p:txBody>
      </p:sp>
      <p:sp>
        <p:nvSpPr>
          <p:cNvPr id="5" name="Notes Placeholder 4">
            <a:extLst>
              <a:ext uri="{FF2B5EF4-FFF2-40B4-BE49-F238E27FC236}">
                <a16:creationId xmlns:a16="http://schemas.microsoft.com/office/drawing/2014/main" id="{4DD73263-F5F0-46B3-AA9D-1189B36B7C68}"/>
              </a:ext>
            </a:extLst>
          </p:cNvPr>
          <p:cNvSpPr>
            <a:spLocks noGrp="1"/>
          </p:cNvSpPr>
          <p:nvPr>
            <p:ph type="body" sz="quarter" idx="3"/>
          </p:nvPr>
        </p:nvSpPr>
        <p:spPr>
          <a:xfrm>
            <a:off x="704850" y="4421188"/>
            <a:ext cx="5643563" cy="4189412"/>
          </a:xfrm>
          <a:prstGeom prst="rect">
            <a:avLst/>
          </a:prstGeom>
        </p:spPr>
        <p:txBody>
          <a:bodyPr vert="horz" lIns="93497" tIns="46749" rIns="93497" bIns="4674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B55AD59-2BFD-4AA7-8110-1D86666F3DEE}"/>
              </a:ext>
            </a:extLst>
          </p:cNvPr>
          <p:cNvSpPr>
            <a:spLocks noGrp="1"/>
          </p:cNvSpPr>
          <p:nvPr>
            <p:ph type="ftr" sz="quarter" idx="4"/>
          </p:nvPr>
        </p:nvSpPr>
        <p:spPr>
          <a:xfrm>
            <a:off x="0" y="8842375"/>
            <a:ext cx="3055938" cy="465138"/>
          </a:xfrm>
          <a:prstGeom prst="rect">
            <a:avLst/>
          </a:prstGeom>
        </p:spPr>
        <p:txBody>
          <a:bodyPr vert="horz" lIns="93497" tIns="46749" rIns="93497" bIns="4674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73963E40-A5F2-40BD-A669-5BB0974850B5}"/>
              </a:ext>
            </a:extLst>
          </p:cNvPr>
          <p:cNvSpPr>
            <a:spLocks noGrp="1"/>
          </p:cNvSpPr>
          <p:nvPr>
            <p:ph type="sldNum" sz="quarter" idx="5"/>
          </p:nvPr>
        </p:nvSpPr>
        <p:spPr>
          <a:xfrm>
            <a:off x="3995738" y="8842375"/>
            <a:ext cx="3055937" cy="465138"/>
          </a:xfrm>
          <a:prstGeom prst="rect">
            <a:avLst/>
          </a:prstGeom>
        </p:spPr>
        <p:txBody>
          <a:bodyPr vert="horz" wrap="square" lIns="93497" tIns="46749" rIns="93497" bIns="46749" numCol="1" anchor="b" anchorCtr="0" compatLnSpc="1">
            <a:prstTxWarp prst="textNoShape">
              <a:avLst/>
            </a:prstTxWarp>
          </a:bodyPr>
          <a:lstStyle>
            <a:lvl1pPr algn="r" eaLnBrk="1" hangingPunct="1">
              <a:defRPr sz="1200"/>
            </a:lvl1pPr>
          </a:lstStyle>
          <a:p>
            <a:pPr>
              <a:defRPr/>
            </a:pPr>
            <a:fld id="{21F16A46-938C-4A32-9845-D0F1AAC43041}" type="slidenum">
              <a:rPr lang="en-US" altLang="en-US"/>
              <a:pPr>
                <a:defRPr/>
              </a:pPr>
              <a:t>‹#›</a:t>
            </a:fld>
            <a:endParaRPr lang="en-US" altLang="en-US" dirty="0"/>
          </a:p>
        </p:txBody>
      </p:sp>
    </p:spTree>
    <p:extLst>
      <p:ext uri="{BB962C8B-B14F-4D97-AF65-F5344CB8AC3E}">
        <p14:creationId xmlns:p14="http://schemas.microsoft.com/office/powerpoint/2010/main" val="4124035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822960"/>
            <a:ext cx="8229600" cy="2377440"/>
          </a:xfrm>
        </p:spPr>
        <p:txBody>
          <a:bodyPr>
            <a:normAutofit/>
          </a:bodyPr>
          <a:lstStyle>
            <a:lvl1pPr algn="l">
              <a:defRPr sz="4400" b="1">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3657600"/>
            <a:ext cx="8229600" cy="18288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8" name="Group 6">
            <a:extLst>
              <a:ext uri="{FF2B5EF4-FFF2-40B4-BE49-F238E27FC236}">
                <a16:creationId xmlns:a16="http://schemas.microsoft.com/office/drawing/2014/main" id="{DB7B4D34-59AA-4334-A87C-14791DC360EB}"/>
              </a:ext>
            </a:extLst>
          </p:cNvPr>
          <p:cNvGrpSpPr>
            <a:grpSpLocks/>
          </p:cNvGrpSpPr>
          <p:nvPr userDrawn="1"/>
        </p:nvGrpSpPr>
        <p:grpSpPr bwMode="auto">
          <a:xfrm>
            <a:off x="0" y="6172200"/>
            <a:ext cx="9144000" cy="685800"/>
            <a:chOff x="0" y="6172200"/>
            <a:chExt cx="9144000" cy="685800"/>
          </a:xfrm>
        </p:grpSpPr>
        <p:sp>
          <p:nvSpPr>
            <p:cNvPr id="9" name="Rectangle 8">
              <a:extLst>
                <a:ext uri="{FF2B5EF4-FFF2-40B4-BE49-F238E27FC236}">
                  <a16:creationId xmlns:a16="http://schemas.microsoft.com/office/drawing/2014/main" id="{2CE95593-75BA-4FB9-A148-36433E853CB5}"/>
                </a:ext>
              </a:extLst>
            </p:cNvPr>
            <p:cNvSpPr/>
            <p:nvPr userDrawn="1"/>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0" name="Straight Connector 9">
              <a:extLst>
                <a:ext uri="{FF2B5EF4-FFF2-40B4-BE49-F238E27FC236}">
                  <a16:creationId xmlns:a16="http://schemas.microsoft.com/office/drawing/2014/main" id="{ACD0AB18-FCB1-4CE1-843D-36DBAE15B0A5}"/>
                </a:ext>
              </a:extLst>
            </p:cNvPr>
            <p:cNvCxnSpPr/>
            <p:nvPr userDrawn="1"/>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a:extLst>
              <a:ext uri="{FF2B5EF4-FFF2-40B4-BE49-F238E27FC236}">
                <a16:creationId xmlns:a16="http://schemas.microsoft.com/office/drawing/2014/main" id="{771B631B-B8D9-431A-ACC6-2697E7B1B19F}"/>
              </a:ext>
            </a:extLst>
          </p:cNvPr>
          <p:cNvCxnSpPr/>
          <p:nvPr userDrawn="1"/>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3605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ctivity1">
    <p:bg>
      <p:bgPr>
        <a:solidFill>
          <a:srgbClr val="F2F2F2"/>
        </a:solidFill>
        <a:effectLst/>
      </p:bgPr>
    </p:bg>
    <p:spTree>
      <p:nvGrpSpPr>
        <p:cNvPr id="1" name=""/>
        <p:cNvGrpSpPr/>
        <p:nvPr/>
      </p:nvGrpSpPr>
      <p:grpSpPr>
        <a:xfrm>
          <a:off x="0" y="0"/>
          <a:ext cx="0" cy="0"/>
          <a:chOff x="0" y="0"/>
          <a:chExt cx="0" cy="0"/>
        </a:xfrm>
      </p:grpSpPr>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90673741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2">
    <p:bg>
      <p:bgPr>
        <a:solidFill>
          <a:srgbClr val="F2F2F2"/>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15836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822960"/>
            <a:ext cx="8229600" cy="2377440"/>
          </a:xfrm>
        </p:spPr>
        <p:txBody>
          <a:bodyPr>
            <a:normAutofit/>
          </a:bodyPr>
          <a:lstStyle>
            <a:lvl1pPr algn="l">
              <a:defRPr sz="4400" b="1">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3657600"/>
            <a:ext cx="8229600" cy="18288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8" name="Group 6">
            <a:extLst>
              <a:ext uri="{FF2B5EF4-FFF2-40B4-BE49-F238E27FC236}">
                <a16:creationId xmlns:a16="http://schemas.microsoft.com/office/drawing/2014/main" id="{DB7B4D34-59AA-4334-A87C-14791DC360EB}"/>
              </a:ext>
            </a:extLst>
          </p:cNvPr>
          <p:cNvGrpSpPr>
            <a:grpSpLocks/>
          </p:cNvGrpSpPr>
          <p:nvPr/>
        </p:nvGrpSpPr>
        <p:grpSpPr bwMode="auto">
          <a:xfrm>
            <a:off x="0" y="6172200"/>
            <a:ext cx="9144000" cy="685800"/>
            <a:chOff x="0" y="6172200"/>
            <a:chExt cx="9144000" cy="685800"/>
          </a:xfrm>
        </p:grpSpPr>
        <p:sp>
          <p:nvSpPr>
            <p:cNvPr id="9" name="Rectangle 8">
              <a:extLst>
                <a:ext uri="{FF2B5EF4-FFF2-40B4-BE49-F238E27FC236}">
                  <a16:creationId xmlns:a16="http://schemas.microsoft.com/office/drawing/2014/main" id="{2CE95593-75BA-4FB9-A148-36433E853CB5}"/>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0" name="Straight Connector 9">
              <a:extLst>
                <a:ext uri="{FF2B5EF4-FFF2-40B4-BE49-F238E27FC236}">
                  <a16:creationId xmlns:a16="http://schemas.microsoft.com/office/drawing/2014/main" id="{ACD0AB18-FCB1-4CE1-843D-36DBAE15B0A5}"/>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a:extLst>
              <a:ext uri="{FF2B5EF4-FFF2-40B4-BE49-F238E27FC236}">
                <a16:creationId xmlns:a16="http://schemas.microsoft.com/office/drawing/2014/main" id="{771B631B-B8D9-431A-ACC6-2697E7B1B19F}"/>
              </a:ext>
            </a:extLst>
          </p:cNvPr>
          <p:cNvCxnSpPr/>
          <p:nvPr/>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2" name="Group 6"/>
          <p:cNvGrpSpPr>
            <a:grpSpLocks/>
          </p:cNvGrpSpPr>
          <p:nvPr/>
        </p:nvGrpSpPr>
        <p:grpSpPr bwMode="auto">
          <a:xfrm>
            <a:off x="0" y="6172200"/>
            <a:ext cx="9144000" cy="685800"/>
            <a:chOff x="0" y="6172200"/>
            <a:chExt cx="9144000" cy="685800"/>
          </a:xfrm>
        </p:grpSpPr>
        <p:sp>
          <p:nvSpPr>
            <p:cNvPr id="13" name="Rectangle 12">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4" name="Straight Connector 13">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5" name="Straight Connector 14">
            <a:extLst>
              <a:ext uri="{FF2B5EF4-FFF2-40B4-BE49-F238E27FC236}">
                <a16:creationId xmlns:a16="http://schemas.microsoft.com/office/drawing/2014/main" id="{8664B6F4-0F88-4E50-932E-A81E6A695D81}"/>
              </a:ext>
            </a:extLst>
          </p:cNvPr>
          <p:cNvCxnSpPr/>
          <p:nvPr/>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6" name="Group 6"/>
          <p:cNvGrpSpPr>
            <a:grpSpLocks/>
          </p:cNvGrpSpPr>
          <p:nvPr userDrawn="1"/>
        </p:nvGrpSpPr>
        <p:grpSpPr bwMode="auto">
          <a:xfrm>
            <a:off x="0" y="6172200"/>
            <a:ext cx="9144000" cy="685800"/>
            <a:chOff x="0" y="6172200"/>
            <a:chExt cx="9144000" cy="685800"/>
          </a:xfrm>
        </p:grpSpPr>
        <p:sp>
          <p:nvSpPr>
            <p:cNvPr id="17" name="Rectangle 16">
              <a:extLst>
                <a:ext uri="{FF2B5EF4-FFF2-40B4-BE49-F238E27FC236}">
                  <a16:creationId xmlns:a16="http://schemas.microsoft.com/office/drawing/2014/main" id="{0C544C73-216A-4C6B-8ADC-7EE0096748AB}"/>
                </a:ext>
              </a:extLst>
            </p:cNvPr>
            <p:cNvSpPr/>
            <p:nvPr userDrawn="1"/>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8" name="Straight Connector 17">
              <a:extLst>
                <a:ext uri="{FF2B5EF4-FFF2-40B4-BE49-F238E27FC236}">
                  <a16:creationId xmlns:a16="http://schemas.microsoft.com/office/drawing/2014/main" id="{7C9D6BD0-CDF6-49B8-B229-89E4DC991CCF}"/>
                </a:ext>
              </a:extLst>
            </p:cNvPr>
            <p:cNvCxnSpPr/>
            <p:nvPr userDrawn="1"/>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9" name="Straight Connector 18">
            <a:extLst>
              <a:ext uri="{FF2B5EF4-FFF2-40B4-BE49-F238E27FC236}">
                <a16:creationId xmlns:a16="http://schemas.microsoft.com/office/drawing/2014/main" id="{8664B6F4-0F88-4E50-932E-A81E6A695D81}"/>
              </a:ext>
            </a:extLst>
          </p:cNvPr>
          <p:cNvCxnSpPr/>
          <p:nvPr userDrawn="1"/>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03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26670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199"/>
            <a:ext cx="8229600" cy="2011680"/>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906712"/>
            <a:ext cx="8229600" cy="274320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grpSp>
        <p:nvGrpSpPr>
          <p:cNvPr id="7" name="Group 6">
            <a:extLst>
              <a:ext uri="{FF2B5EF4-FFF2-40B4-BE49-F238E27FC236}">
                <a16:creationId xmlns:a16="http://schemas.microsoft.com/office/drawing/2014/main" id="{534B840D-75B3-4890-A155-E14581ED5AA6}"/>
              </a:ext>
            </a:extLst>
          </p:cNvPr>
          <p:cNvGrpSpPr>
            <a:grpSpLocks/>
          </p:cNvGrpSpPr>
          <p:nvPr/>
        </p:nvGrpSpPr>
        <p:grpSpPr bwMode="auto">
          <a:xfrm>
            <a:off x="0" y="0"/>
            <a:ext cx="9144000" cy="2667000"/>
            <a:chOff x="0" y="0"/>
            <a:chExt cx="9144000" cy="2667000"/>
          </a:xfrm>
        </p:grpSpPr>
        <p:sp>
          <p:nvSpPr>
            <p:cNvPr id="8" name="Rectangle 7">
              <a:extLst>
                <a:ext uri="{FF2B5EF4-FFF2-40B4-BE49-F238E27FC236}">
                  <a16:creationId xmlns:a16="http://schemas.microsoft.com/office/drawing/2014/main" id="{32FAB6F8-4E49-43C8-B58A-DAC9D602B1B1}"/>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9" name="Straight Connector 8">
              <a:extLst>
                <a:ext uri="{FF2B5EF4-FFF2-40B4-BE49-F238E27FC236}">
                  <a16:creationId xmlns:a16="http://schemas.microsoft.com/office/drawing/2014/main" id="{B2416487-A88A-410F-BC12-CC3933A2281B}"/>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a:grpSpLocks/>
          </p:cNvGrpSpPr>
          <p:nvPr/>
        </p:nvGrpSpPr>
        <p:grpSpPr bwMode="auto">
          <a:xfrm>
            <a:off x="0" y="0"/>
            <a:ext cx="9144000" cy="2667000"/>
            <a:chOff x="0" y="0"/>
            <a:chExt cx="9144000" cy="2667000"/>
          </a:xfrm>
        </p:grpSpPr>
        <p:sp>
          <p:nvSpPr>
            <p:cNvPr id="11" name="Rectangle 10">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2" name="Straight Connector 11">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3" name="Group 12"/>
          <p:cNvGrpSpPr>
            <a:grpSpLocks/>
          </p:cNvGrpSpPr>
          <p:nvPr userDrawn="1"/>
        </p:nvGrpSpPr>
        <p:grpSpPr bwMode="auto">
          <a:xfrm>
            <a:off x="0" y="0"/>
            <a:ext cx="9144000" cy="2667000"/>
            <a:chOff x="0" y="0"/>
            <a:chExt cx="9144000" cy="2667000"/>
          </a:xfrm>
        </p:grpSpPr>
        <p:sp>
          <p:nvSpPr>
            <p:cNvPr id="14" name="Rectangle 13">
              <a:extLst>
                <a:ext uri="{FF2B5EF4-FFF2-40B4-BE49-F238E27FC236}">
                  <a16:creationId xmlns:a16="http://schemas.microsoft.com/office/drawing/2014/main" id="{458D399B-D9E2-4988-9081-B15AE495F194}"/>
                </a:ext>
              </a:extLst>
            </p:cNvPr>
            <p:cNvSpPr/>
            <p:nvPr userDrawn="1"/>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5" name="Straight Connector 14">
              <a:extLst>
                <a:ext uri="{FF2B5EF4-FFF2-40B4-BE49-F238E27FC236}">
                  <a16:creationId xmlns:a16="http://schemas.microsoft.com/office/drawing/2014/main" id="{DB3D6538-A8B0-4065-B976-8D7C2ACEBFAE}"/>
                </a:ext>
              </a:extLst>
            </p:cNvPr>
            <p:cNvCxnSpPr/>
            <p:nvPr userDrawn="1"/>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19760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2">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40386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200"/>
            <a:ext cx="8229600" cy="3383279"/>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4278312"/>
            <a:ext cx="8229600" cy="219456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879536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1_Section Header 2">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4038600"/>
            <a:chOff x="0" y="0"/>
            <a:chExt cx="9144000" cy="2667000"/>
          </a:xfrm>
          <a:solidFill>
            <a:schemeClr val="tx2"/>
          </a:solidFill>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grpFill/>
            <a:ln w="57150">
              <a:no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200"/>
            <a:ext cx="8229600" cy="3383279"/>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4278312"/>
            <a:ext cx="8229600" cy="219456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04993786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5" name="Straight Connector 4">
            <a:extLst>
              <a:ext uri="{FF2B5EF4-FFF2-40B4-BE49-F238E27FC236}">
                <a16:creationId xmlns:a16="http://schemas.microsoft.com/office/drawing/2014/main" id="{A57828E6-88DC-4F8C-A617-35DAE6082CF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6250CA9-3837-4E8C-941B-6C50382049F4}"/>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96457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Quot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i="1"/>
            </a:lvl1pPr>
          </a:lstStyle>
          <a:p>
            <a:pPr lvl="0"/>
            <a:r>
              <a:rPr lang="en-US"/>
              <a:t>Edit Master text styles</a:t>
            </a:r>
          </a:p>
        </p:txBody>
      </p:sp>
      <p:cxnSp>
        <p:nvCxnSpPr>
          <p:cNvPr id="5" name="Straight Connector 4">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6250CA9-3837-4E8C-941B-6C50382049F4}"/>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5409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5131235-3F10-498E-BCA8-F85810A0BF5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a:extLst>
              <a:ext uri="{FF2B5EF4-FFF2-40B4-BE49-F238E27FC236}">
                <a16:creationId xmlns:a16="http://schemas.microsoft.com/office/drawing/2014/main" id="{CDB60E2D-5202-4A5F-A67C-D8836EFDBF2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5131235-3F10-498E-BCA8-F85810A0BF5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5131235-3F10-498E-BCA8-F85810A0BF56}"/>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80712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F6534D4-0562-4F54-AEBF-DF12FBBA9B4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919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331720"/>
            <a:ext cx="4040188"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19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331720"/>
            <a:ext cx="4041775"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id="{5FB24267-DC79-4783-A543-ACD8F937B053}"/>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F6534D4-0562-4F54-AEBF-DF12FBBA9B4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F6534D4-0562-4F54-AEBF-DF12FBBA9B46}"/>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55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alpha val="85097"/>
          </a:schemeClr>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534B840D-75B3-4890-A155-E14581ED5AA6}"/>
              </a:ext>
            </a:extLst>
          </p:cNvPr>
          <p:cNvGrpSpPr>
            <a:grpSpLocks/>
          </p:cNvGrpSpPr>
          <p:nvPr userDrawn="1"/>
        </p:nvGrpSpPr>
        <p:grpSpPr bwMode="auto">
          <a:xfrm>
            <a:off x="0" y="0"/>
            <a:ext cx="9144000" cy="2667000"/>
            <a:chOff x="0" y="0"/>
            <a:chExt cx="9144000" cy="2667000"/>
          </a:xfrm>
        </p:grpSpPr>
        <p:sp>
          <p:nvSpPr>
            <p:cNvPr id="8" name="Rectangle 7">
              <a:extLst>
                <a:ext uri="{FF2B5EF4-FFF2-40B4-BE49-F238E27FC236}">
                  <a16:creationId xmlns:a16="http://schemas.microsoft.com/office/drawing/2014/main" id="{32FAB6F8-4E49-43C8-B58A-DAC9D602B1B1}"/>
                </a:ext>
              </a:extLst>
            </p:cNvPr>
            <p:cNvSpPr/>
            <p:nvPr userDrawn="1"/>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9" name="Straight Connector 8">
              <a:extLst>
                <a:ext uri="{FF2B5EF4-FFF2-40B4-BE49-F238E27FC236}">
                  <a16:creationId xmlns:a16="http://schemas.microsoft.com/office/drawing/2014/main" id="{B2416487-A88A-410F-BC12-CC3933A2281B}"/>
                </a:ext>
              </a:extLst>
            </p:cNvPr>
            <p:cNvCxnSpPr/>
            <p:nvPr userDrawn="1"/>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4" name="Group 6"/>
          <p:cNvGrpSpPr>
            <a:grpSpLocks/>
          </p:cNvGrpSpPr>
          <p:nvPr/>
        </p:nvGrpSpPr>
        <p:grpSpPr bwMode="auto">
          <a:xfrm>
            <a:off x="0" y="0"/>
            <a:ext cx="9144000" cy="26670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199"/>
            <a:ext cx="8229600" cy="2011680"/>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906712"/>
            <a:ext cx="8229600" cy="274320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5790077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E4CE1E1-BAC6-416D-9052-AD8ECFBC309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cxnSp>
        <p:nvCxnSpPr>
          <p:cNvPr id="4" name="Straight Connector 3">
            <a:extLst>
              <a:ext uri="{FF2B5EF4-FFF2-40B4-BE49-F238E27FC236}">
                <a16:creationId xmlns:a16="http://schemas.microsoft.com/office/drawing/2014/main" id="{BED029F9-1E4B-4E44-980C-EAB88484A5E8}"/>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E4CE1E1-BAC6-416D-9052-AD8ECFBC309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E4CE1E1-BAC6-416D-9052-AD8ECFBC3094}"/>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9959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5013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Activity1">
    <p:bg>
      <p:bgPr>
        <a:solidFill>
          <a:srgbClr val="F2F2F2"/>
        </a:solidFill>
        <a:effectLst/>
      </p:bgPr>
    </p:bg>
    <p:spTree>
      <p:nvGrpSpPr>
        <p:cNvPr id="1" name=""/>
        <p:cNvGrpSpPr/>
        <p:nvPr/>
      </p:nvGrpSpPr>
      <p:grpSpPr>
        <a:xfrm>
          <a:off x="0" y="0"/>
          <a:ext cx="0" cy="0"/>
          <a:chOff x="0" y="0"/>
          <a:chExt cx="0" cy="0"/>
        </a:xfrm>
      </p:grpSpPr>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5617195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Activity2">
    <p:bg>
      <p:bgPr>
        <a:solidFill>
          <a:srgbClr val="F2F2F2"/>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5503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accent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685800" y="685800"/>
            <a:ext cx="7772400" cy="5486400"/>
          </a:xfrm>
          <a:solidFill>
            <a:schemeClr val="bg1"/>
          </a:solidFill>
        </p:spPr>
        <p:txBody>
          <a:bodyPr lIns="274320" tIns="274320" rIns="274320" bIns="27432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04356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chemeClr val="accent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685800" y="685800"/>
            <a:ext cx="7772400" cy="5486400"/>
          </a:xfrm>
          <a:solidFill>
            <a:schemeClr val="bg1"/>
          </a:solidFill>
        </p:spPr>
        <p:txBody>
          <a:bodyPr lIns="274320" tIns="274320" rIns="274320" bIns="274320"/>
          <a:lstStyle>
            <a:lvl1pPr marL="514350" indent="-514350">
              <a:buFont typeface="+mj-lt"/>
              <a:buAutoNum type="arabicPeriod"/>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47989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2">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40386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200"/>
            <a:ext cx="8229600" cy="3383279"/>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4278312"/>
            <a:ext cx="8229600" cy="219456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00772163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5" name="Straight Connector 4">
            <a:extLst>
              <a:ext uri="{FF2B5EF4-FFF2-40B4-BE49-F238E27FC236}">
                <a16:creationId xmlns:a16="http://schemas.microsoft.com/office/drawing/2014/main" id="{A57828E6-88DC-4F8C-A617-35DAE6082CF6}"/>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407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Quot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i="1"/>
            </a:lvl1pPr>
          </a:lstStyle>
          <a:p>
            <a:pPr lvl="0"/>
            <a:r>
              <a:rPr lang="en-US"/>
              <a:t>Edit Master text styles</a:t>
            </a:r>
          </a:p>
        </p:txBody>
      </p:sp>
    </p:spTree>
    <p:extLst>
      <p:ext uri="{BB962C8B-B14F-4D97-AF65-F5344CB8AC3E}">
        <p14:creationId xmlns:p14="http://schemas.microsoft.com/office/powerpoint/2010/main" val="385498436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5131235-3F10-498E-BCA8-F85810A0BF5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a:extLst>
              <a:ext uri="{FF2B5EF4-FFF2-40B4-BE49-F238E27FC236}">
                <a16:creationId xmlns:a16="http://schemas.microsoft.com/office/drawing/2014/main" id="{CDB60E2D-5202-4A5F-A67C-D8836EFDBF26}"/>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689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F6534D4-0562-4F54-AEBF-DF12FBBA9B4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919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331720"/>
            <a:ext cx="4040188"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19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331720"/>
            <a:ext cx="4041775"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id="{5FB24267-DC79-4783-A543-ACD8F937B053}"/>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1744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E4CE1E1-BAC6-416D-9052-AD8ECFBC309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cxnSp>
        <p:nvCxnSpPr>
          <p:cNvPr id="4" name="Straight Connector 3">
            <a:extLst>
              <a:ext uri="{FF2B5EF4-FFF2-40B4-BE49-F238E27FC236}">
                <a16:creationId xmlns:a16="http://schemas.microsoft.com/office/drawing/2014/main" id="{BED029F9-1E4B-4E44-980C-EAB88484A5E8}"/>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215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6910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736725"/>
            <a:ext cx="8229600"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012580392"/>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hf hdr="0" ftr="0" dt="0"/>
  <p:txStyles>
    <p:titleStyle>
      <a:lvl1pPr algn="l" rtl="0" eaLnBrk="1" fontAlgn="base" hangingPunct="1">
        <a:spcBef>
          <a:spcPct val="0"/>
        </a:spcBef>
        <a:spcAft>
          <a:spcPct val="0"/>
        </a:spcAft>
        <a:defRPr sz="3600" b="1" kern="1200">
          <a:solidFill>
            <a:schemeClr val="accent2"/>
          </a:solidFill>
          <a:latin typeface="+mj-lt"/>
          <a:ea typeface="+mj-ea"/>
          <a:cs typeface="+mj-cs"/>
        </a:defRPr>
      </a:lvl1pPr>
      <a:lvl2pPr algn="l" rtl="0" eaLnBrk="1" fontAlgn="base" hangingPunct="1">
        <a:spcBef>
          <a:spcPct val="0"/>
        </a:spcBef>
        <a:spcAft>
          <a:spcPct val="0"/>
        </a:spcAft>
        <a:defRPr sz="3600" b="1">
          <a:solidFill>
            <a:schemeClr val="accent2"/>
          </a:solidFill>
          <a:latin typeface="Calibri" pitchFamily="34" charset="0"/>
        </a:defRPr>
      </a:lvl2pPr>
      <a:lvl3pPr algn="l" rtl="0" eaLnBrk="1" fontAlgn="base" hangingPunct="1">
        <a:spcBef>
          <a:spcPct val="0"/>
        </a:spcBef>
        <a:spcAft>
          <a:spcPct val="0"/>
        </a:spcAft>
        <a:defRPr sz="3600" b="1">
          <a:solidFill>
            <a:schemeClr val="accent2"/>
          </a:solidFill>
          <a:latin typeface="Calibri" pitchFamily="34" charset="0"/>
        </a:defRPr>
      </a:lvl3pPr>
      <a:lvl4pPr algn="l" rtl="0" eaLnBrk="1" fontAlgn="base" hangingPunct="1">
        <a:spcBef>
          <a:spcPct val="0"/>
        </a:spcBef>
        <a:spcAft>
          <a:spcPct val="0"/>
        </a:spcAft>
        <a:defRPr sz="3600" b="1">
          <a:solidFill>
            <a:schemeClr val="accent2"/>
          </a:solidFill>
          <a:latin typeface="Calibri" pitchFamily="34" charset="0"/>
        </a:defRPr>
      </a:lvl4pPr>
      <a:lvl5pPr algn="l" rtl="0" eaLnBrk="1" fontAlgn="base" hangingPunct="1">
        <a:spcBef>
          <a:spcPct val="0"/>
        </a:spcBef>
        <a:spcAft>
          <a:spcPct val="0"/>
        </a:spcAft>
        <a:defRPr sz="3600" b="1">
          <a:solidFill>
            <a:schemeClr val="accent2"/>
          </a:solidFill>
          <a:latin typeface="Calibri" pitchFamily="34" charset="0"/>
        </a:defRPr>
      </a:lvl5pPr>
      <a:lvl6pPr marL="457200" algn="l" rtl="0" eaLnBrk="1" fontAlgn="base" hangingPunct="1">
        <a:spcBef>
          <a:spcPct val="0"/>
        </a:spcBef>
        <a:spcAft>
          <a:spcPct val="0"/>
        </a:spcAft>
        <a:defRPr sz="3600" b="1">
          <a:solidFill>
            <a:schemeClr val="accent2"/>
          </a:solidFill>
          <a:latin typeface="Calibri" pitchFamily="34" charset="0"/>
        </a:defRPr>
      </a:lvl6pPr>
      <a:lvl7pPr marL="914400" algn="l" rtl="0" eaLnBrk="1" fontAlgn="base" hangingPunct="1">
        <a:spcBef>
          <a:spcPct val="0"/>
        </a:spcBef>
        <a:spcAft>
          <a:spcPct val="0"/>
        </a:spcAft>
        <a:defRPr sz="3600" b="1">
          <a:solidFill>
            <a:schemeClr val="accent2"/>
          </a:solidFill>
          <a:latin typeface="Calibri" pitchFamily="34" charset="0"/>
        </a:defRPr>
      </a:lvl7pPr>
      <a:lvl8pPr marL="1371600" algn="l" rtl="0" eaLnBrk="1" fontAlgn="base" hangingPunct="1">
        <a:spcBef>
          <a:spcPct val="0"/>
        </a:spcBef>
        <a:spcAft>
          <a:spcPct val="0"/>
        </a:spcAft>
        <a:defRPr sz="3600" b="1">
          <a:solidFill>
            <a:schemeClr val="accent2"/>
          </a:solidFill>
          <a:latin typeface="Calibri" pitchFamily="34" charset="0"/>
        </a:defRPr>
      </a:lvl8pPr>
      <a:lvl9pPr marL="1828800" algn="l" rtl="0" eaLnBrk="1" fontAlgn="base" hangingPunct="1">
        <a:spcBef>
          <a:spcPct val="0"/>
        </a:spcBef>
        <a:spcAft>
          <a:spcPct val="0"/>
        </a:spcAft>
        <a:defRPr sz="3600" b="1">
          <a:solidFill>
            <a:schemeClr val="accent2"/>
          </a:solidFill>
          <a:latin typeface="Calibri" pitchFamily="34"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736725"/>
            <a:ext cx="8229600"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426516126"/>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 id="2147483967" r:id="rId12"/>
    <p:sldLayoutId id="2147483968" r:id="rId13"/>
    <p:sldLayoutId id="2147483969" r:id="rId14"/>
  </p:sldLayoutIdLst>
  <p:hf hdr="0" ftr="0" dt="0"/>
  <p:txStyles>
    <p:titleStyle>
      <a:lvl1pPr algn="l" rtl="0" eaLnBrk="1" fontAlgn="base" hangingPunct="1">
        <a:spcBef>
          <a:spcPct val="0"/>
        </a:spcBef>
        <a:spcAft>
          <a:spcPct val="0"/>
        </a:spcAft>
        <a:defRPr sz="3600" b="1" kern="1200">
          <a:solidFill>
            <a:schemeClr val="accent2"/>
          </a:solidFill>
          <a:latin typeface="+mj-lt"/>
          <a:ea typeface="+mj-ea"/>
          <a:cs typeface="+mj-cs"/>
        </a:defRPr>
      </a:lvl1pPr>
      <a:lvl2pPr algn="l" rtl="0" eaLnBrk="1" fontAlgn="base" hangingPunct="1">
        <a:spcBef>
          <a:spcPct val="0"/>
        </a:spcBef>
        <a:spcAft>
          <a:spcPct val="0"/>
        </a:spcAft>
        <a:defRPr sz="3600" b="1">
          <a:solidFill>
            <a:schemeClr val="accent2"/>
          </a:solidFill>
          <a:latin typeface="Calibri" pitchFamily="34" charset="0"/>
        </a:defRPr>
      </a:lvl2pPr>
      <a:lvl3pPr algn="l" rtl="0" eaLnBrk="1" fontAlgn="base" hangingPunct="1">
        <a:spcBef>
          <a:spcPct val="0"/>
        </a:spcBef>
        <a:spcAft>
          <a:spcPct val="0"/>
        </a:spcAft>
        <a:defRPr sz="3600" b="1">
          <a:solidFill>
            <a:schemeClr val="accent2"/>
          </a:solidFill>
          <a:latin typeface="Calibri" pitchFamily="34" charset="0"/>
        </a:defRPr>
      </a:lvl3pPr>
      <a:lvl4pPr algn="l" rtl="0" eaLnBrk="1" fontAlgn="base" hangingPunct="1">
        <a:spcBef>
          <a:spcPct val="0"/>
        </a:spcBef>
        <a:spcAft>
          <a:spcPct val="0"/>
        </a:spcAft>
        <a:defRPr sz="3600" b="1">
          <a:solidFill>
            <a:schemeClr val="accent2"/>
          </a:solidFill>
          <a:latin typeface="Calibri" pitchFamily="34" charset="0"/>
        </a:defRPr>
      </a:lvl4pPr>
      <a:lvl5pPr algn="l" rtl="0" eaLnBrk="1" fontAlgn="base" hangingPunct="1">
        <a:spcBef>
          <a:spcPct val="0"/>
        </a:spcBef>
        <a:spcAft>
          <a:spcPct val="0"/>
        </a:spcAft>
        <a:defRPr sz="3600" b="1">
          <a:solidFill>
            <a:schemeClr val="accent2"/>
          </a:solidFill>
          <a:latin typeface="Calibri" pitchFamily="34" charset="0"/>
        </a:defRPr>
      </a:lvl5pPr>
      <a:lvl6pPr marL="457200" algn="l" rtl="0" eaLnBrk="1" fontAlgn="base" hangingPunct="1">
        <a:spcBef>
          <a:spcPct val="0"/>
        </a:spcBef>
        <a:spcAft>
          <a:spcPct val="0"/>
        </a:spcAft>
        <a:defRPr sz="3600" b="1">
          <a:solidFill>
            <a:schemeClr val="accent2"/>
          </a:solidFill>
          <a:latin typeface="Calibri" pitchFamily="34" charset="0"/>
        </a:defRPr>
      </a:lvl6pPr>
      <a:lvl7pPr marL="914400" algn="l" rtl="0" eaLnBrk="1" fontAlgn="base" hangingPunct="1">
        <a:spcBef>
          <a:spcPct val="0"/>
        </a:spcBef>
        <a:spcAft>
          <a:spcPct val="0"/>
        </a:spcAft>
        <a:defRPr sz="3600" b="1">
          <a:solidFill>
            <a:schemeClr val="accent2"/>
          </a:solidFill>
          <a:latin typeface="Calibri" pitchFamily="34" charset="0"/>
        </a:defRPr>
      </a:lvl7pPr>
      <a:lvl8pPr marL="1371600" algn="l" rtl="0" eaLnBrk="1" fontAlgn="base" hangingPunct="1">
        <a:spcBef>
          <a:spcPct val="0"/>
        </a:spcBef>
        <a:spcAft>
          <a:spcPct val="0"/>
        </a:spcAft>
        <a:defRPr sz="3600" b="1">
          <a:solidFill>
            <a:schemeClr val="accent2"/>
          </a:solidFill>
          <a:latin typeface="Calibri" pitchFamily="34" charset="0"/>
        </a:defRPr>
      </a:lvl8pPr>
      <a:lvl9pPr marL="1828800" algn="l" rtl="0" eaLnBrk="1" fontAlgn="base" hangingPunct="1">
        <a:spcBef>
          <a:spcPct val="0"/>
        </a:spcBef>
        <a:spcAft>
          <a:spcPct val="0"/>
        </a:spcAft>
        <a:defRPr sz="3600" b="1">
          <a:solidFill>
            <a:schemeClr val="accent2"/>
          </a:solidFill>
          <a:latin typeface="Calibri" pitchFamily="34"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18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Working Together: Effective Committees and PC/PB Meetings</a:t>
            </a:r>
            <a:endParaRPr lang="en-US" dirty="0"/>
          </a:p>
        </p:txBody>
      </p:sp>
      <p:sp>
        <p:nvSpPr>
          <p:cNvPr id="3" name="Subtitle 2"/>
          <p:cNvSpPr>
            <a:spLocks noGrp="1"/>
          </p:cNvSpPr>
          <p:nvPr>
            <p:ph type="subTitle" idx="1"/>
          </p:nvPr>
        </p:nvSpPr>
        <p:spPr/>
        <p:txBody>
          <a:bodyPr/>
          <a:lstStyle/>
          <a:p>
            <a:pPr>
              <a:lnSpc>
                <a:spcPts val="2600"/>
              </a:lnSpc>
              <a:spcBef>
                <a:spcPts val="600"/>
              </a:spcBef>
            </a:pPr>
            <a:r>
              <a:rPr lang="en-US" altLang="en-US" dirty="0"/>
              <a:t>Slides for Module 9</a:t>
            </a:r>
          </a:p>
          <a:p>
            <a:pPr>
              <a:lnSpc>
                <a:spcPts val="2600"/>
              </a:lnSpc>
              <a:spcBef>
                <a:spcPts val="600"/>
              </a:spcBef>
            </a:pPr>
            <a:r>
              <a:rPr lang="en-US" altLang="en-US" dirty="0"/>
              <a:t>Topic: Preparing and Supporting PC/PB Officers</a:t>
            </a:r>
          </a:p>
          <a:p>
            <a:endParaRPr lang="en-US" dirty="0"/>
          </a:p>
        </p:txBody>
      </p:sp>
    </p:spTree>
    <p:extLst>
      <p:ext uri="{BB962C8B-B14F-4D97-AF65-F5344CB8AC3E}">
        <p14:creationId xmlns:p14="http://schemas.microsoft.com/office/powerpoint/2010/main" val="3014613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Roles for Committee Chairs</a:t>
            </a:r>
          </a:p>
        </p:txBody>
      </p:sp>
      <p:sp>
        <p:nvSpPr>
          <p:cNvPr id="3" name="Content Placeholder 2"/>
          <p:cNvSpPr>
            <a:spLocks noGrp="1"/>
          </p:cNvSpPr>
          <p:nvPr>
            <p:ph idx="1"/>
          </p:nvPr>
        </p:nvSpPr>
        <p:spPr/>
        <p:txBody>
          <a:bodyPr/>
          <a:lstStyle/>
          <a:p>
            <a:r>
              <a:rPr lang="en-US" dirty="0"/>
              <a:t>Develop committee agendas</a:t>
            </a:r>
          </a:p>
          <a:p>
            <a:r>
              <a:rPr lang="en-US" dirty="0"/>
              <a:t>Chair and facilitate committee meetings</a:t>
            </a:r>
          </a:p>
          <a:p>
            <a:r>
              <a:rPr lang="en-US" dirty="0"/>
              <a:t>Ensure that the agreed-upon meeting process, policies and procedures, and agenda are followed</a:t>
            </a:r>
          </a:p>
          <a:p>
            <a:r>
              <a:rPr lang="en-US" dirty="0"/>
              <a:t>Work with PC/PB support staff to plan committee meetings and identify data, materials, staffing needs</a:t>
            </a:r>
          </a:p>
        </p:txBody>
      </p:sp>
    </p:spTree>
    <p:extLst>
      <p:ext uri="{BB962C8B-B14F-4D97-AF65-F5344CB8AC3E}">
        <p14:creationId xmlns:p14="http://schemas.microsoft.com/office/powerpoint/2010/main" val="1655931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Roles for Committee Chairs (cont.)</a:t>
            </a:r>
          </a:p>
        </p:txBody>
      </p:sp>
      <p:sp>
        <p:nvSpPr>
          <p:cNvPr id="3" name="Content Placeholder 2"/>
          <p:cNvSpPr>
            <a:spLocks noGrp="1"/>
          </p:cNvSpPr>
          <p:nvPr>
            <p:ph idx="1"/>
          </p:nvPr>
        </p:nvSpPr>
        <p:spPr/>
        <p:txBody>
          <a:bodyPr/>
          <a:lstStyle/>
          <a:p>
            <a:r>
              <a:rPr lang="en-US" dirty="0"/>
              <a:t>Ensure development of committee work plan and monitor progress/timelines</a:t>
            </a:r>
          </a:p>
          <a:p>
            <a:r>
              <a:rPr lang="en-US" dirty="0"/>
              <a:t>Ensure training &amp; mentoring for committee members</a:t>
            </a:r>
          </a:p>
          <a:p>
            <a:r>
              <a:rPr lang="en-US" dirty="0"/>
              <a:t>Help prepare/review work products/reports</a:t>
            </a:r>
          </a:p>
          <a:p>
            <a:r>
              <a:rPr lang="en-US" dirty="0"/>
              <a:t>Work collaboratively with other committees</a:t>
            </a:r>
          </a:p>
          <a:p>
            <a:r>
              <a:rPr lang="en-US" dirty="0"/>
              <a:t>Represent/report for the committee at Executive Committee and PC/PB meetings</a:t>
            </a:r>
          </a:p>
          <a:p>
            <a:endParaRPr lang="en-US" dirty="0"/>
          </a:p>
          <a:p>
            <a:endParaRPr lang="en-US" dirty="0"/>
          </a:p>
        </p:txBody>
      </p:sp>
    </p:spTree>
    <p:extLst>
      <p:ext uri="{BB962C8B-B14F-4D97-AF65-F5344CB8AC3E}">
        <p14:creationId xmlns:p14="http://schemas.microsoft.com/office/powerpoint/2010/main" val="1235671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Roles for Co-Chairs</a:t>
            </a:r>
          </a:p>
        </p:txBody>
      </p:sp>
      <p:sp>
        <p:nvSpPr>
          <p:cNvPr id="3" name="Content Placeholder 2"/>
          <p:cNvSpPr>
            <a:spLocks noGrp="1"/>
          </p:cNvSpPr>
          <p:nvPr>
            <p:ph idx="1"/>
          </p:nvPr>
        </p:nvSpPr>
        <p:spPr/>
        <p:txBody>
          <a:bodyPr/>
          <a:lstStyle/>
          <a:p>
            <a:r>
              <a:rPr lang="en-US" dirty="0"/>
              <a:t>Share all the roles of the Chair</a:t>
            </a:r>
          </a:p>
          <a:p>
            <a:r>
              <a:rPr lang="en-US" dirty="0"/>
              <a:t>Often means:</a:t>
            </a:r>
          </a:p>
          <a:p>
            <a:pPr lvl="1">
              <a:spcBef>
                <a:spcPts val="0"/>
              </a:spcBef>
            </a:pPr>
            <a:r>
              <a:rPr lang="en-US" dirty="0"/>
              <a:t>Chairing meetings every other month</a:t>
            </a:r>
          </a:p>
          <a:p>
            <a:r>
              <a:rPr lang="en-US" dirty="0"/>
              <a:t>For PC/PB Co-Chairs</a:t>
            </a:r>
          </a:p>
          <a:p>
            <a:pPr lvl="1">
              <a:spcBef>
                <a:spcPts val="0"/>
              </a:spcBef>
            </a:pPr>
            <a:r>
              <a:rPr lang="en-US" dirty="0"/>
              <a:t>Monitoring the work of committees, with half the committees assigned to each Co-Chair</a:t>
            </a:r>
          </a:p>
          <a:p>
            <a:pPr lvl="1">
              <a:spcBef>
                <a:spcPts val="0"/>
              </a:spcBef>
            </a:pPr>
            <a:r>
              <a:rPr lang="en-US" dirty="0"/>
              <a:t>Sharing or dividing other roles, such as representing the PC/PB in the community</a:t>
            </a:r>
          </a:p>
          <a:p>
            <a:r>
              <a:rPr lang="en-US" dirty="0"/>
              <a:t>If one Co-Chair is “senior,” then the other often functions more like a Vice-Chair</a:t>
            </a:r>
          </a:p>
          <a:p>
            <a:pPr marL="0" indent="0">
              <a:buNone/>
            </a:pPr>
            <a:endParaRPr lang="en-US" dirty="0"/>
          </a:p>
        </p:txBody>
      </p:sp>
    </p:spTree>
    <p:extLst>
      <p:ext uri="{BB962C8B-B14F-4D97-AF65-F5344CB8AC3E}">
        <p14:creationId xmlns:p14="http://schemas.microsoft.com/office/powerpoint/2010/main" val="2092629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Roles for PC/PB or Committee Vice-Chairs or “Junior” Co-Chairs</a:t>
            </a:r>
          </a:p>
        </p:txBody>
      </p:sp>
      <p:sp>
        <p:nvSpPr>
          <p:cNvPr id="3" name="Content Placeholder 2"/>
          <p:cNvSpPr>
            <a:spLocks noGrp="1"/>
          </p:cNvSpPr>
          <p:nvPr>
            <p:ph idx="1"/>
          </p:nvPr>
        </p:nvSpPr>
        <p:spPr/>
        <p:txBody>
          <a:bodyPr/>
          <a:lstStyle/>
          <a:p>
            <a:r>
              <a:rPr lang="en-US" dirty="0"/>
              <a:t>Chair the PC/PB or committee or carry out other tasks when the Chair is absent or unavailable</a:t>
            </a:r>
          </a:p>
          <a:p>
            <a:r>
              <a:rPr lang="en-US" dirty="0"/>
              <a:t>Carry out assignments on behalf of the Chair</a:t>
            </a:r>
          </a:p>
          <a:p>
            <a:pPr lvl="1"/>
            <a:r>
              <a:rPr lang="en-US" dirty="0"/>
              <a:t>Attend meetings of assigned committees</a:t>
            </a:r>
          </a:p>
          <a:p>
            <a:pPr lvl="1"/>
            <a:r>
              <a:rPr lang="en-US" dirty="0"/>
              <a:t>Represent the PC/PB or committee externally</a:t>
            </a:r>
          </a:p>
          <a:p>
            <a:pPr lvl="1"/>
            <a:r>
              <a:rPr lang="en-US" dirty="0"/>
              <a:t>Chair a subcommittee or work group</a:t>
            </a:r>
          </a:p>
          <a:p>
            <a:r>
              <a:rPr lang="en-US" dirty="0"/>
              <a:t>Become Chair or Acting Chair if a Chair leaves the PC/PB before completing the term</a:t>
            </a:r>
          </a:p>
          <a:p>
            <a:r>
              <a:rPr lang="en-US" dirty="0"/>
              <a:t>Prepare for becoming the Chair when the current Chair “terms out” – part of succession planning</a:t>
            </a:r>
          </a:p>
        </p:txBody>
      </p:sp>
    </p:spTree>
    <p:extLst>
      <p:ext uri="{BB962C8B-B14F-4D97-AF65-F5344CB8AC3E}">
        <p14:creationId xmlns:p14="http://schemas.microsoft.com/office/powerpoint/2010/main" val="2721327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spcBef>
                <a:spcPts val="1200"/>
              </a:spcBef>
              <a:buNone/>
            </a:pPr>
            <a:r>
              <a:rPr lang="en-US" sz="2200" dirty="0"/>
              <a:t>Your PC/PB has always had a Chair and a Vice-Chair, and the Vice-Chair almost always becomes the next Chair. However, 2 recent Chairs have left the PC/PB before the end of their terms. One Vice-Chair had received very little training or mentoring before taking on the new role – the Chair was very engaged and didn’t delegate anything. Your current Chair just got a new job and says it’s just too much to do all the work alone. In addition, you have only had 1 consumer Chair or Vice-Chair in the past 6 years. Several members are urging changes to the Bylaws so that 1 of the 2 top officers is always a consumer or other PLWH. </a:t>
            </a:r>
          </a:p>
          <a:p>
            <a:pPr marL="0" indent="0">
              <a:spcBef>
                <a:spcPts val="1200"/>
              </a:spcBef>
              <a:buNone/>
            </a:pPr>
            <a:r>
              <a:rPr lang="en-US" sz="2200" i="1" dirty="0"/>
              <a:t>What might be the benefits and disadvantages of Co-Chairs vs. Vice-Chairs? What might the PC/PB do and why? </a:t>
            </a:r>
          </a:p>
          <a:p>
            <a:pPr marL="0" indent="0">
              <a:buNone/>
            </a:pPr>
            <a:endParaRPr lang="en-US" dirty="0"/>
          </a:p>
        </p:txBody>
      </p:sp>
      <p:sp>
        <p:nvSpPr>
          <p:cNvPr id="2" name="Title 1"/>
          <p:cNvSpPr>
            <a:spLocks noGrp="1"/>
          </p:cNvSpPr>
          <p:nvPr>
            <p:ph type="title"/>
          </p:nvPr>
        </p:nvSpPr>
        <p:spPr/>
        <p:txBody>
          <a:bodyPr/>
          <a:lstStyle/>
          <a:p>
            <a:r>
              <a:rPr lang="en-US" dirty="0"/>
              <a:t>Quick Scenario: Chairs, Co-Chairs, and Vice-Chairs</a:t>
            </a:r>
          </a:p>
        </p:txBody>
      </p:sp>
    </p:spTree>
    <p:extLst>
      <p:ext uri="{BB962C8B-B14F-4D97-AF65-F5344CB8AC3E}">
        <p14:creationId xmlns:p14="http://schemas.microsoft.com/office/powerpoint/2010/main" val="1053429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of PC/PB Officers in </a:t>
            </a:r>
            <a:br>
              <a:rPr lang="en-US" dirty="0"/>
            </a:br>
            <a:r>
              <a:rPr lang="en-US" dirty="0"/>
              <a:t>Engaging Members</a:t>
            </a:r>
          </a:p>
        </p:txBody>
      </p:sp>
      <p:sp>
        <p:nvSpPr>
          <p:cNvPr id="3" name="Content Placeholder 2"/>
          <p:cNvSpPr>
            <a:spLocks noGrp="1"/>
          </p:cNvSpPr>
          <p:nvPr>
            <p:ph idx="1"/>
          </p:nvPr>
        </p:nvSpPr>
        <p:spPr/>
        <p:txBody>
          <a:bodyPr/>
          <a:lstStyle/>
          <a:p>
            <a:r>
              <a:rPr lang="en-US"/>
              <a:t>Help recruit members, sometimes including non-PC/PB members</a:t>
            </a:r>
          </a:p>
          <a:p>
            <a:r>
              <a:rPr lang="en-US"/>
              <a:t>Orient, train, and help mentor new members</a:t>
            </a:r>
          </a:p>
          <a:p>
            <a:r>
              <a:rPr lang="en-US"/>
              <a:t>Motivate members to participate/contribute actively</a:t>
            </a:r>
          </a:p>
          <a:p>
            <a:r>
              <a:rPr lang="en-US"/>
              <a:t>Provide a welcoming environment for members</a:t>
            </a:r>
          </a:p>
          <a:p>
            <a:r>
              <a:rPr lang="en-US"/>
              <a:t>Identify concerns/problems that may negatively affect member participation and help find solutions</a:t>
            </a:r>
          </a:p>
          <a:p>
            <a:endParaRPr lang="en-US"/>
          </a:p>
          <a:p>
            <a:endParaRPr lang="en-US" dirty="0"/>
          </a:p>
        </p:txBody>
      </p:sp>
    </p:spTree>
    <p:extLst>
      <p:ext uri="{BB962C8B-B14F-4D97-AF65-F5344CB8AC3E}">
        <p14:creationId xmlns:p14="http://schemas.microsoft.com/office/powerpoint/2010/main" val="3889218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Actions for Officers to Avoid</a:t>
            </a:r>
            <a:endParaRPr lang="en-US" dirty="0"/>
          </a:p>
        </p:txBody>
      </p:sp>
      <p:sp>
        <p:nvSpPr>
          <p:cNvPr id="3" name="Content Placeholder 2"/>
          <p:cNvSpPr>
            <a:spLocks noGrp="1"/>
          </p:cNvSpPr>
          <p:nvPr>
            <p:ph idx="1"/>
          </p:nvPr>
        </p:nvSpPr>
        <p:spPr/>
        <p:txBody>
          <a:bodyPr/>
          <a:lstStyle/>
          <a:p>
            <a:r>
              <a:rPr lang="en-US" dirty="0"/>
              <a:t>Holding a meeting when there are no tasks to complete</a:t>
            </a:r>
          </a:p>
          <a:p>
            <a:r>
              <a:rPr lang="en-US" dirty="0"/>
              <a:t>Making decisions without consulting PC/PB or committee members</a:t>
            </a:r>
          </a:p>
          <a:p>
            <a:r>
              <a:rPr lang="en-US" dirty="0"/>
              <a:t>Favoring some members over others or allowing a few members to dominate discussion</a:t>
            </a:r>
          </a:p>
          <a:p>
            <a:r>
              <a:rPr lang="en-US" dirty="0"/>
              <a:t>Allowing unlimited discussion</a:t>
            </a:r>
          </a:p>
          <a:p>
            <a:r>
              <a:rPr lang="en-US" dirty="0"/>
              <a:t>Making any member feel uninformed or unvalued</a:t>
            </a:r>
          </a:p>
          <a:p>
            <a:r>
              <a:rPr lang="en-US" dirty="0"/>
              <a:t>If parliamentary procedure is in use:</a:t>
            </a:r>
          </a:p>
          <a:p>
            <a:pPr lvl="1"/>
            <a:r>
              <a:rPr lang="en-US" dirty="0"/>
              <a:t>Advocating for a particular decision while chairing a PC/PB meeting </a:t>
            </a:r>
          </a:p>
          <a:p>
            <a:pPr lvl="1"/>
            <a:r>
              <a:rPr lang="en-US" dirty="0"/>
              <a:t>Voting except when there is a tie</a:t>
            </a:r>
          </a:p>
          <a:p>
            <a:endParaRPr lang="en-US" dirty="0"/>
          </a:p>
        </p:txBody>
      </p:sp>
    </p:spTree>
    <p:extLst>
      <p:ext uri="{BB962C8B-B14F-4D97-AF65-F5344CB8AC3E}">
        <p14:creationId xmlns:p14="http://schemas.microsoft.com/office/powerpoint/2010/main" val="311716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Skills for Officers </a:t>
            </a:r>
          </a:p>
        </p:txBody>
      </p:sp>
      <p:sp>
        <p:nvSpPr>
          <p:cNvPr id="3" name="Content Placeholder 2"/>
          <p:cNvSpPr>
            <a:spLocks noGrp="1"/>
          </p:cNvSpPr>
          <p:nvPr>
            <p:ph idx="1"/>
          </p:nvPr>
        </p:nvSpPr>
        <p:spPr/>
        <p:txBody>
          <a:bodyPr/>
          <a:lstStyle/>
          <a:p>
            <a:r>
              <a:rPr lang="en-US" dirty="0"/>
              <a:t>Knowledge Areas</a:t>
            </a:r>
          </a:p>
          <a:p>
            <a:r>
              <a:rPr lang="en-US" dirty="0"/>
              <a:t>Skill Areas </a:t>
            </a:r>
          </a:p>
        </p:txBody>
      </p:sp>
    </p:spTree>
    <p:extLst>
      <p:ext uri="{BB962C8B-B14F-4D97-AF65-F5344CB8AC3E}">
        <p14:creationId xmlns:p14="http://schemas.microsoft.com/office/powerpoint/2010/main" val="2711601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Discussion: Skills for PC/PB Leaders</a:t>
            </a:r>
          </a:p>
        </p:txBody>
      </p:sp>
      <p:sp>
        <p:nvSpPr>
          <p:cNvPr id="3" name="Content Placeholder 2"/>
          <p:cNvSpPr>
            <a:spLocks noGrp="1"/>
          </p:cNvSpPr>
          <p:nvPr>
            <p:ph idx="1"/>
          </p:nvPr>
        </p:nvSpPr>
        <p:spPr/>
        <p:txBody>
          <a:bodyPr/>
          <a:lstStyle/>
          <a:p>
            <a:pPr marL="0" indent="0">
              <a:buNone/>
            </a:pPr>
            <a:r>
              <a:rPr lang="en-US" dirty="0"/>
              <a:t>Based on your experience in HIV community planning:</a:t>
            </a:r>
          </a:p>
          <a:p>
            <a:r>
              <a:rPr lang="en-US" dirty="0"/>
              <a:t>What are the 2-3 most important skills for a PC/PB Chair or Co-Chair?</a:t>
            </a:r>
          </a:p>
          <a:p>
            <a:r>
              <a:rPr lang="en-US" dirty="0"/>
              <a:t>What are the most important skills for a PC/PB committee Chair or Co-Chair?</a:t>
            </a:r>
          </a:p>
          <a:p>
            <a:r>
              <a:rPr lang="en-US" dirty="0"/>
              <a:t>If they are different, why?</a:t>
            </a:r>
          </a:p>
          <a:p>
            <a:pPr marL="0" indent="0">
              <a:buNone/>
            </a:pPr>
            <a:endParaRPr lang="en-US" dirty="0"/>
          </a:p>
        </p:txBody>
      </p:sp>
    </p:spTree>
    <p:extLst>
      <p:ext uri="{BB962C8B-B14F-4D97-AF65-F5344CB8AC3E}">
        <p14:creationId xmlns:p14="http://schemas.microsoft.com/office/powerpoint/2010/main" val="1764752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PC/PB Officer Knowledge Areas</a:t>
            </a:r>
          </a:p>
        </p:txBody>
      </p:sp>
      <p:sp>
        <p:nvSpPr>
          <p:cNvPr id="3" name="Content Placeholder 2"/>
          <p:cNvSpPr>
            <a:spLocks noGrp="1"/>
          </p:cNvSpPr>
          <p:nvPr>
            <p:ph idx="1"/>
          </p:nvPr>
        </p:nvSpPr>
        <p:spPr/>
        <p:txBody>
          <a:bodyPr/>
          <a:lstStyle/>
          <a:p>
            <a:pPr>
              <a:spcBef>
                <a:spcPts val="1200"/>
              </a:spcBef>
            </a:pPr>
            <a:r>
              <a:rPr lang="en-US" b="1" dirty="0"/>
              <a:t>RWHAP</a:t>
            </a:r>
            <a:r>
              <a:rPr lang="en-US" dirty="0"/>
              <a:t>: RWHAP legislation, guidance, and history – especially Part A</a:t>
            </a:r>
          </a:p>
          <a:p>
            <a:pPr>
              <a:spcBef>
                <a:spcPts val="1200"/>
              </a:spcBef>
            </a:pPr>
            <a:r>
              <a:rPr lang="en-US" b="1" dirty="0"/>
              <a:t>Your EMA/TGA and Part A Program</a:t>
            </a:r>
            <a:r>
              <a:rPr lang="en-US" dirty="0"/>
              <a:t>: Local epidemic, recipient agency, integrated/comprehensive plan, system of care, service priorities &amp; funding allocations, service expenditures, HIV care continuum, PLWH service needs, barriers, and gaps</a:t>
            </a:r>
          </a:p>
          <a:p>
            <a:pPr>
              <a:spcBef>
                <a:spcPts val="1200"/>
              </a:spcBef>
            </a:pPr>
            <a:r>
              <a:rPr lang="en-US" b="1" dirty="0"/>
              <a:t>PC/PB governance/operations</a:t>
            </a:r>
            <a:r>
              <a:rPr lang="en-US" dirty="0"/>
              <a:t>: Bylaws, polices &amp; procedures, committees, meeting rules and process, staffing, MOU </a:t>
            </a:r>
          </a:p>
          <a:p>
            <a:pPr>
              <a:spcBef>
                <a:spcPts val="1200"/>
              </a:spcBef>
            </a:pPr>
            <a:r>
              <a:rPr lang="en-US" b="1" dirty="0"/>
              <a:t>PC/PB membership</a:t>
            </a:r>
            <a:r>
              <a:rPr lang="en-US" dirty="0"/>
              <a:t>: Roster, vacancies, representation and reflectiveness, open nominations process</a:t>
            </a:r>
          </a:p>
          <a:p>
            <a:pPr>
              <a:spcBef>
                <a:spcPts val="1200"/>
              </a:spcBef>
            </a:pPr>
            <a:r>
              <a:rPr lang="en-US" b="1" dirty="0"/>
              <a:t>PC/PB status and plans</a:t>
            </a:r>
            <a:r>
              <a:rPr lang="en-US" dirty="0"/>
              <a:t>: Annual calendar, PC/PB and committee work plans and status </a:t>
            </a:r>
          </a:p>
          <a:p>
            <a:endParaRPr lang="en-US" dirty="0"/>
          </a:p>
        </p:txBody>
      </p:sp>
    </p:spTree>
    <p:extLst>
      <p:ext uri="{BB962C8B-B14F-4D97-AF65-F5344CB8AC3E}">
        <p14:creationId xmlns:p14="http://schemas.microsoft.com/office/powerpoint/2010/main" val="1334187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FBCE14C-099E-410F-8DC4-8C2D8D5B8E4E}"/>
              </a:ext>
            </a:extLst>
          </p:cNvPr>
          <p:cNvSpPr>
            <a:spLocks noGrp="1"/>
          </p:cNvSpPr>
          <p:nvPr>
            <p:ph type="title"/>
          </p:nvPr>
        </p:nvSpPr>
        <p:spPr/>
        <p:txBody>
          <a:bodyPr/>
          <a:lstStyle/>
          <a:p>
            <a:r>
              <a:rPr lang="en-US" dirty="0"/>
              <a:t>Preparing and Supporting </a:t>
            </a:r>
            <a:br>
              <a:rPr lang="en-US" dirty="0"/>
            </a:br>
            <a:r>
              <a:rPr lang="en-US" dirty="0"/>
              <a:t>PC/PB Officers</a:t>
            </a:r>
          </a:p>
        </p:txBody>
      </p:sp>
      <p:sp>
        <p:nvSpPr>
          <p:cNvPr id="8" name="Text Placeholder 7">
            <a:extLst>
              <a:ext uri="{FF2B5EF4-FFF2-40B4-BE49-F238E27FC236}">
                <a16:creationId xmlns:a16="http://schemas.microsoft.com/office/drawing/2014/main" id="{4733856A-E67E-4A09-B151-AC1CF2384877}"/>
              </a:ext>
            </a:extLst>
          </p:cNvPr>
          <p:cNvSpPr>
            <a:spLocks noGrp="1"/>
          </p:cNvSpPr>
          <p:nvPr>
            <p:ph type="body" idx="1"/>
          </p:nvPr>
        </p:nvSpPr>
        <p:spPr/>
        <p:txBody>
          <a:bodyPr/>
          <a:lstStyle/>
          <a:p>
            <a:r>
              <a:rPr lang="en-US"/>
              <a:t>Leadership Roles</a:t>
            </a:r>
          </a:p>
          <a:p>
            <a:r>
              <a:rPr lang="en-US"/>
              <a:t>Skills for Officers</a:t>
            </a:r>
          </a:p>
          <a:p>
            <a:r>
              <a:rPr lang="en-US"/>
              <a:t>Officer Training and Support</a:t>
            </a:r>
          </a:p>
          <a:p>
            <a:pPr lvl="0"/>
            <a:endParaRPr lang="en-US"/>
          </a:p>
          <a:p>
            <a:endParaRPr lang="en-US" dirty="0"/>
          </a:p>
        </p:txBody>
      </p:sp>
    </p:spTree>
    <p:extLst>
      <p:ext uri="{BB962C8B-B14F-4D97-AF65-F5344CB8AC3E}">
        <p14:creationId xmlns:p14="http://schemas.microsoft.com/office/powerpoint/2010/main" val="671196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PC/PB Officer Skill Areas</a:t>
            </a:r>
          </a:p>
        </p:txBody>
      </p:sp>
      <p:sp>
        <p:nvSpPr>
          <p:cNvPr id="3" name="Content Placeholder 2"/>
          <p:cNvSpPr>
            <a:spLocks noGrp="1"/>
          </p:cNvSpPr>
          <p:nvPr>
            <p:ph idx="1"/>
          </p:nvPr>
        </p:nvSpPr>
        <p:spPr/>
        <p:txBody>
          <a:bodyPr/>
          <a:lstStyle/>
          <a:p>
            <a:pPr>
              <a:spcBef>
                <a:spcPts val="1200"/>
              </a:spcBef>
              <a:spcAft>
                <a:spcPts val="0"/>
              </a:spcAft>
            </a:pPr>
            <a:r>
              <a:rPr lang="en-US" b="1" dirty="0"/>
              <a:t>HIV community planning</a:t>
            </a:r>
            <a:r>
              <a:rPr lang="en-US" dirty="0"/>
              <a:t>: Organizing and implementing key planning tasks, especially legislatively defined roles of PC/PB</a:t>
            </a:r>
          </a:p>
          <a:p>
            <a:pPr>
              <a:spcBef>
                <a:spcPts val="1200"/>
              </a:spcBef>
              <a:spcAft>
                <a:spcPts val="0"/>
              </a:spcAft>
            </a:pPr>
            <a:r>
              <a:rPr lang="en-US" b="1" dirty="0"/>
              <a:t>Communications</a:t>
            </a:r>
            <a:r>
              <a:rPr lang="en-US" dirty="0"/>
              <a:t>: especially oral, but also concise written communications</a:t>
            </a:r>
          </a:p>
          <a:p>
            <a:pPr>
              <a:spcBef>
                <a:spcPts val="1200"/>
              </a:spcBef>
              <a:spcAft>
                <a:spcPts val="0"/>
              </a:spcAft>
            </a:pPr>
            <a:r>
              <a:rPr lang="en-US" b="1" dirty="0"/>
              <a:t>Meeting rules/procedures</a:t>
            </a:r>
            <a:r>
              <a:rPr lang="en-US" dirty="0"/>
              <a:t>: Using your PC/PB’s chosen method of running meetings</a:t>
            </a:r>
          </a:p>
          <a:p>
            <a:pPr>
              <a:spcBef>
                <a:spcPts val="1200"/>
              </a:spcBef>
              <a:spcAft>
                <a:spcPts val="0"/>
              </a:spcAft>
            </a:pPr>
            <a:r>
              <a:rPr lang="en-US" b="1" dirty="0"/>
              <a:t>Recipient relations</a:t>
            </a:r>
            <a:r>
              <a:rPr lang="en-US" dirty="0"/>
              <a:t>: Working productively with recipient staff</a:t>
            </a:r>
          </a:p>
          <a:p>
            <a:endParaRPr lang="en-US" dirty="0"/>
          </a:p>
        </p:txBody>
      </p:sp>
    </p:spTree>
    <p:extLst>
      <p:ext uri="{BB962C8B-B14F-4D97-AF65-F5344CB8AC3E}">
        <p14:creationId xmlns:p14="http://schemas.microsoft.com/office/powerpoint/2010/main" val="3035469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PC/PB Skill Areas  (cont.)</a:t>
            </a:r>
          </a:p>
        </p:txBody>
      </p:sp>
      <p:sp>
        <p:nvSpPr>
          <p:cNvPr id="3" name="Content Placeholder 2"/>
          <p:cNvSpPr>
            <a:spLocks noGrp="1"/>
          </p:cNvSpPr>
          <p:nvPr>
            <p:ph idx="1"/>
          </p:nvPr>
        </p:nvSpPr>
        <p:spPr/>
        <p:txBody>
          <a:bodyPr/>
          <a:lstStyle/>
          <a:p>
            <a:r>
              <a:rPr lang="en-US" b="1" dirty="0"/>
              <a:t>Leadership and group process </a:t>
            </a:r>
            <a:r>
              <a:rPr lang="en-US" dirty="0"/>
              <a:t>– as needed to:</a:t>
            </a:r>
          </a:p>
          <a:p>
            <a:pPr lvl="1"/>
            <a:r>
              <a:rPr lang="en-US" dirty="0"/>
              <a:t>Chair and facilitate meetings</a:t>
            </a:r>
          </a:p>
          <a:p>
            <a:pPr lvl="1"/>
            <a:r>
              <a:rPr lang="en-US" dirty="0"/>
              <a:t>Work well with members from diverse cultures and backgrounds</a:t>
            </a:r>
          </a:p>
          <a:p>
            <a:pPr lvl="1"/>
            <a:r>
              <a:rPr lang="en-US" dirty="0"/>
              <a:t>Motivate, engage, and support members</a:t>
            </a:r>
          </a:p>
          <a:p>
            <a:pPr lvl="1"/>
            <a:r>
              <a:rPr lang="en-US" dirty="0"/>
              <a:t>Manage public comment and input  </a:t>
            </a:r>
          </a:p>
          <a:p>
            <a:pPr lvl="1"/>
            <a:r>
              <a:rPr lang="en-US" dirty="0"/>
              <a:t>Establish and maintain a high-performing team</a:t>
            </a:r>
          </a:p>
          <a:p>
            <a:pPr lvl="1"/>
            <a:r>
              <a:rPr lang="en-US" dirty="0"/>
              <a:t>Analyze and resolve conflicts and other group-process issues</a:t>
            </a:r>
          </a:p>
          <a:p>
            <a:pPr lvl="1"/>
            <a:r>
              <a:rPr lang="en-US" dirty="0"/>
              <a:t>Implement truly inclusive planning</a:t>
            </a:r>
          </a:p>
          <a:p>
            <a:endParaRPr lang="en-US" dirty="0"/>
          </a:p>
        </p:txBody>
      </p:sp>
    </p:spTree>
    <p:extLst>
      <p:ext uri="{BB962C8B-B14F-4D97-AF65-F5344CB8AC3E}">
        <p14:creationId xmlns:p14="http://schemas.microsoft.com/office/powerpoint/2010/main" val="134542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Oral Communications Roles and Skills for Running a Meeting</a:t>
            </a:r>
          </a:p>
        </p:txBody>
      </p:sp>
      <p:sp>
        <p:nvSpPr>
          <p:cNvPr id="3" name="Content Placeholder 2"/>
          <p:cNvSpPr>
            <a:spLocks noGrp="1"/>
          </p:cNvSpPr>
          <p:nvPr>
            <p:ph idx="1"/>
          </p:nvPr>
        </p:nvSpPr>
        <p:spPr/>
        <p:txBody>
          <a:bodyPr/>
          <a:lstStyle/>
          <a:p>
            <a:pPr>
              <a:spcBef>
                <a:spcPts val="1200"/>
              </a:spcBef>
            </a:pPr>
            <a:r>
              <a:rPr lang="en-US" b="1" dirty="0"/>
              <a:t>Communicate: </a:t>
            </a:r>
            <a:r>
              <a:rPr lang="en-US" dirty="0"/>
              <a:t>Start the meeting, welcome new members, make introductions, address agenda, set the scene</a:t>
            </a:r>
          </a:p>
          <a:p>
            <a:pPr>
              <a:spcBef>
                <a:spcPts val="1200"/>
              </a:spcBef>
            </a:pPr>
            <a:r>
              <a:rPr lang="en-US" b="1" dirty="0"/>
              <a:t>Control: </a:t>
            </a:r>
            <a:r>
              <a:rPr lang="en-US" dirty="0"/>
              <a:t>Maintain control, manage time, be flexible but keep to the agenda</a:t>
            </a:r>
          </a:p>
          <a:p>
            <a:pPr>
              <a:spcBef>
                <a:spcPts val="1200"/>
              </a:spcBef>
            </a:pPr>
            <a:r>
              <a:rPr lang="en-US" b="1" dirty="0"/>
              <a:t>Coax: </a:t>
            </a:r>
            <a:r>
              <a:rPr lang="en-US" dirty="0"/>
              <a:t>Encourage full participation without anyone dominating; ask hard questions and raise hard issues</a:t>
            </a:r>
          </a:p>
          <a:p>
            <a:pPr>
              <a:spcBef>
                <a:spcPts val="1200"/>
              </a:spcBef>
            </a:pPr>
            <a:r>
              <a:rPr lang="en-US" b="1" dirty="0"/>
              <a:t>Compare: </a:t>
            </a:r>
            <a:r>
              <a:rPr lang="en-US" dirty="0"/>
              <a:t>Summarize various views presented</a:t>
            </a:r>
          </a:p>
          <a:p>
            <a:pPr>
              <a:spcBef>
                <a:spcPts val="1200"/>
              </a:spcBef>
            </a:pPr>
            <a:r>
              <a:rPr lang="en-US" b="1" dirty="0"/>
              <a:t>Clarify: </a:t>
            </a:r>
            <a:r>
              <a:rPr lang="en-US" dirty="0"/>
              <a:t>Make sure everyone understands the discussion, and minimize jargon and technical terms</a:t>
            </a:r>
          </a:p>
        </p:txBody>
      </p:sp>
    </p:spTree>
    <p:extLst>
      <p:ext uri="{BB962C8B-B14F-4D97-AF65-F5344CB8AC3E}">
        <p14:creationId xmlns:p14="http://schemas.microsoft.com/office/powerpoint/2010/main" val="441878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Oral Communications Roles and Skills for Running a Meeting  (cont.)</a:t>
            </a:r>
          </a:p>
        </p:txBody>
      </p:sp>
      <p:sp>
        <p:nvSpPr>
          <p:cNvPr id="3" name="Content Placeholder 2"/>
          <p:cNvSpPr>
            <a:spLocks noGrp="1"/>
          </p:cNvSpPr>
          <p:nvPr>
            <p:ph idx="1"/>
          </p:nvPr>
        </p:nvSpPr>
        <p:spPr/>
        <p:txBody>
          <a:bodyPr/>
          <a:lstStyle/>
          <a:p>
            <a:pPr>
              <a:spcBef>
                <a:spcPts val="1200"/>
              </a:spcBef>
            </a:pPr>
            <a:r>
              <a:rPr lang="en-US" b="1" dirty="0"/>
              <a:t>Support decision making</a:t>
            </a:r>
            <a:r>
              <a:rPr lang="en-US" dirty="0"/>
              <a:t>: Ensure that decisions are made and that they reflect the PC/PB’s purposes, and ensure that decisions are recorded and have someone assigned to implement them</a:t>
            </a:r>
          </a:p>
          <a:p>
            <a:pPr>
              <a:spcBef>
                <a:spcPts val="1200"/>
              </a:spcBef>
            </a:pPr>
            <a:r>
              <a:rPr lang="en-US" b="1" dirty="0"/>
              <a:t>Guide</a:t>
            </a:r>
            <a:r>
              <a:rPr lang="en-US" dirty="0"/>
              <a:t>: Remember your role in guiding the meeting, helping members work as a productive team, and managing time</a:t>
            </a:r>
          </a:p>
          <a:p>
            <a:pPr>
              <a:spcBef>
                <a:spcPts val="1200"/>
              </a:spcBef>
            </a:pPr>
            <a:r>
              <a:rPr lang="en-US" b="1" dirty="0"/>
              <a:t>End the meeting: </a:t>
            </a:r>
            <a:r>
              <a:rPr lang="en-US" dirty="0"/>
              <a:t>Summarize decisions made, follow-up action needed, and focus items for the next meeting </a:t>
            </a:r>
          </a:p>
          <a:p>
            <a:endParaRPr lang="en-US" dirty="0"/>
          </a:p>
        </p:txBody>
      </p:sp>
    </p:spTree>
    <p:extLst>
      <p:ext uri="{BB962C8B-B14F-4D97-AF65-F5344CB8AC3E}">
        <p14:creationId xmlns:p14="http://schemas.microsoft.com/office/powerpoint/2010/main" val="2106921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Officer Training and Support </a:t>
            </a:r>
          </a:p>
        </p:txBody>
      </p:sp>
      <p:sp>
        <p:nvSpPr>
          <p:cNvPr id="3" name="Content Placeholder 2"/>
          <p:cNvSpPr>
            <a:spLocks noGrp="1"/>
          </p:cNvSpPr>
          <p:nvPr>
            <p:ph idx="1"/>
          </p:nvPr>
        </p:nvSpPr>
        <p:spPr/>
        <p:txBody>
          <a:bodyPr/>
          <a:lstStyle/>
          <a:p>
            <a:r>
              <a:rPr lang="en-US" dirty="0"/>
              <a:t>Initial Orientation and Training </a:t>
            </a:r>
          </a:p>
          <a:p>
            <a:r>
              <a:rPr lang="en-US" dirty="0"/>
              <a:t>Strategies for Training and Supporting Officers </a:t>
            </a:r>
          </a:p>
        </p:txBody>
      </p:sp>
    </p:spTree>
    <p:extLst>
      <p:ext uri="{BB962C8B-B14F-4D97-AF65-F5344CB8AC3E}">
        <p14:creationId xmlns:p14="http://schemas.microsoft.com/office/powerpoint/2010/main" val="3161932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and Support for PC/PB Officers</a:t>
            </a:r>
          </a:p>
        </p:txBody>
      </p:sp>
      <p:sp>
        <p:nvSpPr>
          <p:cNvPr id="3" name="Content Placeholder 2"/>
          <p:cNvSpPr>
            <a:spLocks noGrp="1"/>
          </p:cNvSpPr>
          <p:nvPr>
            <p:ph idx="1"/>
          </p:nvPr>
        </p:nvSpPr>
        <p:spPr/>
        <p:txBody>
          <a:bodyPr/>
          <a:lstStyle/>
          <a:p>
            <a:r>
              <a:rPr lang="en-US" dirty="0"/>
              <a:t>All officers should receive orientation immediately after election/appointment</a:t>
            </a:r>
          </a:p>
          <a:p>
            <a:pPr lvl="1"/>
            <a:r>
              <a:rPr lang="en-US" dirty="0"/>
              <a:t>Officers chosen to fill a vacated seat should receive immediate orientation </a:t>
            </a:r>
          </a:p>
          <a:p>
            <a:r>
              <a:rPr lang="en-US" dirty="0"/>
              <a:t>New officers or officers who are relatively new PC/PB members should be offered additional orientation</a:t>
            </a:r>
          </a:p>
          <a:p>
            <a:r>
              <a:rPr lang="en-US" dirty="0"/>
              <a:t>All officers should receive additional training during their terms − as a group, based on roles, or as individuals </a:t>
            </a:r>
          </a:p>
          <a:p>
            <a:r>
              <a:rPr lang="en-US" dirty="0"/>
              <a:t>Executive Committee meetings provide an opportunity for brief updates/training if all officers serve on that committee</a:t>
            </a:r>
          </a:p>
          <a:p>
            <a:endParaRPr lang="en-US" dirty="0"/>
          </a:p>
        </p:txBody>
      </p:sp>
    </p:spTree>
    <p:extLst>
      <p:ext uri="{BB962C8B-B14F-4D97-AF65-F5344CB8AC3E}">
        <p14:creationId xmlns:p14="http://schemas.microsoft.com/office/powerpoint/2010/main" val="146644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Initial Orientation and Training</a:t>
            </a:r>
          </a:p>
        </p:txBody>
      </p:sp>
      <p:sp>
        <p:nvSpPr>
          <p:cNvPr id="3" name="Content Placeholder 2"/>
          <p:cNvSpPr>
            <a:spLocks noGrp="1"/>
          </p:cNvSpPr>
          <p:nvPr>
            <p:ph idx="1"/>
          </p:nvPr>
        </p:nvSpPr>
        <p:spPr/>
        <p:txBody>
          <a:bodyPr/>
          <a:lstStyle/>
          <a:p>
            <a:r>
              <a:rPr lang="en-US" b="1" dirty="0"/>
              <a:t>General orientation </a:t>
            </a:r>
            <a:r>
              <a:rPr lang="en-US" dirty="0"/>
              <a:t>should provide information on topics important for all officers, like:</a:t>
            </a:r>
          </a:p>
          <a:p>
            <a:pPr lvl="1"/>
            <a:r>
              <a:rPr lang="en-US" dirty="0"/>
              <a:t>Officer roles/position descriptions</a:t>
            </a:r>
          </a:p>
          <a:p>
            <a:pPr lvl="1"/>
            <a:r>
              <a:rPr lang="en-US" dirty="0"/>
              <a:t>HRSA/HAB expectations for PC/PBs and officers</a:t>
            </a:r>
          </a:p>
          <a:p>
            <a:pPr lvl="1"/>
            <a:r>
              <a:rPr lang="en-US" dirty="0"/>
              <a:t>PC/PB governance documents (Bylaws, policies and procedures)</a:t>
            </a:r>
          </a:p>
          <a:p>
            <a:pPr lvl="1"/>
            <a:r>
              <a:rPr lang="en-US" dirty="0"/>
              <a:t>PC/PB annual work plan</a:t>
            </a:r>
          </a:p>
          <a:p>
            <a:pPr lvl="1"/>
            <a:r>
              <a:rPr lang="en-US" dirty="0"/>
              <a:t>Role of officers with regard to the recipient</a:t>
            </a:r>
          </a:p>
          <a:p>
            <a:pPr lvl="1"/>
            <a:r>
              <a:rPr lang="en-US" dirty="0"/>
              <a:t>Responsibilities for consumer engagement</a:t>
            </a:r>
          </a:p>
          <a:p>
            <a:pPr lvl="1"/>
            <a:r>
              <a:rPr lang="en-US" dirty="0"/>
              <a:t>Expectations for officer collaboration</a:t>
            </a:r>
          </a:p>
          <a:p>
            <a:pPr lvl="1"/>
            <a:r>
              <a:rPr lang="en-US" dirty="0"/>
              <a:t>PC/PB staff support for officers</a:t>
            </a:r>
          </a:p>
          <a:p>
            <a:r>
              <a:rPr lang="en-US" b="1" dirty="0"/>
              <a:t>Training </a:t>
            </a:r>
            <a:r>
              <a:rPr lang="en-US" dirty="0"/>
              <a:t>should cover skills like group process, team building, and planning/managing meetings</a:t>
            </a:r>
          </a:p>
          <a:p>
            <a:endParaRPr lang="en-US" dirty="0"/>
          </a:p>
        </p:txBody>
      </p:sp>
    </p:spTree>
    <p:extLst>
      <p:ext uri="{BB962C8B-B14F-4D97-AF65-F5344CB8AC3E}">
        <p14:creationId xmlns:p14="http://schemas.microsoft.com/office/powerpoint/2010/main" val="19722675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Strategies for Training and Supporting PC/PB Leaders (1-3)</a:t>
            </a:r>
          </a:p>
        </p:txBody>
      </p:sp>
      <p:sp>
        <p:nvSpPr>
          <p:cNvPr id="3" name="Content Placeholder 2"/>
          <p:cNvSpPr>
            <a:spLocks noGrp="1"/>
          </p:cNvSpPr>
          <p:nvPr>
            <p:ph idx="1"/>
          </p:nvPr>
        </p:nvSpPr>
        <p:spPr>
          <a:xfrm>
            <a:off x="481263" y="1752600"/>
            <a:ext cx="8229600" cy="4389438"/>
          </a:xfrm>
        </p:spPr>
        <p:txBody>
          <a:bodyPr/>
          <a:lstStyle/>
          <a:p>
            <a:pPr marL="457200" lvl="0" indent="-457200">
              <a:spcBef>
                <a:spcPts val="1200"/>
              </a:spcBef>
              <a:buClrTx/>
              <a:buFont typeface="+mj-lt"/>
              <a:buAutoNum type="arabicPeriod"/>
            </a:pPr>
            <a:r>
              <a:rPr lang="en-US" b="1" dirty="0"/>
              <a:t>Orientation: </a:t>
            </a:r>
            <a:r>
              <a:rPr lang="en-US" dirty="0"/>
              <a:t>Provide a structured, interactive orientation for new officers immediately after their election, and before they chair their first meeting </a:t>
            </a:r>
          </a:p>
          <a:p>
            <a:pPr marL="457200" lvl="0" indent="-457200">
              <a:spcBef>
                <a:spcPts val="1200"/>
              </a:spcBef>
              <a:buClrTx/>
              <a:buFont typeface="+mj-lt"/>
              <a:buAutoNum type="arabicPeriod"/>
            </a:pPr>
            <a:r>
              <a:rPr lang="en-US" b="1" dirty="0"/>
              <a:t>Self-assessments: </a:t>
            </a:r>
            <a:r>
              <a:rPr lang="en-US" dirty="0"/>
              <a:t>Ask all new officers to self-assess their knowledge and skills and identify most-needed orientation, training, and materials.</a:t>
            </a:r>
          </a:p>
          <a:p>
            <a:pPr marL="457200" lvl="0" indent="-457200">
              <a:spcBef>
                <a:spcPts val="1200"/>
              </a:spcBef>
              <a:buClrTx/>
              <a:buFont typeface="+mj-lt"/>
              <a:buAutoNum type="arabicPeriod"/>
            </a:pPr>
            <a:r>
              <a:rPr lang="en-US" b="1" dirty="0"/>
              <a:t>Officer Development Plan: </a:t>
            </a:r>
            <a:r>
              <a:rPr lang="en-US" dirty="0"/>
              <a:t>Prepare a concise but specific Officer Development Plan for the PC/PB each year that includes shared and individual training needs and provides strategies and a timeline for planned officer development opportunities</a:t>
            </a:r>
          </a:p>
          <a:p>
            <a:endParaRPr lang="en-US" dirty="0"/>
          </a:p>
        </p:txBody>
      </p:sp>
    </p:spTree>
    <p:extLst>
      <p:ext uri="{BB962C8B-B14F-4D97-AF65-F5344CB8AC3E}">
        <p14:creationId xmlns:p14="http://schemas.microsoft.com/office/powerpoint/2010/main" val="11212863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87362"/>
            <a:ext cx="9144000" cy="503238"/>
          </a:xfrm>
        </p:spPr>
        <p:txBody>
          <a:bodyPr/>
          <a:lstStyle/>
          <a:p>
            <a:pPr algn="ctr"/>
            <a:r>
              <a:rPr lang="en-US" sz="2800" dirty="0" smtClean="0">
                <a:solidFill>
                  <a:schemeClr val="tx1"/>
                </a:solidFill>
              </a:rPr>
              <a:t>Sample Format for an Annual Officer Development </a:t>
            </a:r>
            <a:r>
              <a:rPr lang="en-US" sz="2800" dirty="0">
                <a:solidFill>
                  <a:schemeClr val="tx1"/>
                </a:solidFill>
              </a:rPr>
              <a:t>Plan </a:t>
            </a:r>
            <a:r>
              <a:rPr lang="en-US" sz="2800" dirty="0" smtClean="0">
                <a:solidFill>
                  <a:schemeClr val="tx1"/>
                </a:solidFill>
              </a:rPr>
              <a:t/>
            </a:r>
            <a:br>
              <a:rPr lang="en-US" sz="2800" dirty="0" smtClean="0">
                <a:solidFill>
                  <a:schemeClr val="tx1"/>
                </a:solidFill>
              </a:rPr>
            </a:br>
            <a:r>
              <a:rPr lang="en-US" sz="1600" b="0" i="1" dirty="0" smtClean="0">
                <a:solidFill>
                  <a:schemeClr val="tx1"/>
                </a:solidFill>
              </a:rPr>
              <a:t>For </a:t>
            </a:r>
            <a:r>
              <a:rPr lang="en-US" sz="1600" b="0" i="1" dirty="0">
                <a:solidFill>
                  <a:schemeClr val="tx1"/>
                </a:solidFill>
              </a:rPr>
              <a:t>each topic listed, put a checkmark to indicate which officers should be trained on it. </a:t>
            </a:r>
            <a:endParaRPr lang="en-US" sz="2400" b="0" i="1" dirty="0">
              <a:solidFill>
                <a:schemeClr val="tx1"/>
              </a:solidFill>
            </a:endParaRPr>
          </a:p>
        </p:txBody>
      </p:sp>
      <p:pic>
        <p:nvPicPr>
          <p:cNvPr id="5" name="Picture 4" descr="This table provides a framework for creatign an officer development plan. The header row lists the following columns: Type of Opportunity and Topic; All Officers; Planning Council or Planning Body Officers; Committee Officers; Individuals (by name); Strategies/Methods; and Timeline/Responsibility.  The first column --under header Type of Opportunity and Topics-- has spaces to list orientation sessions, training sessions, individual development activities, and other opportunities. The user lists all available development options in the first column, according to the appropriate category, then checks who should attend each option. Details about the development opportunities are listed in the Strategies/Methods and Timeline/Responsibility columns.  " title="Annual Officer Development Plan Table"/>
          <p:cNvPicPr>
            <a:picLocks noChangeAspect="1"/>
          </p:cNvPicPr>
          <p:nvPr/>
        </p:nvPicPr>
        <p:blipFill rotWithShape="1">
          <a:blip r:embed="rId2">
            <a:extLst>
              <a:ext uri="{28A0092B-C50C-407E-A947-70E740481C1C}">
                <a14:useLocalDpi xmlns:a14="http://schemas.microsoft.com/office/drawing/2010/main" val="0"/>
              </a:ext>
            </a:extLst>
          </a:blip>
          <a:srcRect t="14444" b="8889"/>
          <a:stretch/>
        </p:blipFill>
        <p:spPr>
          <a:xfrm>
            <a:off x="0" y="1066800"/>
            <a:ext cx="9144000" cy="5257800"/>
          </a:xfrm>
          <a:prstGeom prst="rect">
            <a:avLst/>
          </a:prstGeom>
        </p:spPr>
      </p:pic>
    </p:spTree>
    <p:extLst>
      <p:ext uri="{BB962C8B-B14F-4D97-AF65-F5344CB8AC3E}">
        <p14:creationId xmlns:p14="http://schemas.microsoft.com/office/powerpoint/2010/main" val="4357718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Strategies for Training and Supporting PC/PB Leaders  (4-6)</a:t>
            </a:r>
          </a:p>
        </p:txBody>
      </p:sp>
      <p:sp>
        <p:nvSpPr>
          <p:cNvPr id="3" name="Content Placeholder 2"/>
          <p:cNvSpPr>
            <a:spLocks noGrp="1"/>
          </p:cNvSpPr>
          <p:nvPr>
            <p:ph idx="1"/>
          </p:nvPr>
        </p:nvSpPr>
        <p:spPr/>
        <p:txBody>
          <a:bodyPr/>
          <a:lstStyle/>
          <a:p>
            <a:pPr marL="514350" lvl="0" indent="-514350">
              <a:spcBef>
                <a:spcPts val="1200"/>
              </a:spcBef>
              <a:buClrTx/>
              <a:buFont typeface="+mj-lt"/>
              <a:buAutoNum type="arabicPeriod" startAt="4"/>
            </a:pPr>
            <a:r>
              <a:rPr lang="en-US" b="1" dirty="0"/>
              <a:t>Budgeting of funds for officer development: </a:t>
            </a:r>
            <a:r>
              <a:rPr lang="en-US" dirty="0"/>
              <a:t>Set aside some PC/PB support funds for officer training &amp; support</a:t>
            </a:r>
          </a:p>
          <a:p>
            <a:pPr marL="514350" lvl="0" indent="-514350">
              <a:spcBef>
                <a:spcPts val="1200"/>
              </a:spcBef>
              <a:buClrTx/>
              <a:buFont typeface="+mj-lt"/>
              <a:buAutoNum type="arabicPeriod" startAt="4"/>
            </a:pPr>
            <a:r>
              <a:rPr lang="en-US" b="1" dirty="0"/>
              <a:t>Access to materials: </a:t>
            </a:r>
            <a:r>
              <a:rPr lang="en-US" dirty="0"/>
              <a:t>Be sure all officers have quick access to needed documents</a:t>
            </a:r>
          </a:p>
          <a:p>
            <a:pPr marL="514350" lvl="0" indent="-514350">
              <a:spcBef>
                <a:spcPts val="1200"/>
              </a:spcBef>
              <a:buClrTx/>
              <a:buFont typeface="+mj-lt"/>
              <a:buAutoNum type="arabicPeriod" startAt="4"/>
            </a:pPr>
            <a:r>
              <a:rPr lang="en-US" b="1" dirty="0"/>
              <a:t>Use of Executive Committee meetings: </a:t>
            </a:r>
            <a:r>
              <a:rPr lang="en-US" dirty="0"/>
              <a:t>Set aside time during Executive Committee meetings for quick, focused training sessions and information updates</a:t>
            </a:r>
          </a:p>
          <a:p>
            <a:pPr marL="0" indent="0">
              <a:buNone/>
            </a:pPr>
            <a:endParaRPr lang="en-US" dirty="0"/>
          </a:p>
        </p:txBody>
      </p:sp>
    </p:spTree>
    <p:extLst>
      <p:ext uri="{BB962C8B-B14F-4D97-AF65-F5344CB8AC3E}">
        <p14:creationId xmlns:p14="http://schemas.microsoft.com/office/powerpoint/2010/main" val="887321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a:extLst>
              <a:ext uri="{FF2B5EF4-FFF2-40B4-BE49-F238E27FC236}">
                <a16:creationId xmlns:a16="http://schemas.microsoft.com/office/drawing/2014/main" id="{D9A9D873-FDDC-41E3-857B-3B7DF4C8DE72}"/>
              </a:ext>
            </a:extLst>
          </p:cNvPr>
          <p:cNvSpPr>
            <a:spLocks noGrp="1"/>
          </p:cNvSpPr>
          <p:nvPr>
            <p:ph type="title"/>
          </p:nvPr>
        </p:nvSpPr>
        <p:spPr/>
        <p:txBody>
          <a:bodyPr/>
          <a:lstStyle/>
          <a:p>
            <a:pPr eaLnBrk="1" hangingPunct="1"/>
            <a:r>
              <a:rPr lang="en-US" altLang="en-US"/>
              <a:t>Training Objectives</a:t>
            </a:r>
            <a:endParaRPr lang="en-US" altLang="en-US" dirty="0"/>
          </a:p>
        </p:txBody>
      </p:sp>
      <p:sp>
        <p:nvSpPr>
          <p:cNvPr id="6" name="Content Placeholder 5">
            <a:extLst>
              <a:ext uri="{FF2B5EF4-FFF2-40B4-BE49-F238E27FC236}">
                <a16:creationId xmlns:a16="http://schemas.microsoft.com/office/drawing/2014/main" id="{5673D987-4C3A-425E-982B-1DB6FB1CC91D}"/>
              </a:ext>
            </a:extLst>
          </p:cNvPr>
          <p:cNvSpPr>
            <a:spLocks noGrp="1"/>
          </p:cNvSpPr>
          <p:nvPr>
            <p:ph idx="1"/>
          </p:nvPr>
        </p:nvSpPr>
        <p:spPr/>
        <p:txBody>
          <a:bodyPr rtlCol="0">
            <a:normAutofit fontScale="92500" lnSpcReduction="20000"/>
          </a:bodyPr>
          <a:lstStyle/>
          <a:p>
            <a:pPr marL="0" indent="0" fontAlgn="auto">
              <a:spcAft>
                <a:spcPts val="0"/>
              </a:spcAft>
              <a:buNone/>
              <a:defRPr/>
            </a:pPr>
            <a:r>
              <a:rPr lang="en-US" sz="2600" b="1" dirty="0"/>
              <a:t>Following the training, participants will be able to:</a:t>
            </a:r>
          </a:p>
          <a:p>
            <a:pPr marL="514350" lvl="0" indent="-514350">
              <a:lnSpc>
                <a:spcPct val="110000"/>
              </a:lnSpc>
              <a:buClrTx/>
              <a:buFont typeface="+mj-lt"/>
              <a:buAutoNum type="arabicPeriod"/>
            </a:pPr>
            <a:r>
              <a:rPr lang="en-US" sz="2600" dirty="0"/>
              <a:t>Describe the typical responsibilities of PC/PB and committee Chairs, Co-Chairs, and Vice Chairs</a:t>
            </a:r>
          </a:p>
          <a:p>
            <a:pPr marL="514350" lvl="0" indent="-514350">
              <a:lnSpc>
                <a:spcPct val="110000"/>
              </a:lnSpc>
              <a:buClrTx/>
              <a:buFont typeface="+mj-lt"/>
              <a:buAutoNum type="arabicPeriod"/>
            </a:pPr>
            <a:r>
              <a:rPr lang="en-US" sz="2600" dirty="0"/>
              <a:t>Identify at least 4 key knowledge areas for PC/PB officers</a:t>
            </a:r>
          </a:p>
          <a:p>
            <a:pPr marL="514350" lvl="0" indent="-514350">
              <a:lnSpc>
                <a:spcPct val="110000"/>
              </a:lnSpc>
              <a:buClrTx/>
              <a:buFont typeface="+mj-lt"/>
              <a:buAutoNum type="arabicPeriod"/>
            </a:pPr>
            <a:r>
              <a:rPr lang="en-US" sz="2600" dirty="0"/>
              <a:t>Identify at least 4 important skills for officers as PC/PB leaders</a:t>
            </a:r>
          </a:p>
          <a:p>
            <a:pPr marL="514350" lvl="0" indent="-514350">
              <a:lnSpc>
                <a:spcPct val="110000"/>
              </a:lnSpc>
              <a:buClrTx/>
              <a:buFont typeface="+mj-lt"/>
              <a:buAutoNum type="arabicPeriod"/>
            </a:pPr>
            <a:r>
              <a:rPr lang="en-US" sz="2600" dirty="0"/>
              <a:t>Describe the types of orientation and training typically needed by PC/PB officers</a:t>
            </a:r>
          </a:p>
          <a:p>
            <a:pPr marL="514350" lvl="0" indent="-514350">
              <a:lnSpc>
                <a:spcPct val="110000"/>
              </a:lnSpc>
              <a:buClrTx/>
              <a:buFont typeface="+mj-lt"/>
              <a:buAutoNum type="arabicPeriod"/>
            </a:pPr>
            <a:r>
              <a:rPr lang="en-US" sz="2600" dirty="0"/>
              <a:t>Describe a process and strategies for providing orientation and ongoing training and support for PC/PB officers, including new leaders</a:t>
            </a:r>
          </a:p>
          <a:p>
            <a:pPr marL="0" lvl="0" indent="0">
              <a:lnSpc>
                <a:spcPct val="110000"/>
              </a:lnSpc>
              <a:buClrTx/>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Strategies for Training and Supporting PC/PB Leaders  (7-9)</a:t>
            </a:r>
          </a:p>
        </p:txBody>
      </p:sp>
      <p:sp>
        <p:nvSpPr>
          <p:cNvPr id="3" name="Content Placeholder 2"/>
          <p:cNvSpPr>
            <a:spLocks noGrp="1"/>
          </p:cNvSpPr>
          <p:nvPr>
            <p:ph idx="1"/>
          </p:nvPr>
        </p:nvSpPr>
        <p:spPr/>
        <p:txBody>
          <a:bodyPr/>
          <a:lstStyle/>
          <a:p>
            <a:pPr marL="514350" lvl="0" indent="-514350">
              <a:spcBef>
                <a:spcPts val="1200"/>
              </a:spcBef>
              <a:buClrTx/>
              <a:buFont typeface="+mj-lt"/>
              <a:buAutoNum type="arabicPeriod" startAt="7"/>
            </a:pPr>
            <a:r>
              <a:rPr lang="en-US" b="1" dirty="0">
                <a:solidFill>
                  <a:srgbClr val="313534"/>
                </a:solidFill>
              </a:rPr>
              <a:t>Periodic sessions: </a:t>
            </a:r>
            <a:r>
              <a:rPr lang="en-US" dirty="0">
                <a:solidFill>
                  <a:srgbClr val="313534"/>
                </a:solidFill>
              </a:rPr>
              <a:t>Hold periodic training and consultation sessions for all officers or all committee and work group officers, to learn new tools, share experience, and address identified information or skill development needs</a:t>
            </a:r>
          </a:p>
          <a:p>
            <a:pPr marL="514350" lvl="0" indent="-514350">
              <a:spcBef>
                <a:spcPts val="1200"/>
              </a:spcBef>
              <a:buClrTx/>
              <a:buFont typeface="+mj-lt"/>
              <a:buAutoNum type="arabicPeriod" startAt="7"/>
            </a:pPr>
            <a:r>
              <a:rPr lang="en-US" b="1" dirty="0">
                <a:solidFill>
                  <a:srgbClr val="313534"/>
                </a:solidFill>
              </a:rPr>
              <a:t>Mentoring: </a:t>
            </a:r>
            <a:r>
              <a:rPr lang="en-US" dirty="0">
                <a:solidFill>
                  <a:srgbClr val="313534"/>
                </a:solidFill>
              </a:rPr>
              <a:t>Arrange for former PC/PB officers or appropriate staff to serve as mentors or advisors to new officers, formally or informally</a:t>
            </a:r>
          </a:p>
          <a:p>
            <a:pPr marL="514350" lvl="0" indent="-514350">
              <a:spcBef>
                <a:spcPts val="1200"/>
              </a:spcBef>
              <a:buClrTx/>
              <a:buFont typeface="+mj-lt"/>
              <a:buAutoNum type="arabicPeriod" startAt="7"/>
            </a:pPr>
            <a:r>
              <a:rPr lang="en-US" b="1" dirty="0">
                <a:solidFill>
                  <a:srgbClr val="313534"/>
                </a:solidFill>
              </a:rPr>
              <a:t>Continuing support from PC/PB support staff: </a:t>
            </a:r>
            <a:r>
              <a:rPr lang="en-US" dirty="0">
                <a:solidFill>
                  <a:srgbClr val="313534"/>
                </a:solidFill>
              </a:rPr>
              <a:t>Ensure access to needed information and materials, logistical and administrative assistance, and advice for meeting planning and follow up and for successful completion of other tasks</a:t>
            </a:r>
          </a:p>
          <a:p>
            <a:pPr marL="514350" lvl="0" indent="-514350">
              <a:buClrTx/>
              <a:buFont typeface="+mj-lt"/>
              <a:buAutoNum type="arabicPeriod" startAt="7"/>
            </a:pPr>
            <a:endParaRPr lang="en-US" dirty="0">
              <a:solidFill>
                <a:srgbClr val="313534"/>
              </a:solidFill>
            </a:endParaRPr>
          </a:p>
        </p:txBody>
      </p:sp>
    </p:spTree>
    <p:extLst>
      <p:ext uri="{BB962C8B-B14F-4D97-AF65-F5344CB8AC3E}">
        <p14:creationId xmlns:p14="http://schemas.microsoft.com/office/powerpoint/2010/main" val="869384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Strategies for Training and Supporting PC/PB Leaders (10)</a:t>
            </a:r>
          </a:p>
        </p:txBody>
      </p:sp>
      <p:sp>
        <p:nvSpPr>
          <p:cNvPr id="3" name="Content Placeholder 2"/>
          <p:cNvSpPr>
            <a:spLocks noGrp="1"/>
          </p:cNvSpPr>
          <p:nvPr>
            <p:ph idx="1"/>
          </p:nvPr>
        </p:nvSpPr>
        <p:spPr/>
        <p:txBody>
          <a:bodyPr/>
          <a:lstStyle/>
          <a:p>
            <a:pPr marL="514350" lvl="0" indent="-514350">
              <a:spcBef>
                <a:spcPts val="1200"/>
              </a:spcBef>
              <a:buClrTx/>
              <a:buFont typeface="+mj-lt"/>
              <a:buAutoNum type="arabicPeriod" startAt="10"/>
            </a:pPr>
            <a:r>
              <a:rPr lang="en-US" b="1" dirty="0">
                <a:solidFill>
                  <a:srgbClr val="313534"/>
                </a:solidFill>
              </a:rPr>
              <a:t>Other officer development: </a:t>
            </a:r>
            <a:r>
              <a:rPr lang="en-US" dirty="0">
                <a:solidFill>
                  <a:srgbClr val="313534"/>
                </a:solidFill>
              </a:rPr>
              <a:t>Think creatively in arranging        other opportunities for officer development, for example:</a:t>
            </a:r>
          </a:p>
          <a:p>
            <a:pPr lvl="1">
              <a:spcBef>
                <a:spcPts val="1200"/>
              </a:spcBef>
              <a:buClr>
                <a:srgbClr val="08B89D"/>
              </a:buClr>
            </a:pPr>
            <a:r>
              <a:rPr lang="en-US" dirty="0">
                <a:solidFill>
                  <a:srgbClr val="313534"/>
                </a:solidFill>
              </a:rPr>
              <a:t>Attendance at meetings or conferences that provide training, and sharing of skills and tools with other officers</a:t>
            </a:r>
          </a:p>
          <a:p>
            <a:pPr lvl="1">
              <a:spcBef>
                <a:spcPts val="1200"/>
              </a:spcBef>
              <a:buClr>
                <a:srgbClr val="08B89D"/>
              </a:buClr>
            </a:pPr>
            <a:r>
              <a:rPr lang="en-US" dirty="0">
                <a:solidFill>
                  <a:srgbClr val="313534"/>
                </a:solidFill>
              </a:rPr>
              <a:t>Observation of other planning bodies that provide useful models – by attending in person or virtually </a:t>
            </a:r>
          </a:p>
          <a:p>
            <a:pPr lvl="1">
              <a:spcBef>
                <a:spcPts val="1200"/>
              </a:spcBef>
              <a:buClr>
                <a:srgbClr val="08B89D"/>
              </a:buClr>
            </a:pPr>
            <a:r>
              <a:rPr lang="en-US" dirty="0">
                <a:solidFill>
                  <a:srgbClr val="313534"/>
                </a:solidFill>
              </a:rPr>
              <a:t>Debriefings, including member feedback</a:t>
            </a:r>
          </a:p>
          <a:p>
            <a:pPr lvl="1">
              <a:spcBef>
                <a:spcPts val="1200"/>
              </a:spcBef>
              <a:buClr>
                <a:srgbClr val="08B89D"/>
              </a:buClr>
            </a:pPr>
            <a:r>
              <a:rPr lang="en-US" dirty="0">
                <a:solidFill>
                  <a:srgbClr val="313534"/>
                </a:solidFill>
              </a:rPr>
              <a:t>Use of online training on group process or team building </a:t>
            </a:r>
          </a:p>
          <a:p>
            <a:pPr lvl="1">
              <a:spcBef>
                <a:spcPts val="1200"/>
              </a:spcBef>
              <a:buClr>
                <a:srgbClr val="08B89D"/>
              </a:buClr>
            </a:pPr>
            <a:r>
              <a:rPr lang="en-US" dirty="0">
                <a:solidFill>
                  <a:srgbClr val="313534"/>
                </a:solidFill>
              </a:rPr>
              <a:t>Access to materials and tools on leadership and group process</a:t>
            </a:r>
          </a:p>
          <a:p>
            <a:pPr marL="0" indent="0">
              <a:spcBef>
                <a:spcPts val="200"/>
              </a:spcBef>
              <a:buClr>
                <a:srgbClr val="08B89D"/>
              </a:buClr>
              <a:buNone/>
            </a:pPr>
            <a:endParaRPr lang="en-US" dirty="0">
              <a:solidFill>
                <a:srgbClr val="313534"/>
              </a:solidFill>
            </a:endParaRPr>
          </a:p>
          <a:p>
            <a:endParaRPr lang="en-US" dirty="0"/>
          </a:p>
        </p:txBody>
      </p:sp>
    </p:spTree>
    <p:extLst>
      <p:ext uri="{BB962C8B-B14F-4D97-AF65-F5344CB8AC3E}">
        <p14:creationId xmlns:p14="http://schemas.microsoft.com/office/powerpoint/2010/main" val="2508803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External Resources for PC/PB Officer Training and Support </a:t>
            </a:r>
            <a:endParaRPr lang="en-US" dirty="0"/>
          </a:p>
        </p:txBody>
      </p:sp>
      <p:sp>
        <p:nvSpPr>
          <p:cNvPr id="3" name="Content Placeholder 2"/>
          <p:cNvSpPr>
            <a:spLocks noGrp="1"/>
          </p:cNvSpPr>
          <p:nvPr>
            <p:ph idx="1"/>
          </p:nvPr>
        </p:nvSpPr>
        <p:spPr/>
        <p:txBody>
          <a:bodyPr/>
          <a:lstStyle/>
          <a:p>
            <a:pPr lvl="0"/>
            <a:r>
              <a:rPr lang="en-US" dirty="0"/>
              <a:t>Planning Council Primer – 2018 update</a:t>
            </a:r>
          </a:p>
          <a:p>
            <a:pPr lvl="0"/>
            <a:r>
              <a:rPr lang="en-US" dirty="0"/>
              <a:t>Part A Manual – 2013 update – especially:</a:t>
            </a:r>
          </a:p>
          <a:p>
            <a:pPr lvl="1"/>
            <a:r>
              <a:rPr lang="en-US" dirty="0"/>
              <a:t>Section X. Planning Council Operations </a:t>
            </a:r>
          </a:p>
          <a:p>
            <a:pPr lvl="1"/>
            <a:r>
              <a:rPr lang="en-US" dirty="0"/>
              <a:t>Section XI. Planning and Planning Bodies </a:t>
            </a:r>
          </a:p>
          <a:p>
            <a:pPr lvl="0"/>
            <a:r>
              <a:rPr lang="en-US" dirty="0"/>
              <a:t>Training Guide for RWHAP Part A Planning Councils/Planning Bodies</a:t>
            </a:r>
          </a:p>
          <a:p>
            <a:pPr lvl="0"/>
            <a:r>
              <a:rPr lang="en-US" dirty="0"/>
              <a:t>Compendium of Materials for PC Support Staff – especially:</a:t>
            </a:r>
          </a:p>
          <a:p>
            <a:pPr lvl="1"/>
            <a:r>
              <a:rPr lang="en-US" dirty="0"/>
              <a:t>Section 3. PC/PB Support </a:t>
            </a:r>
          </a:p>
          <a:p>
            <a:pPr lvl="1"/>
            <a:r>
              <a:rPr lang="en-US" dirty="0"/>
              <a:t>Section 8. PC/PB Operations</a:t>
            </a:r>
          </a:p>
          <a:p>
            <a:pPr lvl="0"/>
            <a:r>
              <a:rPr lang="en-US" dirty="0"/>
              <a:t>Planning CHATT</a:t>
            </a:r>
          </a:p>
          <a:p>
            <a:endParaRPr lang="en-US" dirty="0"/>
          </a:p>
        </p:txBody>
      </p:sp>
    </p:spTree>
    <p:extLst>
      <p:ext uri="{BB962C8B-B14F-4D97-AF65-F5344CB8AC3E}">
        <p14:creationId xmlns:p14="http://schemas.microsoft.com/office/powerpoint/2010/main" val="10569737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marL="0" lvl="0" indent="0">
              <a:spcBef>
                <a:spcPts val="1200"/>
              </a:spcBef>
              <a:buClr>
                <a:srgbClr val="08B89D"/>
              </a:buClr>
              <a:buNone/>
              <a:defRPr/>
            </a:pPr>
            <a:r>
              <a:rPr lang="en-US" sz="2200" dirty="0">
                <a:solidFill>
                  <a:srgbClr val="313534"/>
                </a:solidFill>
              </a:rPr>
              <a:t>Your PC/PB has had stable leadership for a long time, with the Chair usually serving two 2-year terms and the Vice Chair serving one term before becoming the next Chair. However, a lot of members have termed out. You have just elected a Chair and Vice Chair with no prior experience as officers. The Vice Chair has served only 1 year on the PC/PB. Committees used to have only a Chair, but Bylaws now require Co-Chairs – and the committees just elected 6 new committee Co-Chairs. You have no specific orientation or training in place for officers.</a:t>
            </a:r>
          </a:p>
          <a:p>
            <a:pPr marL="0" lvl="0" indent="0">
              <a:spcBef>
                <a:spcPts val="1200"/>
              </a:spcBef>
              <a:buClr>
                <a:srgbClr val="08B89D"/>
              </a:buClr>
              <a:buNone/>
              <a:defRPr/>
            </a:pPr>
            <a:r>
              <a:rPr lang="en-US" sz="2200" i="1" dirty="0">
                <a:solidFill>
                  <a:srgbClr val="313534"/>
                </a:solidFill>
              </a:rPr>
              <a:t>What should you do immediately to prepare your new officers? What ongoing officer orientation and training should be established?</a:t>
            </a:r>
          </a:p>
          <a:p>
            <a:endParaRPr lang="en-US" dirty="0"/>
          </a:p>
        </p:txBody>
      </p:sp>
      <p:sp>
        <p:nvSpPr>
          <p:cNvPr id="2" name="Title 1"/>
          <p:cNvSpPr>
            <a:spLocks noGrp="1"/>
          </p:cNvSpPr>
          <p:nvPr>
            <p:ph type="title"/>
          </p:nvPr>
        </p:nvSpPr>
        <p:spPr/>
        <p:txBody>
          <a:bodyPr/>
          <a:lstStyle/>
          <a:p>
            <a:r>
              <a:rPr lang="en-US"/>
              <a:t>Quick Scenario: Supporting Leaders</a:t>
            </a:r>
            <a:endParaRPr lang="en-US" dirty="0"/>
          </a:p>
        </p:txBody>
      </p:sp>
    </p:spTree>
    <p:extLst>
      <p:ext uri="{BB962C8B-B14F-4D97-AF65-F5344CB8AC3E}">
        <p14:creationId xmlns:p14="http://schemas.microsoft.com/office/powerpoint/2010/main" val="32771600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 Up</a:t>
            </a:r>
          </a:p>
        </p:txBody>
      </p:sp>
      <p:sp>
        <p:nvSpPr>
          <p:cNvPr id="3" name="Content Placeholder 2"/>
          <p:cNvSpPr>
            <a:spLocks noGrp="1"/>
          </p:cNvSpPr>
          <p:nvPr>
            <p:ph idx="1"/>
          </p:nvPr>
        </p:nvSpPr>
        <p:spPr/>
        <p:txBody>
          <a:bodyPr/>
          <a:lstStyle/>
          <a:p>
            <a:pPr>
              <a:spcBef>
                <a:spcPts val="1200"/>
              </a:spcBef>
            </a:pPr>
            <a:r>
              <a:rPr lang="en-US" dirty="0"/>
              <a:t>PC/PBs vary in the number and types of officers, their roles, and how they are selected</a:t>
            </a:r>
          </a:p>
          <a:p>
            <a:pPr>
              <a:spcBef>
                <a:spcPts val="1200"/>
              </a:spcBef>
            </a:pPr>
            <a:r>
              <a:rPr lang="en-US" dirty="0"/>
              <a:t>As the PC/PB’s leaders, both PC/PB and Committee officers need orientation, training, and support</a:t>
            </a:r>
          </a:p>
          <a:p>
            <a:pPr lvl="1">
              <a:spcBef>
                <a:spcPts val="1200"/>
              </a:spcBef>
            </a:pPr>
            <a:r>
              <a:rPr lang="en-US" dirty="0"/>
              <a:t>Work Group and Caucus Chairs also need training, support</a:t>
            </a:r>
          </a:p>
          <a:p>
            <a:pPr>
              <a:spcBef>
                <a:spcPts val="1200"/>
              </a:spcBef>
            </a:pPr>
            <a:r>
              <a:rPr lang="en-US" dirty="0"/>
              <a:t>Officers need a variety of knowledge and skills</a:t>
            </a:r>
          </a:p>
          <a:p>
            <a:pPr lvl="1">
              <a:spcBef>
                <a:spcPts val="1200"/>
              </a:spcBef>
            </a:pPr>
            <a:r>
              <a:rPr lang="en-US" dirty="0"/>
              <a:t>Training needs are greatest for new officers, but veteran officers also benefit from training and can mentor others</a:t>
            </a:r>
          </a:p>
          <a:p>
            <a:pPr>
              <a:spcBef>
                <a:spcPts val="1200"/>
              </a:spcBef>
            </a:pPr>
            <a:r>
              <a:rPr lang="en-US" dirty="0"/>
              <a:t>PC/PBs benefit from implementing a structured process for officer orientation, training, and development</a:t>
            </a:r>
          </a:p>
          <a:p>
            <a:endParaRPr lang="en-US" dirty="0"/>
          </a:p>
        </p:txBody>
      </p:sp>
    </p:spTree>
    <p:extLst>
      <p:ext uri="{BB962C8B-B14F-4D97-AF65-F5344CB8AC3E}">
        <p14:creationId xmlns:p14="http://schemas.microsoft.com/office/powerpoint/2010/main" val="38893046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p:txBody>
          <a:bodyPr/>
          <a:lstStyle/>
          <a:p>
            <a:r>
              <a:rPr lang="en-US" altLang="en-US" dirty="0"/>
              <a:t>Optional Slide for Activity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239854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457200" indent="-457200">
              <a:buClrTx/>
              <a:buFont typeface="+mj-lt"/>
              <a:buAutoNum type="arabicPeriod"/>
            </a:pPr>
            <a:r>
              <a:rPr lang="en-US" dirty="0"/>
              <a:t>Work in a small group with a facilitator, recorder, and reporter. </a:t>
            </a:r>
          </a:p>
          <a:p>
            <a:pPr marL="457200" indent="-457200">
              <a:buClrTx/>
              <a:buFont typeface="+mj-lt"/>
              <a:buAutoNum type="arabicPeriod"/>
            </a:pPr>
            <a:r>
              <a:rPr lang="en-US" dirty="0"/>
              <a:t>Review the Situation. </a:t>
            </a:r>
          </a:p>
          <a:p>
            <a:pPr marL="457200" indent="-457200">
              <a:buClrTx/>
              <a:buFont typeface="+mj-lt"/>
              <a:buAutoNum type="arabicPeriod"/>
            </a:pPr>
            <a:r>
              <a:rPr lang="en-US" dirty="0"/>
              <a:t>Refer to the Training and Supporting PC/PB officers as Leaders handout for reference.</a:t>
            </a:r>
          </a:p>
          <a:p>
            <a:pPr marL="457200" indent="-457200">
              <a:buClrTx/>
              <a:buFont typeface="+mj-lt"/>
              <a:buAutoNum type="arabicPeriod"/>
            </a:pPr>
            <a:r>
              <a:rPr lang="en-US" dirty="0"/>
              <a:t>Outline a preliminary training plan for this PC/PB’s officers, including </a:t>
            </a:r>
          </a:p>
          <a:p>
            <a:pPr lvl="1">
              <a:spcBef>
                <a:spcPts val="1200"/>
              </a:spcBef>
              <a:buClr>
                <a:srgbClr val="08B89D"/>
              </a:buClr>
            </a:pPr>
            <a:r>
              <a:rPr lang="en-US" dirty="0">
                <a:solidFill>
                  <a:srgbClr val="313534"/>
                </a:solidFill>
              </a:rPr>
              <a:t>Most needed/highest-priority knowledge and skill areas</a:t>
            </a:r>
          </a:p>
          <a:p>
            <a:pPr lvl="1">
              <a:spcBef>
                <a:spcPts val="1200"/>
              </a:spcBef>
              <a:buClr>
                <a:srgbClr val="08B89D"/>
              </a:buClr>
            </a:pPr>
            <a:r>
              <a:rPr lang="en-US" dirty="0">
                <a:solidFill>
                  <a:srgbClr val="313534"/>
                </a:solidFill>
              </a:rPr>
              <a:t>Recommended training strategies and timeline</a:t>
            </a:r>
          </a:p>
          <a:p>
            <a:pPr marL="0" indent="0">
              <a:buNone/>
            </a:pPr>
            <a:endParaRPr lang="en-US" dirty="0"/>
          </a:p>
          <a:p>
            <a:pPr marL="400050" lvl="1" indent="0">
              <a:buNone/>
            </a:pPr>
            <a:endParaRPr lang="en-US" dirty="0"/>
          </a:p>
        </p:txBody>
      </p:sp>
      <p:sp>
        <p:nvSpPr>
          <p:cNvPr id="4" name="Title 3"/>
          <p:cNvSpPr>
            <a:spLocks noGrp="1"/>
          </p:cNvSpPr>
          <p:nvPr>
            <p:ph type="title"/>
          </p:nvPr>
        </p:nvSpPr>
        <p:spPr/>
        <p:txBody>
          <a:bodyPr/>
          <a:lstStyle/>
          <a:p>
            <a:r>
              <a:rPr lang="en-US" dirty="0"/>
              <a:t>Activity 9.3: Training PC/PB Officers </a:t>
            </a:r>
          </a:p>
        </p:txBody>
      </p:sp>
    </p:spTree>
    <p:extLst>
      <p:ext uri="{BB962C8B-B14F-4D97-AF65-F5344CB8AC3E}">
        <p14:creationId xmlns:p14="http://schemas.microsoft.com/office/powerpoint/2010/main" val="3562633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PC/PB Leadership Roles </a:t>
            </a:r>
            <a:endParaRPr lang="en-US" dirty="0"/>
          </a:p>
        </p:txBody>
      </p:sp>
      <p:sp>
        <p:nvSpPr>
          <p:cNvPr id="5" name="Content Placeholder 4"/>
          <p:cNvSpPr>
            <a:spLocks noGrp="1"/>
          </p:cNvSpPr>
          <p:nvPr>
            <p:ph idx="1"/>
          </p:nvPr>
        </p:nvSpPr>
        <p:spPr/>
        <p:txBody>
          <a:bodyPr/>
          <a:lstStyle/>
          <a:p>
            <a:r>
              <a:rPr lang="en-US" dirty="0"/>
              <a:t>HRSA/HAB Expectations for Officers</a:t>
            </a:r>
          </a:p>
          <a:p>
            <a:r>
              <a:rPr lang="en-US" dirty="0"/>
              <a:t>Officer Roles </a:t>
            </a:r>
          </a:p>
        </p:txBody>
      </p:sp>
    </p:spTree>
    <p:extLst>
      <p:ext uri="{BB962C8B-B14F-4D97-AF65-F5344CB8AC3E}">
        <p14:creationId xmlns:p14="http://schemas.microsoft.com/office/powerpoint/2010/main" val="2100454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Who Are the PC/PB Officers </a:t>
            </a:r>
            <a:endParaRPr lang="en-US" dirty="0"/>
          </a:p>
        </p:txBody>
      </p:sp>
      <p:sp>
        <p:nvSpPr>
          <p:cNvPr id="7" name="Content Placeholder 6"/>
          <p:cNvSpPr>
            <a:spLocks noGrp="1"/>
          </p:cNvSpPr>
          <p:nvPr>
            <p:ph idx="1"/>
          </p:nvPr>
        </p:nvSpPr>
        <p:spPr/>
        <p:txBody>
          <a:bodyPr/>
          <a:lstStyle/>
          <a:p>
            <a:r>
              <a:rPr lang="en-US" dirty="0"/>
              <a:t>PC/PB Chair, Co-Chairs, and/or Vice-Chairs</a:t>
            </a:r>
          </a:p>
          <a:p>
            <a:r>
              <a:rPr lang="en-US" dirty="0"/>
              <a:t>Committee Chairs, Co-Chairs, and/or Vice-Chairs</a:t>
            </a:r>
          </a:p>
          <a:p>
            <a:r>
              <a:rPr lang="en-US" dirty="0"/>
              <a:t>Sometimes other PC/PB officers – elected or appointed:</a:t>
            </a:r>
          </a:p>
          <a:p>
            <a:pPr lvl="1"/>
            <a:r>
              <a:rPr lang="en-US" dirty="0"/>
              <a:t>Parliamentarian</a:t>
            </a:r>
          </a:p>
          <a:p>
            <a:pPr lvl="1"/>
            <a:r>
              <a:rPr lang="en-US" dirty="0"/>
              <a:t>Secretary</a:t>
            </a:r>
          </a:p>
          <a:p>
            <a:pPr lvl="1"/>
            <a:r>
              <a:rPr lang="en-US" dirty="0"/>
              <a:t>Representatives to serve on statewide HIV planning bodies</a:t>
            </a:r>
          </a:p>
          <a:p>
            <a:r>
              <a:rPr lang="en-US" dirty="0"/>
              <a:t>Executive Committee typically includes most or all officers</a:t>
            </a:r>
          </a:p>
          <a:p>
            <a:pPr lvl="1"/>
            <a:r>
              <a:rPr lang="en-US" dirty="0"/>
              <a:t>Usually includes at least one officer from each committee</a:t>
            </a:r>
          </a:p>
          <a:p>
            <a:pPr lvl="1"/>
            <a:r>
              <a:rPr lang="en-US" dirty="0"/>
              <a:t>May also include at-large members, often consumers</a:t>
            </a:r>
          </a:p>
          <a:p>
            <a:pPr lvl="1"/>
            <a:endParaRPr lang="en-US" dirty="0"/>
          </a:p>
          <a:p>
            <a:pPr lvl="1"/>
            <a:endParaRPr lang="en-US" dirty="0"/>
          </a:p>
          <a:p>
            <a:endParaRPr lang="en-US" dirty="0"/>
          </a:p>
        </p:txBody>
      </p:sp>
    </p:spTree>
    <p:extLst>
      <p:ext uri="{BB962C8B-B14F-4D97-AF65-F5344CB8AC3E}">
        <p14:creationId xmlns:p14="http://schemas.microsoft.com/office/powerpoint/2010/main" val="2490331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HRSA/HAB Expectations for PC/PB Chairs/Co-Chairs</a:t>
            </a:r>
          </a:p>
        </p:txBody>
      </p:sp>
      <p:sp>
        <p:nvSpPr>
          <p:cNvPr id="3" name="Content Placeholder 2"/>
          <p:cNvSpPr>
            <a:spLocks noGrp="1"/>
          </p:cNvSpPr>
          <p:nvPr>
            <p:ph idx="1"/>
          </p:nvPr>
        </p:nvSpPr>
        <p:spPr/>
        <p:txBody>
          <a:bodyPr/>
          <a:lstStyle/>
          <a:p>
            <a:r>
              <a:rPr lang="en-US" dirty="0"/>
              <a:t>The PC/PB may not be chaired solely by an employee of the recipient [p 148]</a:t>
            </a:r>
          </a:p>
          <a:p>
            <a:r>
              <a:rPr lang="en-US" dirty="0"/>
              <a:t>The Chair may be appointed by the CEO or elected by the PC/PB [p 103]</a:t>
            </a:r>
          </a:p>
          <a:p>
            <a:r>
              <a:rPr lang="en-US" dirty="0"/>
              <a:t>Chairs/Co-Chairs must reside within the boundaries of the EMA/TGA [p 120]</a:t>
            </a:r>
          </a:p>
          <a:p>
            <a:r>
              <a:rPr lang="en-US" dirty="0"/>
              <a:t>Chairs/Co-Chairs benefit from development of skills for facilitation and how to chair a successful meeting [p 244]</a:t>
            </a:r>
            <a:endParaRPr lang="en-US" sz="1200" dirty="0"/>
          </a:p>
          <a:p>
            <a:pPr marL="0" indent="0" algn="r">
              <a:spcBef>
                <a:spcPts val="1200"/>
              </a:spcBef>
              <a:buNone/>
            </a:pPr>
            <a:r>
              <a:rPr lang="en-US" dirty="0"/>
              <a:t>					</a:t>
            </a:r>
            <a:r>
              <a:rPr lang="en-US" i="1" dirty="0"/>
              <a:t>  Part A Manual</a:t>
            </a:r>
          </a:p>
          <a:p>
            <a:endParaRPr lang="en-US" dirty="0"/>
          </a:p>
        </p:txBody>
      </p:sp>
    </p:spTree>
    <p:extLst>
      <p:ext uri="{BB962C8B-B14F-4D97-AF65-F5344CB8AC3E}">
        <p14:creationId xmlns:p14="http://schemas.microsoft.com/office/powerpoint/2010/main" val="2559250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HRSA/HAB Expectations for PC/PB Chairs/Co-Chairs (cont.)</a:t>
            </a:r>
          </a:p>
        </p:txBody>
      </p:sp>
      <p:sp>
        <p:nvSpPr>
          <p:cNvPr id="3" name="Content Placeholder 2"/>
          <p:cNvSpPr>
            <a:spLocks noGrp="1"/>
          </p:cNvSpPr>
          <p:nvPr>
            <p:ph idx="1"/>
          </p:nvPr>
        </p:nvSpPr>
        <p:spPr/>
        <p:txBody>
          <a:bodyPr/>
          <a:lstStyle/>
          <a:p>
            <a:r>
              <a:rPr lang="en-US" dirty="0"/>
              <a:t>Sign the letter of assurance (PC) or concurrence (PB) included in the annual Part A application [p 51]</a:t>
            </a:r>
          </a:p>
          <a:p>
            <a:r>
              <a:rPr lang="en-US" dirty="0"/>
              <a:t>At meetings, help ensure that everyone is heard, the agreed-upon process for running meetings is followed, and time limits are placed on discussion [p 206]</a:t>
            </a:r>
          </a:p>
          <a:p>
            <a:r>
              <a:rPr lang="en-US" dirty="0"/>
              <a:t>Review and certify the accuracy of the detailed minutes of each PC/PB meeting [p 95]</a:t>
            </a:r>
          </a:p>
          <a:p>
            <a:r>
              <a:rPr lang="en-US" dirty="0"/>
              <a:t>Help review and manage conflict of interest [p 151]</a:t>
            </a:r>
          </a:p>
          <a:p>
            <a:pPr marL="0" indent="0" algn="r">
              <a:spcBef>
                <a:spcPts val="1200"/>
              </a:spcBef>
              <a:buNone/>
            </a:pPr>
            <a:r>
              <a:rPr lang="en-US" dirty="0"/>
              <a:t>					  </a:t>
            </a:r>
            <a:r>
              <a:rPr lang="en-US" i="1" dirty="0"/>
              <a:t>Part A Manual</a:t>
            </a:r>
          </a:p>
          <a:p>
            <a:endParaRPr lang="en-US" dirty="0"/>
          </a:p>
        </p:txBody>
      </p:sp>
    </p:spTree>
    <p:extLst>
      <p:ext uri="{BB962C8B-B14F-4D97-AF65-F5344CB8AC3E}">
        <p14:creationId xmlns:p14="http://schemas.microsoft.com/office/powerpoint/2010/main" val="865552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Differentiating Chair, Co-Chair, and Vice- Chair Roles</a:t>
            </a:r>
            <a:endParaRPr lang="en-US" dirty="0"/>
          </a:p>
        </p:txBody>
      </p:sp>
      <p:sp>
        <p:nvSpPr>
          <p:cNvPr id="3" name="Content Placeholder 2"/>
          <p:cNvSpPr>
            <a:spLocks noGrp="1"/>
          </p:cNvSpPr>
          <p:nvPr>
            <p:ph idx="1"/>
          </p:nvPr>
        </p:nvSpPr>
        <p:spPr/>
        <p:txBody>
          <a:bodyPr/>
          <a:lstStyle/>
          <a:p>
            <a:r>
              <a:rPr lang="en-US" b="1" dirty="0"/>
              <a:t>Chair</a:t>
            </a:r>
            <a:r>
              <a:rPr lang="en-US" dirty="0"/>
              <a:t> – the leader of the PC/PB or committee, elected or appointed</a:t>
            </a:r>
          </a:p>
          <a:p>
            <a:r>
              <a:rPr lang="en-US" b="1" dirty="0"/>
              <a:t>Vice-Chair</a:t>
            </a:r>
            <a:r>
              <a:rPr lang="en-US" dirty="0"/>
              <a:t> – the number two leader of the PC/PB or committee, who fills in for the Chair when needed and carries out assignments from the Chair</a:t>
            </a:r>
          </a:p>
          <a:p>
            <a:pPr lvl="1"/>
            <a:r>
              <a:rPr lang="en-US" dirty="0"/>
              <a:t>Sometimes automatically becomes the next Chair</a:t>
            </a:r>
          </a:p>
          <a:p>
            <a:r>
              <a:rPr lang="en-US" b="1" dirty="0"/>
              <a:t>Co-Chairs</a:t>
            </a:r>
            <a:r>
              <a:rPr lang="en-US" dirty="0"/>
              <a:t> – two or more individuals who share leadership of the PC/PB or a committee</a:t>
            </a:r>
          </a:p>
          <a:p>
            <a:pPr lvl="1"/>
            <a:r>
              <a:rPr lang="en-US" dirty="0"/>
              <a:t>Both may have equal status or one may be more senior due to tenure </a:t>
            </a:r>
          </a:p>
          <a:p>
            <a:pPr lvl="1"/>
            <a:r>
              <a:rPr lang="en-US" dirty="0"/>
              <a:t>Sometimes one Co-Chair is required to be a consumer or PLWH or only one is allowed to represent a provider </a:t>
            </a:r>
          </a:p>
          <a:p>
            <a:endParaRPr lang="en-US" dirty="0"/>
          </a:p>
          <a:p>
            <a:endParaRPr lang="en-US" dirty="0"/>
          </a:p>
        </p:txBody>
      </p:sp>
    </p:spTree>
    <p:extLst>
      <p:ext uri="{BB962C8B-B14F-4D97-AF65-F5344CB8AC3E}">
        <p14:creationId xmlns:p14="http://schemas.microsoft.com/office/powerpoint/2010/main" val="3820315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Typical Roles for PC/PB Chairs</a:t>
            </a:r>
            <a:endParaRPr lang="en-US" dirty="0"/>
          </a:p>
        </p:txBody>
      </p:sp>
      <p:sp>
        <p:nvSpPr>
          <p:cNvPr id="3" name="Content Placeholder 2"/>
          <p:cNvSpPr>
            <a:spLocks noGrp="1"/>
          </p:cNvSpPr>
          <p:nvPr>
            <p:ph sz="half" idx="1"/>
          </p:nvPr>
        </p:nvSpPr>
        <p:spPr/>
        <p:txBody>
          <a:bodyPr/>
          <a:lstStyle/>
          <a:p>
            <a:r>
              <a:rPr lang="en-US" sz="2400" dirty="0"/>
              <a:t>Develop meeting agendas</a:t>
            </a:r>
          </a:p>
          <a:p>
            <a:r>
              <a:rPr lang="en-US" sz="2400" dirty="0"/>
              <a:t>Chair and facilitate meetings</a:t>
            </a:r>
          </a:p>
          <a:p>
            <a:r>
              <a:rPr lang="en-US" sz="2400" dirty="0"/>
              <a:t>Assign tasks to committees</a:t>
            </a:r>
          </a:p>
          <a:p>
            <a:r>
              <a:rPr lang="en-US" sz="2400" dirty="0"/>
              <a:t>Ensure that the agreed-upon meeting process, policies and procedures, and agenda are followed</a:t>
            </a:r>
          </a:p>
          <a:p>
            <a:r>
              <a:rPr lang="en-US" sz="2400" dirty="0"/>
              <a:t>Request needed support: data, staffing</a:t>
            </a:r>
          </a:p>
          <a:p>
            <a:endParaRPr lang="en-US" sz="2400" dirty="0"/>
          </a:p>
        </p:txBody>
      </p:sp>
      <p:sp>
        <p:nvSpPr>
          <p:cNvPr id="6" name="Content Placeholder 5"/>
          <p:cNvSpPr>
            <a:spLocks noGrp="1"/>
          </p:cNvSpPr>
          <p:nvPr>
            <p:ph sz="half" idx="2"/>
          </p:nvPr>
        </p:nvSpPr>
        <p:spPr/>
        <p:txBody>
          <a:bodyPr/>
          <a:lstStyle/>
          <a:p>
            <a:r>
              <a:rPr lang="en-US" sz="2400" dirty="0"/>
              <a:t>Set deadlines and timelines and monitor progress on work plan</a:t>
            </a:r>
          </a:p>
          <a:p>
            <a:r>
              <a:rPr lang="en-US" sz="2400" dirty="0"/>
              <a:t>Help direct the work of the PC/PB support staff/manager</a:t>
            </a:r>
          </a:p>
          <a:p>
            <a:r>
              <a:rPr lang="en-US" sz="2400" dirty="0"/>
              <a:t>May also:</a:t>
            </a:r>
          </a:p>
          <a:p>
            <a:pPr lvl="1"/>
            <a:r>
              <a:rPr lang="en-US" sz="2000" dirty="0"/>
              <a:t>Establish work groups or committees</a:t>
            </a:r>
          </a:p>
          <a:p>
            <a:pPr lvl="1"/>
            <a:r>
              <a:rPr lang="en-US" sz="2000" dirty="0"/>
              <a:t>Appoint members to committees</a:t>
            </a:r>
          </a:p>
          <a:p>
            <a:endParaRPr lang="en-US" dirty="0"/>
          </a:p>
        </p:txBody>
      </p:sp>
    </p:spTree>
    <p:extLst>
      <p:ext uri="{BB962C8B-B14F-4D97-AF65-F5344CB8AC3E}">
        <p14:creationId xmlns:p14="http://schemas.microsoft.com/office/powerpoint/2010/main" val="2713899535"/>
      </p:ext>
    </p:extLst>
  </p:cSld>
  <p:clrMapOvr>
    <a:masterClrMapping/>
  </p:clrMapOvr>
</p:sld>
</file>

<file path=ppt/theme/theme1.xml><?xml version="1.0" encoding="utf-8"?>
<a:theme xmlns:a="http://schemas.openxmlformats.org/drawingml/2006/main" name="CHATT-TrainingGuide">
  <a:themeElements>
    <a:clrScheme name="CHATT">
      <a:dk1>
        <a:srgbClr val="313534"/>
      </a:dk1>
      <a:lt1>
        <a:sysClr val="window" lastClr="FFFFFF"/>
      </a:lt1>
      <a:dk2>
        <a:srgbClr val="69726F"/>
      </a:dk2>
      <a:lt2>
        <a:srgbClr val="E0E9E7"/>
      </a:lt2>
      <a:accent1>
        <a:srgbClr val="08B89D"/>
      </a:accent1>
      <a:accent2>
        <a:srgbClr val="BF2625"/>
      </a:accent2>
      <a:accent3>
        <a:srgbClr val="F15F43"/>
      </a:accent3>
      <a:accent4>
        <a:srgbClr val="A7DAD2"/>
      </a:accent4>
      <a:accent5>
        <a:srgbClr val="08B89D"/>
      </a:accent5>
      <a:accent6>
        <a:srgbClr val="F15F43"/>
      </a:accent6>
      <a:hlink>
        <a:srgbClr val="BF2625"/>
      </a:hlink>
      <a:folHlink>
        <a:srgbClr val="F15F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lanningCHATT_TrainingGuide" id="{E17339DB-4F19-1945-9552-EA0F47D2506A}" vid="{63F5D14C-860B-1645-A9D8-274350C90170}"/>
    </a:ext>
  </a:extLst>
</a:theme>
</file>

<file path=ppt/theme/theme2.xml><?xml version="1.0" encoding="utf-8"?>
<a:theme xmlns:a="http://schemas.openxmlformats.org/drawingml/2006/main" name="CHATT-TrainingGuide2">
  <a:themeElements>
    <a:clrScheme name="CHATT">
      <a:dk1>
        <a:srgbClr val="313534"/>
      </a:dk1>
      <a:lt1>
        <a:sysClr val="window" lastClr="FFFFFF"/>
      </a:lt1>
      <a:dk2>
        <a:srgbClr val="69726F"/>
      </a:dk2>
      <a:lt2>
        <a:srgbClr val="E0E9E7"/>
      </a:lt2>
      <a:accent1>
        <a:srgbClr val="08B89D"/>
      </a:accent1>
      <a:accent2>
        <a:srgbClr val="BF2625"/>
      </a:accent2>
      <a:accent3>
        <a:srgbClr val="F15F43"/>
      </a:accent3>
      <a:accent4>
        <a:srgbClr val="A7DAD2"/>
      </a:accent4>
      <a:accent5>
        <a:srgbClr val="08B89D"/>
      </a:accent5>
      <a:accent6>
        <a:srgbClr val="F15F43"/>
      </a:accent6>
      <a:hlink>
        <a:srgbClr val="BF2625"/>
      </a:hlink>
      <a:folHlink>
        <a:srgbClr val="F15F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TT-TrainingGuide2" id="{4A03BCAF-3207-4D53-9801-3BB8DD271CD9}" vid="{EC80288A-5920-4411-9BA4-FE030BC22B7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PlanningCHATT_TrainingGuide (2)</Template>
  <TotalTime>623</TotalTime>
  <Words>2340</Words>
  <Application>Microsoft Office PowerPoint</Application>
  <PresentationFormat>On-screen Show (4:3)</PresentationFormat>
  <Paragraphs>209</Paragraphs>
  <Slides>36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36</vt:i4>
      </vt:variant>
    </vt:vector>
  </HeadingPairs>
  <TitlesOfParts>
    <vt:vector size="40" baseType="lpstr">
      <vt:lpstr>Arial</vt:lpstr>
      <vt:lpstr>Calibri</vt:lpstr>
      <vt:lpstr>CHATT-TrainingGuide</vt:lpstr>
      <vt:lpstr>CHATT-TrainingGuide2</vt:lpstr>
      <vt:lpstr>Working Together: Effective Committees and PC/PB Meetings</vt:lpstr>
      <vt:lpstr>Preparing and Supporting  PC/PB Officers</vt:lpstr>
      <vt:lpstr>Training Objectives</vt:lpstr>
      <vt:lpstr>PC/PB Leadership Roles </vt:lpstr>
      <vt:lpstr>Who Are the PC/PB Officers </vt:lpstr>
      <vt:lpstr>HRSA/HAB Expectations for PC/PB Chairs/Co-Chairs</vt:lpstr>
      <vt:lpstr>HRSA/HAB Expectations for PC/PB Chairs/Co-Chairs (cont.)</vt:lpstr>
      <vt:lpstr>Differentiating Chair, Co-Chair, and Vice- Chair Roles</vt:lpstr>
      <vt:lpstr>Typical Roles for PC/PB Chairs</vt:lpstr>
      <vt:lpstr>Typical Roles for Committee Chairs</vt:lpstr>
      <vt:lpstr>Typical Roles for Committee Chairs (cont.)</vt:lpstr>
      <vt:lpstr>Typical Roles for Co-Chairs</vt:lpstr>
      <vt:lpstr>Typical Roles for PC/PB or Committee Vice-Chairs or “Junior” Co-Chairs</vt:lpstr>
      <vt:lpstr>Quick Scenario: Chairs, Co-Chairs, and Vice-Chairs</vt:lpstr>
      <vt:lpstr>Roles of PC/PB Officers in  Engaging Members</vt:lpstr>
      <vt:lpstr>Actions for Officers to Avoid</vt:lpstr>
      <vt:lpstr>Skills for Officers </vt:lpstr>
      <vt:lpstr>Quick Discussion: Skills for PC/PB Leaders</vt:lpstr>
      <vt:lpstr>PC/PB Officer Knowledge Areas</vt:lpstr>
      <vt:lpstr>PC/PB Officer Skill Areas</vt:lpstr>
      <vt:lpstr>PC/PB Skill Areas  (cont.)</vt:lpstr>
      <vt:lpstr>Oral Communications Roles and Skills for Running a Meeting</vt:lpstr>
      <vt:lpstr>Oral Communications Roles and Skills for Running a Meeting  (cont.)</vt:lpstr>
      <vt:lpstr>Officer Training and Support </vt:lpstr>
      <vt:lpstr>Training and Support for PC/PB Officers</vt:lpstr>
      <vt:lpstr>Components of Initial Orientation and Training</vt:lpstr>
      <vt:lpstr>Suggested Strategies for Training and Supporting PC/PB Leaders (1-3)</vt:lpstr>
      <vt:lpstr>Sample Format for an Annual Officer Development Plan  For each topic listed, put a checkmark to indicate which officers should be trained on it. </vt:lpstr>
      <vt:lpstr>Suggested Strategies for Training and Supporting PC/PB Leaders  (4-6)</vt:lpstr>
      <vt:lpstr>Suggested Strategies for Training and Supporting PC/PB Leaders  (7-9)</vt:lpstr>
      <vt:lpstr>Suggested Strategies for Training and Supporting PC/PB Leaders (10)</vt:lpstr>
      <vt:lpstr>External Resources for PC/PB Officer Training and Support </vt:lpstr>
      <vt:lpstr>Quick Scenario: Supporting Leaders</vt:lpstr>
      <vt:lpstr>Sum Up</vt:lpstr>
      <vt:lpstr>Optional Slide for Activity</vt:lpstr>
      <vt:lpstr>Activity 9.3: Training PC/PB Officers </vt:lpstr>
    </vt:vector>
  </TitlesOfParts>
  <Company>JSI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Together: Effective Committees and PC/PB Meetings</dc:title>
  <dc:subject>RWHAP Part A Planning Councils and Planning Bodies</dc:subject>
  <dc:creator>Oluwatunmise Olowojoba</dc:creator>
  <cp:keywords>RWHAP</cp:keywords>
  <cp:lastModifiedBy>JSI</cp:lastModifiedBy>
  <cp:revision>30</cp:revision>
  <cp:lastPrinted>2018-07-26T14:44:49Z</cp:lastPrinted>
  <dcterms:created xsi:type="dcterms:W3CDTF">2019-08-26T19:20:52Z</dcterms:created>
  <dcterms:modified xsi:type="dcterms:W3CDTF">2019-09-30T14:32:23Z</dcterms:modified>
</cp:coreProperties>
</file>