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257" r:id="rId3"/>
    <p:sldId id="258" r:id="rId4"/>
    <p:sldId id="303" r:id="rId5"/>
    <p:sldId id="297" r:id="rId6"/>
    <p:sldId id="309" r:id="rId7"/>
    <p:sldId id="284" r:id="rId8"/>
    <p:sldId id="283" r:id="rId9"/>
    <p:sldId id="261" r:id="rId10"/>
    <p:sldId id="262" r:id="rId11"/>
    <p:sldId id="285" r:id="rId12"/>
    <p:sldId id="286" r:id="rId13"/>
    <p:sldId id="279" r:id="rId14"/>
    <p:sldId id="275" r:id="rId15"/>
    <p:sldId id="270" r:id="rId16"/>
    <p:sldId id="264" r:id="rId17"/>
    <p:sldId id="265" r:id="rId18"/>
    <p:sldId id="305" r:id="rId19"/>
    <p:sldId id="302" r:id="rId20"/>
    <p:sldId id="308" r:id="rId21"/>
    <p:sldId id="291" r:id="rId22"/>
    <p:sldId id="289" r:id="rId23"/>
    <p:sldId id="298" r:id="rId24"/>
    <p:sldId id="306" r:id="rId25"/>
    <p:sldId id="307" r:id="rId26"/>
    <p:sldId id="268"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D6D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85" autoAdjust="0"/>
    <p:restoredTop sz="53236" autoAdjust="0"/>
  </p:normalViewPr>
  <p:slideViewPr>
    <p:cSldViewPr snapToGrid="0">
      <p:cViewPr varScale="1">
        <p:scale>
          <a:sx n="56" d="100"/>
          <a:sy n="56" d="100"/>
        </p:scale>
        <p:origin x="-1494" y="-96"/>
      </p:cViewPr>
      <p:guideLst>
        <p:guide orient="horz" pos="2160"/>
        <p:guide pos="3840"/>
      </p:guideLst>
    </p:cSldViewPr>
  </p:slideViewPr>
  <p:outlineViewPr>
    <p:cViewPr>
      <p:scale>
        <a:sx n="33" d="100"/>
        <a:sy n="33" d="100"/>
      </p:scale>
      <p:origin x="0" y="-19824"/>
    </p:cViewPr>
  </p:outlineViewPr>
  <p:notesTextViewPr>
    <p:cViewPr>
      <p:scale>
        <a:sx n="150" d="100"/>
        <a:sy n="150" d="100"/>
      </p:scale>
      <p:origin x="0" y="0"/>
    </p:cViewPr>
  </p:notesTextViewPr>
  <p:notesViewPr>
    <p:cSldViewPr snapToGrid="0">
      <p:cViewPr>
        <p:scale>
          <a:sx n="200" d="100"/>
          <a:sy n="200" d="100"/>
        </p:scale>
        <p:origin x="11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sz="quarter" idx="1"/>
          </p:nvPr>
        </p:nvSpPr>
        <p:spPr>
          <a:xfrm>
            <a:off x="3970939" y="0"/>
            <a:ext cx="3037840" cy="464820"/>
          </a:xfrm>
          <a:prstGeom prst="rect">
            <a:avLst/>
          </a:prstGeom>
        </p:spPr>
        <p:txBody>
          <a:bodyPr vert="horz" lIns="93162" tIns="46581" rIns="93162" bIns="46581" rtlCol="0"/>
          <a:lstStyle>
            <a:lvl1pPr algn="r">
              <a:defRPr sz="1200"/>
            </a:lvl1pPr>
          </a:lstStyle>
          <a:p>
            <a:fld id="{6A7E42D6-4E60-429C-B5A2-EF253C60C332}" type="datetimeFigureOut">
              <a:rPr lang="en-US" smtClean="0"/>
              <a:t>5/22/2015</a:t>
            </a:fld>
            <a:endParaRPr lang="en-US" dirty="0"/>
          </a:p>
        </p:txBody>
      </p:sp>
      <p:sp>
        <p:nvSpPr>
          <p:cNvPr id="4" name="Footer Placeholder 3"/>
          <p:cNvSpPr>
            <a:spLocks noGrp="1"/>
          </p:cNvSpPr>
          <p:nvPr>
            <p:ph type="ftr" sz="quarter" idx="2"/>
          </p:nvPr>
        </p:nvSpPr>
        <p:spPr>
          <a:xfrm>
            <a:off x="1" y="8829967"/>
            <a:ext cx="3037840" cy="464820"/>
          </a:xfrm>
          <a:prstGeom prst="rect">
            <a:avLst/>
          </a:prstGeom>
        </p:spPr>
        <p:txBody>
          <a:bodyPr vert="horz" lIns="93162" tIns="46581" rIns="93162"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62" tIns="46581" rIns="93162" bIns="46581" rtlCol="0" anchor="b"/>
          <a:lstStyle>
            <a:lvl1pPr algn="r">
              <a:defRPr sz="1200"/>
            </a:lvl1pPr>
          </a:lstStyle>
          <a:p>
            <a:fld id="{7BA86641-E8A2-4817-88E7-5B92A143BF4A}" type="slidenum">
              <a:rPr lang="en-US" smtClean="0"/>
              <a:t>‹#›</a:t>
            </a:fld>
            <a:endParaRPr lang="en-US" dirty="0"/>
          </a:p>
        </p:txBody>
      </p:sp>
    </p:spTree>
    <p:extLst>
      <p:ext uri="{BB962C8B-B14F-4D97-AF65-F5344CB8AC3E}">
        <p14:creationId xmlns:p14="http://schemas.microsoft.com/office/powerpoint/2010/main" val="395899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4"/>
          </a:xfrm>
          <a:prstGeom prst="rect">
            <a:avLst/>
          </a:prstGeom>
        </p:spPr>
        <p:txBody>
          <a:bodyPr vert="horz" lIns="93162" tIns="46581" rIns="93162" bIns="46581" rtlCol="0"/>
          <a:lstStyle>
            <a:lvl1pPr algn="r">
              <a:defRPr sz="1200"/>
            </a:lvl1pPr>
          </a:lstStyle>
          <a:p>
            <a:fld id="{FE35E09F-3D74-477F-9220-B955DCDD1DD8}" type="datetimeFigureOut">
              <a:rPr lang="en-US" smtClean="0"/>
              <a:t>5/22/2015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2" tIns="46581" rIns="93162" bIns="46581"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62" tIns="46581" rIns="93162" bIns="46581" rtlCol="0" anchor="b"/>
          <a:lstStyle>
            <a:lvl1pPr algn="r">
              <a:defRPr sz="1200"/>
            </a:lvl1pPr>
          </a:lstStyle>
          <a:p>
            <a:fld id="{1F522C79-784B-4DE6-9626-0768E196D023}" type="slidenum">
              <a:rPr lang="en-US" smtClean="0"/>
              <a:t>‹#›</a:t>
            </a:fld>
            <a:endParaRPr lang="en-US" dirty="0"/>
          </a:p>
        </p:txBody>
      </p:sp>
    </p:spTree>
    <p:extLst>
      <p:ext uri="{BB962C8B-B14F-4D97-AF65-F5344CB8AC3E}">
        <p14:creationId xmlns:p14="http://schemas.microsoft.com/office/powerpoint/2010/main" val="927316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2"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e45.1.75_1414"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ecfr.gov/cgi-bin/retrieveECFR?gp=1&amp;SID=d68d458b10a5d358d95996eb90798e47&amp;ty=HTML&amp;h=L&amp;r=PART&amp;n=pt45.1.75#se45.1.75_12"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hab.hrsa.gov/manageyourgrant/pinspals/habpl1104.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ecfr.gov/cgi-bin/retrieveECFR?gp=1&amp;SID=d68d458b10a5d358d95996eb90798e47&amp;ty=HTML&amp;h=L&amp;r=PART&amp;n=pt45.1.75#sp45.1.75.e"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hab.hrsa.gov/manageyourgrant/policiesletters.html"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Welcome to this presentation designed</a:t>
            </a:r>
            <a:r>
              <a:rPr lang="en-US" sz="1200" kern="1200" baseline="0" dirty="0" smtClean="0">
                <a:solidFill>
                  <a:schemeClr val="tx1"/>
                </a:solidFill>
                <a:effectLst/>
                <a:latin typeface="+mn-lt"/>
                <a:ea typeface="+mn-ea"/>
                <a:cs typeface="+mn-cs"/>
              </a:rPr>
              <a:t> to help Part B grant recipients operationalize Policy Clarification Notice (PCN) #15-01.  The PCN is available on the HRSA website [at http://hab.hrsa.gov/manageyourgrant/policiesletters.html].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Note:  RWHAP recipients and subrecipients are subject to </a:t>
            </a:r>
            <a:r>
              <a:rPr lang="en-US" sz="1200" u="sng" kern="1200" dirty="0" smtClean="0">
                <a:solidFill>
                  <a:schemeClr val="tx1"/>
                </a:solidFill>
                <a:effectLst/>
                <a:latin typeface="+mn-lt"/>
                <a:ea typeface="+mn-ea"/>
                <a:cs typeface="+mn-cs"/>
                <a:hlinkClick r:id="rId3"/>
              </a:rPr>
              <a:t>45 CFR part 75 – </a:t>
            </a:r>
            <a:r>
              <a:rPr lang="en-US" sz="1200" i="1" u="sng" kern="1200" dirty="0" smtClean="0">
                <a:solidFill>
                  <a:schemeClr val="tx1"/>
                </a:solidFill>
                <a:effectLst/>
                <a:latin typeface="+mn-lt"/>
                <a:ea typeface="+mn-ea"/>
                <a:cs typeface="+mn-cs"/>
                <a:hlinkClick r:id="rId3"/>
              </a:rPr>
              <a:t>Uniform Administrative Requirements, Cost Principles, and Audit Requirements for HHS Awards</a:t>
            </a:r>
            <a:r>
              <a:rPr lang="en-US" sz="1200" kern="1200" dirty="0" smtClean="0">
                <a:solidFill>
                  <a:schemeClr val="tx1"/>
                </a:solidFill>
                <a:effectLst/>
                <a:latin typeface="+mn-lt"/>
                <a:ea typeface="+mn-ea"/>
                <a:cs typeface="+mn-cs"/>
              </a:rPr>
              <a:t> (the Uniform Guidance)</a:t>
            </a:r>
            <a:r>
              <a:rPr lang="en-US" sz="1200" i="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Uniform Guidance is referenced throughout this presentation.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a:t>
            </a:r>
            <a:r>
              <a:rPr lang="en-US" sz="1200" kern="1200" baseline="0" dirty="0" smtClean="0">
                <a:solidFill>
                  <a:schemeClr val="tx1"/>
                </a:solidFill>
                <a:effectLst/>
                <a:latin typeface="+mn-lt"/>
                <a:ea typeface="+mn-ea"/>
                <a:cs typeface="+mn-cs"/>
              </a:rPr>
              <a:t> a general note, </a:t>
            </a:r>
            <a:r>
              <a:rPr lang="en-US" sz="1200" kern="1200" dirty="0" smtClean="0">
                <a:solidFill>
                  <a:schemeClr val="tx1"/>
                </a:solidFill>
                <a:effectLst/>
                <a:latin typeface="+mn-lt"/>
                <a:ea typeface="+mn-ea"/>
                <a:cs typeface="+mn-cs"/>
              </a:rPr>
              <a:t>Part B recipients </a:t>
            </a:r>
            <a:r>
              <a:rPr lang="en-US" sz="1200" kern="1200" baseline="0" dirty="0" smtClean="0">
                <a:solidFill>
                  <a:schemeClr val="tx1"/>
                </a:solidFill>
                <a:effectLst/>
                <a:latin typeface="+mn-lt"/>
                <a:ea typeface="+mn-ea"/>
                <a:cs typeface="+mn-cs"/>
              </a:rPr>
              <a:t>should always keep the following in mind as they are allocating RWHAP funds: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pPr marL="226725" indent="-226725" defTabSz="931619">
              <a:spcAft>
                <a:spcPts val="1190"/>
              </a:spcAft>
              <a:buFont typeface="+mj-lt"/>
              <a:buAutoNum type="arabicPeriod"/>
              <a:defRPr/>
            </a:pPr>
            <a:r>
              <a:rPr lang="en-US" altLang="en-US" cap="none" dirty="0" smtClean="0">
                <a:solidFill>
                  <a:schemeClr val="tx1"/>
                </a:solidFill>
              </a:rPr>
              <a:t>Contrary to popular belief, accounting is not an exact science. There are a lot of grey areas.  Accountants embrace them.</a:t>
            </a:r>
            <a:r>
              <a:rPr lang="en-US" altLang="en-US" cap="none" baseline="0" dirty="0" smtClean="0">
                <a:solidFill>
                  <a:schemeClr val="tx1"/>
                </a:solidFill>
              </a:rPr>
              <a:t>  </a:t>
            </a:r>
            <a:r>
              <a:rPr lang="en-US" altLang="en-US" cap="none" dirty="0" smtClean="0">
                <a:solidFill>
                  <a:schemeClr val="tx1"/>
                </a:solidFill>
              </a:rPr>
              <a:t>So it</a:t>
            </a:r>
            <a:r>
              <a:rPr lang="en-US" altLang="en-US" cap="none" baseline="0" dirty="0" smtClean="0">
                <a:solidFill>
                  <a:schemeClr val="tx1"/>
                </a:solidFill>
              </a:rPr>
              <a:t> i</a:t>
            </a:r>
            <a:r>
              <a:rPr lang="en-US" altLang="en-US" cap="none" dirty="0" smtClean="0">
                <a:solidFill>
                  <a:schemeClr val="tx1"/>
                </a:solidFill>
              </a:rPr>
              <a:t>s not surprising that we work with grey principles like:</a:t>
            </a:r>
          </a:p>
          <a:p>
            <a:pPr marL="623495" lvl="1" indent="-170044" defTabSz="931619">
              <a:spcAft>
                <a:spcPts val="1190"/>
              </a:spcAft>
              <a:buFont typeface="Wingdings" panose="05000000000000000000" pitchFamily="2" charset="2"/>
              <a:buChar char="§"/>
              <a:defRPr/>
            </a:pPr>
            <a:r>
              <a:rPr lang="en-US" altLang="en-US" cap="none" dirty="0" smtClean="0">
                <a:solidFill>
                  <a:schemeClr val="tx1"/>
                </a:solidFill>
              </a:rPr>
              <a:t>Reasonableness—it</a:t>
            </a:r>
            <a:r>
              <a:rPr lang="en-US" altLang="en-US" cap="none" baseline="0" dirty="0" smtClean="0">
                <a:solidFill>
                  <a:schemeClr val="tx1"/>
                </a:solidFill>
              </a:rPr>
              <a:t> </a:t>
            </a:r>
            <a:r>
              <a:rPr lang="en-US" altLang="en-US" cap="none" dirty="0" smtClean="0">
                <a:solidFill>
                  <a:schemeClr val="tx1"/>
                </a:solidFill>
              </a:rPr>
              <a:t>is about same activity, same profession, same area. </a:t>
            </a:r>
            <a:r>
              <a:rPr lang="en-US" altLang="en-US" dirty="0" smtClean="0">
                <a:solidFill>
                  <a:schemeClr val="tx1"/>
                </a:solidFill>
              </a:rPr>
              <a:t>It may be reasonable for an ADAP Director to make $150,000 in New York and $35,000 in Kentucky.</a:t>
            </a:r>
          </a:p>
          <a:p>
            <a:pPr marL="623495" lvl="1" indent="-170044" defTabSz="931619">
              <a:spcAft>
                <a:spcPts val="1190"/>
              </a:spcAft>
              <a:buFont typeface="Wingdings" panose="05000000000000000000" pitchFamily="2" charset="2"/>
              <a:buChar char="§"/>
              <a:defRPr/>
            </a:pPr>
            <a:r>
              <a:rPr lang="en-US" altLang="en-US" dirty="0" err="1" smtClean="0">
                <a:solidFill>
                  <a:schemeClr val="tx1"/>
                </a:solidFill>
              </a:rPr>
              <a:t>Allowability</a:t>
            </a:r>
            <a:r>
              <a:rPr lang="en-US" altLang="en-US" dirty="0" smtClean="0">
                <a:solidFill>
                  <a:schemeClr val="tx1"/>
                </a:solidFill>
              </a:rPr>
              <a:t>–is the inclusion of a cost as define by the legislation, the Uniform Guidance, etc.  So rent, audits, medical services are allowable cost</a:t>
            </a:r>
          </a:p>
          <a:p>
            <a:pPr marL="623495" marR="0" lvl="1" indent="-170044" algn="l" defTabSz="931619" rtl="0" eaLnBrk="1" fontAlgn="auto" latinLnBrk="0" hangingPunct="1">
              <a:lnSpc>
                <a:spcPct val="100000"/>
              </a:lnSpc>
              <a:spcBef>
                <a:spcPts val="0"/>
              </a:spcBef>
              <a:spcAft>
                <a:spcPts val="1190"/>
              </a:spcAft>
              <a:buClrTx/>
              <a:buSzTx/>
              <a:buFont typeface="Wingdings" panose="05000000000000000000" pitchFamily="2" charset="2"/>
              <a:buChar char="§"/>
              <a:tabLst/>
              <a:defRPr/>
            </a:pPr>
            <a:r>
              <a:rPr lang="en-US" altLang="en-US" cap="none" dirty="0" smtClean="0">
                <a:solidFill>
                  <a:schemeClr val="tx1"/>
                </a:solidFill>
              </a:rPr>
              <a:t>Allocability—is the practice of apportioning an allowable and reasonable cost using established principles (Generally Accepted Accounting Principles,</a:t>
            </a:r>
            <a:r>
              <a:rPr lang="en-US" altLang="en-US" cap="none" baseline="0" dirty="0" smtClean="0">
                <a:solidFill>
                  <a:schemeClr val="tx1"/>
                </a:solidFill>
              </a:rPr>
              <a:t> Uniform Guidance</a:t>
            </a:r>
            <a:r>
              <a:rPr lang="en-US" altLang="en-US" cap="none" dirty="0" smtClean="0">
                <a:solidFill>
                  <a:schemeClr val="tx1"/>
                </a:solidFill>
              </a:rPr>
              <a:t>) among allowable categories.  So we portion costs based on Ryan White HIV/AIDS program categories (administration, planning</a:t>
            </a:r>
            <a:r>
              <a:rPr lang="en-US" altLang="en-US" cap="none" baseline="0" dirty="0" smtClean="0">
                <a:solidFill>
                  <a:schemeClr val="tx1"/>
                </a:solidFill>
              </a:rPr>
              <a:t> and evaluation, </a:t>
            </a:r>
            <a:r>
              <a:rPr lang="en-US" altLang="en-US" cap="none" dirty="0" smtClean="0">
                <a:solidFill>
                  <a:schemeClr val="tx1"/>
                </a:solidFill>
              </a:rPr>
              <a:t>Clinical Quality</a:t>
            </a:r>
            <a:r>
              <a:rPr lang="en-US" altLang="en-US" cap="none" baseline="0" dirty="0" smtClean="0">
                <a:solidFill>
                  <a:schemeClr val="tx1"/>
                </a:solidFill>
              </a:rPr>
              <a:t> Management</a:t>
            </a:r>
            <a:r>
              <a:rPr lang="en-US" altLang="en-US" cap="none" dirty="0" smtClean="0">
                <a:solidFill>
                  <a:schemeClr val="tx1"/>
                </a:solidFill>
              </a:rPr>
              <a:t>, core and support services, AIDS Drug Assistance Program, Minority</a:t>
            </a:r>
            <a:r>
              <a:rPr lang="en-US" altLang="en-US" cap="none" baseline="0" dirty="0" smtClean="0">
                <a:solidFill>
                  <a:schemeClr val="tx1"/>
                </a:solidFill>
              </a:rPr>
              <a:t> AIDS Initiative</a:t>
            </a:r>
            <a:r>
              <a:rPr lang="en-US" altLang="en-US" cap="none" dirty="0" smtClean="0">
                <a:solidFill>
                  <a:schemeClr val="tx1"/>
                </a:solidFill>
              </a:rPr>
              <a:t>)</a:t>
            </a:r>
            <a:r>
              <a:rPr lang="en-US" altLang="en-US" dirty="0" smtClean="0">
                <a:solidFill>
                  <a:schemeClr val="tx1"/>
                </a:solidFill>
              </a:rPr>
              <a:t>. </a:t>
            </a:r>
          </a:p>
        </p:txBody>
      </p:sp>
      <p:sp>
        <p:nvSpPr>
          <p:cNvPr id="4" name="Slide Number Placeholder 3"/>
          <p:cNvSpPr>
            <a:spLocks noGrp="1"/>
          </p:cNvSpPr>
          <p:nvPr>
            <p:ph type="sldNum" sz="quarter" idx="10"/>
          </p:nvPr>
        </p:nvSpPr>
        <p:spPr/>
        <p:txBody>
          <a:bodyPr/>
          <a:lstStyle/>
          <a:p>
            <a:fld id="{1F522C79-784B-4DE6-9626-0768E196D023}" type="slidenum">
              <a:rPr lang="en-US" smtClean="0"/>
              <a:t>1</a:t>
            </a:fld>
            <a:endParaRPr lang="en-US" dirty="0"/>
          </a:p>
        </p:txBody>
      </p:sp>
    </p:spTree>
    <p:extLst>
      <p:ext uri="{BB962C8B-B14F-4D97-AF65-F5344CB8AC3E}">
        <p14:creationId xmlns:p14="http://schemas.microsoft.com/office/powerpoint/2010/main" val="41693091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allocating supervisor time, the rule of two will probably apply.  If the person is two positions or more from providing direct services to the client, it is probably administration.  Otherwise, we have to take a look at what the supervisor does (budget narrative discussion), because if their activities include filling in for vacation/sick days, meeting with clients to discuss their case, etc.--those activities may be allocated to direct</a:t>
            </a:r>
            <a:r>
              <a:rPr lang="en-US" baseline="0" dirty="0" smtClean="0"/>
              <a:t> services</a:t>
            </a:r>
            <a:r>
              <a:rPr lang="en-US" dirty="0" smtClean="0"/>
              <a:t>;  but if the supervisor’s activities are largely evaluation, writing of protocols, reporting, scheduling vacations/sick</a:t>
            </a:r>
            <a:r>
              <a:rPr lang="en-US" baseline="0" dirty="0" smtClean="0"/>
              <a:t> days</a:t>
            </a:r>
            <a:r>
              <a:rPr lang="en-US" dirty="0" smtClean="0"/>
              <a:t>--then those activities are subject to the 10% administrative limit.</a:t>
            </a:r>
          </a:p>
          <a:p>
            <a:endParaRPr lang="en-US" dirty="0" smtClean="0"/>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10</a:t>
            </a:fld>
            <a:endParaRPr lang="en-US" dirty="0"/>
          </a:p>
        </p:txBody>
      </p:sp>
    </p:spTree>
    <p:extLst>
      <p:ext uri="{BB962C8B-B14F-4D97-AF65-F5344CB8AC3E}">
        <p14:creationId xmlns:p14="http://schemas.microsoft.com/office/powerpoint/2010/main" val="3218851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solidFill>
                  <a:schemeClr val="tx1"/>
                </a:solidFill>
                <a:latin typeface="+mn-lt"/>
              </a:rPr>
              <a:t>AUDIENCE PARTICIPATION</a:t>
            </a:r>
          </a:p>
          <a:p>
            <a:endParaRPr lang="en-US" sz="1200" dirty="0" smtClean="0">
              <a:solidFill>
                <a:schemeClr val="tx1"/>
              </a:solidFill>
              <a:latin typeface="+mn-lt"/>
            </a:endParaRPr>
          </a:p>
          <a:p>
            <a:r>
              <a:rPr lang="en-US" sz="1200" dirty="0" smtClean="0">
                <a:solidFill>
                  <a:schemeClr val="tx1"/>
                </a:solidFill>
                <a:latin typeface="+mn-lt"/>
              </a:rPr>
              <a:t>All costs are allowable EXCEPT</a:t>
            </a:r>
            <a:r>
              <a:rPr lang="en-US" sz="1200" baseline="0" dirty="0" smtClean="0">
                <a:solidFill>
                  <a:schemeClr val="tx1"/>
                </a:solidFill>
                <a:latin typeface="+mn-lt"/>
              </a:rPr>
              <a:t> for the following:</a:t>
            </a:r>
          </a:p>
          <a:p>
            <a:endParaRPr lang="en-US" sz="1200" baseline="0" dirty="0" smtClean="0">
              <a:solidFill>
                <a:schemeClr val="tx1"/>
              </a:solidFill>
              <a:latin typeface="+mn-lt"/>
            </a:endParaRPr>
          </a:p>
          <a:p>
            <a:pPr marL="171450" indent="-171450">
              <a:buFont typeface="Arial" panose="020B0604020202020204" pitchFamily="34" charset="0"/>
              <a:buChar char="•"/>
            </a:pPr>
            <a:r>
              <a:rPr lang="en-US" sz="1200" baseline="0" dirty="0" smtClean="0">
                <a:solidFill>
                  <a:schemeClr val="tx1"/>
                </a:solidFill>
                <a:latin typeface="+mn-lt"/>
              </a:rPr>
              <a:t>Cash payments to client (unallowable)</a:t>
            </a:r>
          </a:p>
          <a:p>
            <a:pPr marL="171450" indent="-171450">
              <a:buFont typeface="Arial" panose="020B0604020202020204" pitchFamily="34" charset="0"/>
              <a:buChar char="•"/>
            </a:pPr>
            <a:r>
              <a:rPr lang="en-US" sz="1200" baseline="0" dirty="0" smtClean="0">
                <a:solidFill>
                  <a:schemeClr val="tx1"/>
                </a:solidFill>
                <a:latin typeface="+mn-lt"/>
              </a:rPr>
              <a:t>Lobbying Activities  (unallowable)</a:t>
            </a:r>
          </a:p>
          <a:p>
            <a:endParaRPr lang="en-US" sz="1200" baseline="0" dirty="0" smtClean="0">
              <a:solidFill>
                <a:schemeClr val="tx1"/>
              </a:solidFill>
              <a:latin typeface="+mn-lt"/>
            </a:endParaRPr>
          </a:p>
          <a:p>
            <a:r>
              <a:rPr lang="en-US" sz="1200" baseline="0" dirty="0" smtClean="0">
                <a:solidFill>
                  <a:schemeClr val="tx1"/>
                </a:solidFill>
                <a:latin typeface="+mn-lt"/>
              </a:rPr>
              <a:t>Purchase of vehicles is only allowable with written prior approval from HRSA</a:t>
            </a:r>
            <a:endParaRPr lang="en-US" sz="1200" dirty="0" smtClean="0">
              <a:solidFill>
                <a:schemeClr val="tx1"/>
              </a:solidFill>
              <a:latin typeface="+mn-lt"/>
            </a:endParaRPr>
          </a:p>
          <a:p>
            <a:endParaRPr lang="en-US" sz="1200" dirty="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11</a:t>
            </a:fld>
            <a:endParaRPr lang="en-US" dirty="0"/>
          </a:p>
        </p:txBody>
      </p:sp>
    </p:spTree>
    <p:extLst>
      <p:ext uri="{BB962C8B-B14F-4D97-AF65-F5344CB8AC3E}">
        <p14:creationId xmlns:p14="http://schemas.microsoft.com/office/powerpoint/2010/main" val="3459250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solidFill>
                  <a:schemeClr val="tx1"/>
                </a:solidFill>
                <a:latin typeface="+mn-lt"/>
              </a:rPr>
              <a:t>Exercise objective:</a:t>
            </a:r>
            <a:r>
              <a:rPr lang="en-US" sz="1200" b="0" baseline="0" dirty="0" smtClean="0">
                <a:solidFill>
                  <a:schemeClr val="tx1"/>
                </a:solidFill>
                <a:latin typeface="+mn-lt"/>
              </a:rPr>
              <a:t> </a:t>
            </a:r>
            <a:r>
              <a:rPr lang="en-US" sz="1200" b="0" dirty="0" smtClean="0">
                <a:solidFill>
                  <a:schemeClr val="tx1"/>
                </a:solidFill>
                <a:latin typeface="+mn-lt"/>
              </a:rPr>
              <a:t>to demonstrate the different levels or tiers by which to look at a budget to determine if the cost is allocable;</a:t>
            </a:r>
            <a:r>
              <a:rPr lang="en-US" sz="1200" b="0" baseline="0" dirty="0" smtClean="0">
                <a:solidFill>
                  <a:schemeClr val="tx1"/>
                </a:solidFill>
                <a:latin typeface="+mn-lt"/>
              </a:rPr>
              <a:t> provide a basic understanding of indirect costs.  Reminder for Part B subrecipients, all indirect costs count toward the 10% administrative limit.</a:t>
            </a:r>
            <a:endParaRPr lang="en-US" sz="1200" b="0" dirty="0" smtClean="0">
              <a:solidFill>
                <a:schemeClr val="tx1"/>
              </a:solidFill>
              <a:latin typeface="+mn-lt"/>
            </a:endParaRPr>
          </a:p>
          <a:p>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There is no universal rule for classifying certain cost as either indirect or direct.   </a:t>
            </a:r>
          </a:p>
          <a:p>
            <a:pPr marL="170044" indent="-170044">
              <a:buFont typeface="Arial" panose="020B0604020202020204" pitchFamily="34" charset="0"/>
              <a:buChar char="•"/>
            </a:pPr>
            <a:r>
              <a:rPr lang="en-US" sz="1200" i="1" dirty="0" smtClean="0">
                <a:solidFill>
                  <a:schemeClr val="tx1"/>
                </a:solidFill>
                <a:effectLst/>
                <a:latin typeface="+mn-lt"/>
              </a:rPr>
              <a:t>Facilities and Administration Classification.</a:t>
            </a:r>
            <a:r>
              <a:rPr lang="en-US" sz="1200" dirty="0" smtClean="0">
                <a:solidFill>
                  <a:schemeClr val="tx1"/>
                </a:solidFill>
                <a:latin typeface="+mn-lt"/>
              </a:rPr>
              <a:t> For major institutions of higher education</a:t>
            </a:r>
            <a:r>
              <a:rPr lang="en-US" sz="1200" baseline="0" dirty="0" smtClean="0">
                <a:solidFill>
                  <a:schemeClr val="tx1"/>
                </a:solidFill>
                <a:latin typeface="+mn-lt"/>
              </a:rPr>
              <a:t> </a:t>
            </a:r>
            <a:r>
              <a:rPr lang="en-US" sz="1200" dirty="0" smtClean="0">
                <a:solidFill>
                  <a:schemeClr val="tx1"/>
                </a:solidFill>
                <a:latin typeface="+mn-lt"/>
              </a:rPr>
              <a:t>and major nonprofit organizations, indirect (F&amp;A) costs must be classified within two broad categories: “Facilities” and “Administration.” “Facilities” is defined as depreciation on buildings, equipment and capital improvement, interest on debt associated with certain buildings, equipment and capital improvements, and operations and maintenance expenses. “Administration” is defined as general administration and general expenses such as the director's office, accounting, personnel and all other types of expenditures not listed specifically under one of the subcategories of “Facilities” (including cross allocations from other pools, where applicable). For nonprofit organizations, library expenses are included in the “Administration” category; for institutions of higher education, they are included in the “Facilities” category. </a:t>
            </a:r>
            <a:endParaRPr lang="en-US" sz="1200" b="0" dirty="0" smtClean="0">
              <a:solidFill>
                <a:schemeClr val="tx1"/>
              </a:solidFill>
              <a:latin typeface="+mn-lt"/>
            </a:endParaRPr>
          </a:p>
          <a:p>
            <a:pPr marL="170044" indent="-170044">
              <a:buFont typeface="Arial" panose="020B0604020202020204" pitchFamily="34" charset="0"/>
              <a:buChar char="•"/>
            </a:pPr>
            <a:r>
              <a:rPr lang="en-US" sz="1200" b="0" dirty="0" smtClean="0">
                <a:solidFill>
                  <a:schemeClr val="tx1"/>
                </a:solidFill>
                <a:latin typeface="+mn-lt"/>
              </a:rPr>
              <a:t>The </a:t>
            </a:r>
            <a:r>
              <a:rPr lang="en-US" sz="1200" b="0" baseline="0" dirty="0" smtClean="0">
                <a:solidFill>
                  <a:schemeClr val="tx1"/>
                </a:solidFill>
                <a:latin typeface="+mn-lt"/>
              </a:rPr>
              <a:t>CONSISTENT treatment of costs is required and essential to avoid double charging of the RWHAP award</a:t>
            </a:r>
            <a:r>
              <a:rPr lang="en-US" sz="1200" b="0" dirty="0" smtClean="0">
                <a:solidFill>
                  <a:schemeClr val="tx1"/>
                </a:solidFill>
                <a:latin typeface="+mn-lt"/>
              </a:rPr>
              <a:t>.</a:t>
            </a:r>
          </a:p>
          <a:p>
            <a:endParaRPr lang="en-US" sz="1200" b="1" dirty="0" smtClean="0">
              <a:solidFill>
                <a:schemeClr val="tx1"/>
              </a:solidFill>
              <a:latin typeface="+mn-lt"/>
            </a:endParaRPr>
          </a:p>
          <a:p>
            <a:r>
              <a:rPr lang="en-US" sz="1200" b="0" dirty="0" smtClean="0">
                <a:solidFill>
                  <a:schemeClr val="tx1"/>
                </a:solidFill>
                <a:latin typeface="+mn-lt"/>
              </a:rPr>
              <a:t>Note:  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sz="1200" b="0" dirty="0" smtClean="0">
              <a:solidFill>
                <a:schemeClr val="tx1"/>
              </a:solidFill>
              <a:latin typeface="+mn-lt"/>
            </a:endParaRPr>
          </a:p>
          <a:p>
            <a:endParaRPr lang="en-US" sz="1200" b="1" dirty="0" smtClean="0">
              <a:solidFill>
                <a:schemeClr val="tx1"/>
              </a:solidFill>
              <a:latin typeface="+mn-lt"/>
            </a:endParaRPr>
          </a:p>
          <a:p>
            <a:r>
              <a:rPr lang="en-US" sz="1200" b="0" dirty="0" smtClean="0">
                <a:solidFill>
                  <a:schemeClr val="tx1"/>
                </a:solidFill>
                <a:latin typeface="+mn-lt"/>
              </a:rPr>
              <a:t>See 45 CFR </a:t>
            </a:r>
            <a:r>
              <a:rPr lang="en-US" sz="1200" dirty="0" smtClean="0">
                <a:solidFill>
                  <a:schemeClr val="tx1"/>
                </a:solidFill>
                <a:latin typeface="+mn-lt"/>
              </a:rPr>
              <a:t>§</a:t>
            </a:r>
            <a:r>
              <a:rPr lang="en-US" sz="1200" b="0" dirty="0" smtClean="0">
                <a:solidFill>
                  <a:schemeClr val="tx1"/>
                </a:solidFill>
                <a:latin typeface="+mn-lt"/>
              </a:rPr>
              <a:t>75.412 – 415 DIRECT AND INDIRECT COSTS</a:t>
            </a: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12</a:t>
            </a:fld>
            <a:endParaRPr lang="en-US" dirty="0"/>
          </a:p>
        </p:txBody>
      </p:sp>
    </p:spTree>
    <p:extLst>
      <p:ext uri="{BB962C8B-B14F-4D97-AF65-F5344CB8AC3E}">
        <p14:creationId xmlns:p14="http://schemas.microsoft.com/office/powerpoint/2010/main" val="22135838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latin typeface="+mn-lt"/>
              </a:rPr>
              <a:t>This slide represents a change under the Uniform Guidance.  </a:t>
            </a:r>
          </a:p>
          <a:p>
            <a:endParaRPr lang="en-US" dirty="0" smtClean="0">
              <a:solidFill>
                <a:schemeClr val="tx1"/>
              </a:solidFill>
              <a:latin typeface="+mn-lt"/>
            </a:endParaRPr>
          </a:p>
          <a:p>
            <a:pPr marL="170044" indent="-170044">
              <a:buFont typeface="Arial" panose="020B0604020202020204" pitchFamily="34" charset="0"/>
              <a:buChar char="•"/>
            </a:pPr>
            <a:r>
              <a:rPr lang="en-US" dirty="0" smtClean="0">
                <a:solidFill>
                  <a:schemeClr val="tx1"/>
                </a:solidFill>
                <a:latin typeface="+mn-lt"/>
              </a:rPr>
              <a:t>Prior to the Uniform Guidance, the rule was that</a:t>
            </a:r>
            <a:r>
              <a:rPr lang="en-US" baseline="0" dirty="0" smtClean="0">
                <a:solidFill>
                  <a:schemeClr val="tx1"/>
                </a:solidFill>
                <a:latin typeface="+mn-lt"/>
              </a:rPr>
              <a:t> grantees </a:t>
            </a:r>
            <a:r>
              <a:rPr lang="en-US" dirty="0" smtClean="0">
                <a:solidFill>
                  <a:schemeClr val="tx1"/>
                </a:solidFill>
                <a:latin typeface="+mn-lt"/>
              </a:rPr>
              <a:t>needed a federal</a:t>
            </a:r>
            <a:r>
              <a:rPr lang="en-US" baseline="0" dirty="0" smtClean="0">
                <a:solidFill>
                  <a:schemeClr val="tx1"/>
                </a:solidFill>
                <a:latin typeface="+mn-lt"/>
              </a:rPr>
              <a:t> </a:t>
            </a:r>
            <a:r>
              <a:rPr lang="en-US" dirty="0" smtClean="0">
                <a:solidFill>
                  <a:schemeClr val="tx1"/>
                </a:solidFill>
                <a:latin typeface="+mn-lt"/>
              </a:rPr>
              <a:t>negotiated indirect cost rate. Most, if not all, </a:t>
            </a:r>
            <a:r>
              <a:rPr lang="en-US" baseline="0" dirty="0" smtClean="0">
                <a:solidFill>
                  <a:schemeClr val="tx1"/>
                </a:solidFill>
                <a:latin typeface="+mn-lt"/>
              </a:rPr>
              <a:t>Part B grant recipients fall into the category that still requires a Federal negotiated indirect cost rate – they receive more than $35M in total federal funds. </a:t>
            </a:r>
          </a:p>
          <a:p>
            <a:pPr marL="170044" indent="-170044">
              <a:buFont typeface="Arial" panose="020B0604020202020204" pitchFamily="34" charset="0"/>
              <a:buChar char="•"/>
            </a:pPr>
            <a:endParaRPr lang="en-US" baseline="0" dirty="0" smtClean="0">
              <a:solidFill>
                <a:schemeClr val="tx1"/>
              </a:solidFill>
              <a:latin typeface="+mn-lt"/>
            </a:endParaRP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Other recipients or subrecipients that do not have a federally negotiated indirect cost rate may do one of the following:</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Direct cost all expenses</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Recipients would negotiate a rate with the Federal government; subrecipients would negotiate a rate with the recipient consistent with the requirements outlined in 45 CFR 75.  (Grant recipients should contact HHS’s Division of Cost Allocation (DCA). Visit DCA’s website at https://rates.psc.gov/ to learn more about rate agreements, the process for applying for them, and the regional offices which negotiate them.  Subrecipients should contact the RWHAP grant recipient who would be responsible for negotiating their rate.)</a:t>
            </a:r>
          </a:p>
          <a:p>
            <a:pPr marL="628650" lvl="1" indent="-171450">
              <a:buFont typeface="Courier New" panose="02070309020205020404" pitchFamily="49" charset="0"/>
              <a:buChar char="o"/>
            </a:pPr>
            <a:r>
              <a:rPr lang="en-US" sz="1200" kern="1200" dirty="0" smtClean="0">
                <a:solidFill>
                  <a:schemeClr val="tx1"/>
                </a:solidFill>
                <a:effectLst/>
                <a:latin typeface="+mn-lt"/>
                <a:ea typeface="+mn-ea"/>
                <a:cs typeface="+mn-cs"/>
              </a:rPr>
              <a:t>Apply the 10% de minimis rate on a base of modified total direct costs per </a:t>
            </a:r>
            <a:r>
              <a:rPr lang="en-US" sz="1200" u="sng" kern="1200" dirty="0" smtClean="0">
                <a:solidFill>
                  <a:schemeClr val="tx1"/>
                </a:solidFill>
                <a:effectLst/>
                <a:latin typeface="+mn-lt"/>
                <a:ea typeface="+mn-ea"/>
                <a:cs typeface="+mn-cs"/>
                <a:hlinkClick r:id="rId3"/>
              </a:rPr>
              <a:t>45 CFR §75.414(f)</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Modified Total Direct Cost</a:t>
            </a:r>
            <a:r>
              <a:rPr lang="en-US" sz="1200" kern="1200" dirty="0" smtClean="0">
                <a:solidFill>
                  <a:schemeClr val="tx1"/>
                </a:solidFill>
                <a:effectLst/>
                <a:latin typeface="+mn-lt"/>
                <a:ea typeface="+mn-ea"/>
                <a:cs typeface="+mn-cs"/>
              </a:rPr>
              <a:t> (MTDC) means all direct salaries and wages, applicable fringe benefits, materials and supplies, services, travel, and up to the first $25,000 of each subaward (regardless of the period of performance of the subawards under the award).  MTDC excludes equipment, capital expenditures, charges for patient care, rental costs, tuition remission, scholarships and fellowships, participant support costs and the portion of each subaward in excess of $25,000.  Other items may only be excluded when necessary to avoid a serious inequity in the distribution of indirect costs, and with the approval of the cognizant agency for indirect costs.  (See </a:t>
            </a:r>
            <a:r>
              <a:rPr lang="en-US" sz="1200" u="sng" kern="1200" dirty="0" smtClean="0">
                <a:solidFill>
                  <a:schemeClr val="tx1"/>
                </a:solidFill>
                <a:effectLst/>
                <a:latin typeface="+mn-lt"/>
                <a:ea typeface="+mn-ea"/>
                <a:cs typeface="+mn-cs"/>
                <a:hlinkClick r:id="rId4"/>
              </a:rPr>
              <a:t>45 CFR §75.2 Definitions</a:t>
            </a:r>
            <a:r>
              <a:rPr lang="en-US" sz="1200" kern="1200" dirty="0" smtClean="0">
                <a:solidFill>
                  <a:schemeClr val="tx1"/>
                </a:solidFill>
                <a:effectLst/>
                <a:latin typeface="+mn-lt"/>
                <a:ea typeface="+mn-ea"/>
                <a:cs typeface="+mn-cs"/>
              </a:rPr>
              <a:t>.]</a:t>
            </a:r>
            <a:endParaRPr lang="en-US" baseline="0" dirty="0" smtClean="0">
              <a:solidFill>
                <a:schemeClr val="tx1"/>
              </a:solidFill>
              <a:latin typeface="+mn-lt"/>
            </a:endParaRPr>
          </a:p>
          <a:p>
            <a:pPr marL="170044" indent="-170044">
              <a:buFont typeface="Arial" panose="020B0604020202020204" pitchFamily="34" charset="0"/>
              <a:buChar char="•"/>
            </a:pPr>
            <a:endParaRPr lang="en-US" dirty="0" smtClean="0">
              <a:solidFill>
                <a:schemeClr val="tx1"/>
              </a:solidFill>
              <a:latin typeface="+mn-lt"/>
            </a:endParaRPr>
          </a:p>
          <a:p>
            <a:pPr marL="170044" indent="-170044">
              <a:buFont typeface="Arial" panose="020B0604020202020204" pitchFamily="34" charset="0"/>
              <a:buChar char="•"/>
            </a:pPr>
            <a:r>
              <a:rPr lang="en-US" dirty="0" smtClean="0">
                <a:solidFill>
                  <a:schemeClr val="tx1"/>
                </a:solidFill>
                <a:latin typeface="+mn-lt"/>
              </a:rPr>
              <a:t>As you can see,</a:t>
            </a:r>
            <a:r>
              <a:rPr lang="en-US" baseline="0" dirty="0" smtClean="0">
                <a:solidFill>
                  <a:schemeClr val="tx1"/>
                </a:solidFill>
                <a:latin typeface="+mn-lt"/>
              </a:rPr>
              <a:t> </a:t>
            </a:r>
            <a:r>
              <a:rPr lang="en-US" dirty="0" smtClean="0">
                <a:solidFill>
                  <a:schemeClr val="tx1"/>
                </a:solidFill>
                <a:latin typeface="+mn-lt"/>
              </a:rPr>
              <a:t>the principle of consistency surfaces again in this section of the CFR.  </a:t>
            </a:r>
          </a:p>
          <a:p>
            <a:endParaRPr lang="en-US" baseline="0" dirty="0" smtClean="0">
              <a:solidFill>
                <a:schemeClr val="tx1"/>
              </a:solidFill>
              <a:latin typeface="+mn-lt"/>
            </a:endParaRPr>
          </a:p>
          <a:p>
            <a:r>
              <a:rPr lang="en-US" baseline="0" dirty="0" smtClean="0">
                <a:solidFill>
                  <a:schemeClr val="tx1"/>
                </a:solidFill>
                <a:latin typeface="+mn-lt"/>
              </a:rPr>
              <a:t>45 CFR </a:t>
            </a:r>
            <a:r>
              <a:rPr lang="en-US" sz="1200" dirty="0" smtClean="0">
                <a:solidFill>
                  <a:schemeClr val="tx1"/>
                </a:solidFill>
                <a:latin typeface="+mn-lt"/>
              </a:rPr>
              <a:t>§</a:t>
            </a:r>
            <a:r>
              <a:rPr lang="en-US" baseline="0" dirty="0" smtClean="0">
                <a:solidFill>
                  <a:schemeClr val="tx1"/>
                </a:solidFill>
                <a:latin typeface="+mn-lt"/>
              </a:rPr>
              <a:t>75.352 Requirements for pass-through entities</a:t>
            </a:r>
          </a:p>
          <a:p>
            <a:r>
              <a:rPr lang="en-US" dirty="0" smtClean="0">
                <a:solidFill>
                  <a:schemeClr val="tx1"/>
                </a:solidFill>
                <a:latin typeface="+mn-lt"/>
              </a:rPr>
              <a:t>(a)(4) An approved federally recognized indirect cost rate negotiated between the subrecipient and the Federal Government or, if no such rate exists, either a rate negotiated between the pass-through entity and the subrecipient (in compliance with this part), or a de minimis indirect cost rate as defined in §75.414(f).  </a:t>
            </a:r>
          </a:p>
          <a:p>
            <a:endParaRPr lang="en-US" dirty="0" smtClean="0">
              <a:solidFill>
                <a:schemeClr val="tx1"/>
              </a:solidFill>
              <a:latin typeface="+mn-lt"/>
            </a:endParaRPr>
          </a:p>
          <a:p>
            <a:r>
              <a:rPr lang="en-US" dirty="0" smtClean="0">
                <a:solidFill>
                  <a:schemeClr val="tx1"/>
                </a:solidFill>
                <a:latin typeface="+mn-lt"/>
              </a:rPr>
              <a:t>Recipient’s cost</a:t>
            </a:r>
            <a:r>
              <a:rPr lang="en-US" baseline="0" dirty="0" smtClean="0">
                <a:solidFill>
                  <a:schemeClr val="tx1"/>
                </a:solidFill>
                <a:latin typeface="+mn-lt"/>
              </a:rPr>
              <a:t>s related to negotiating indirect cost rates for subrecipients would count toward the 10% administrative limit.</a:t>
            </a:r>
            <a:endParaRPr lang="en-US" dirty="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13</a:t>
            </a:fld>
            <a:endParaRPr lang="en-US" dirty="0"/>
          </a:p>
        </p:txBody>
      </p:sp>
    </p:spTree>
    <p:extLst>
      <p:ext uri="{BB962C8B-B14F-4D97-AF65-F5344CB8AC3E}">
        <p14:creationId xmlns:p14="http://schemas.microsoft.com/office/powerpoint/2010/main" val="4005181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solidFill>
                  <a:schemeClr val="tx1"/>
                </a:solidFill>
                <a:latin typeface="+mn-lt"/>
              </a:rPr>
              <a:t>This slide notes a significant shift</a:t>
            </a:r>
            <a:r>
              <a:rPr lang="en-US" sz="1200" b="0" baseline="0" dirty="0" smtClean="0">
                <a:solidFill>
                  <a:schemeClr val="tx1"/>
                </a:solidFill>
                <a:latin typeface="+mn-lt"/>
              </a:rPr>
              <a:t> in policy and </a:t>
            </a:r>
            <a:r>
              <a:rPr lang="en-US" sz="1200" b="0" dirty="0" smtClean="0">
                <a:solidFill>
                  <a:schemeClr val="tx1"/>
                </a:solidFill>
                <a:latin typeface="+mn-lt"/>
              </a:rPr>
              <a:t>reinforces the need to correctly and consistently allocate direct and indirect costs:  </a:t>
            </a:r>
          </a:p>
          <a:p>
            <a:endParaRPr lang="en-US" sz="1200" b="0" dirty="0" smtClean="0">
              <a:solidFill>
                <a:schemeClr val="tx1"/>
              </a:solidFill>
              <a:latin typeface="+mn-lt"/>
            </a:endParaRPr>
          </a:p>
          <a:p>
            <a:pPr marL="170044" indent="-170044">
              <a:buFont typeface="Arial" panose="020B0604020202020204" pitchFamily="34" charset="0"/>
              <a:buChar char="•"/>
            </a:pPr>
            <a:r>
              <a:rPr lang="en-US" sz="1200" b="1" dirty="0" smtClean="0">
                <a:solidFill>
                  <a:schemeClr val="tx1"/>
                </a:solidFill>
                <a:latin typeface="+mn-lt"/>
              </a:rPr>
              <a:t>Facilities expenses related to core and medical support services no longer automatically count toward the 10% administrative limit. </a:t>
            </a:r>
          </a:p>
          <a:p>
            <a:endParaRPr lang="en-US" sz="1200" dirty="0" smtClean="0">
              <a:solidFill>
                <a:schemeClr val="tx1"/>
              </a:solidFill>
              <a:latin typeface="+mn-lt"/>
            </a:endParaRPr>
          </a:p>
          <a:p>
            <a:r>
              <a:rPr lang="en-US" sz="1200" dirty="0" smtClean="0">
                <a:solidFill>
                  <a:schemeClr val="tx1"/>
                </a:solidFill>
                <a:latin typeface="+mn-lt"/>
              </a:rPr>
              <a:t>All</a:t>
            </a:r>
            <a:r>
              <a:rPr lang="en-US" sz="1200" baseline="0" dirty="0" smtClean="0">
                <a:solidFill>
                  <a:schemeClr val="tx1"/>
                </a:solidFill>
                <a:latin typeface="+mn-lt"/>
              </a:rPr>
              <a:t> indirect costs are not included in the definition of “administrative” expenses subject to the 10% administrative limit for Parts A, B, and C grantees.  The portion of direct and </a:t>
            </a:r>
            <a:r>
              <a:rPr lang="en-US" sz="1200" u="sng" baseline="0" dirty="0" smtClean="0">
                <a:solidFill>
                  <a:schemeClr val="tx1"/>
                </a:solidFill>
                <a:latin typeface="+mn-lt"/>
              </a:rPr>
              <a:t>indirect</a:t>
            </a:r>
            <a:r>
              <a:rPr lang="en-US" sz="1200" baseline="0" dirty="0" smtClean="0">
                <a:solidFill>
                  <a:schemeClr val="tx1"/>
                </a:solidFill>
                <a:latin typeface="+mn-lt"/>
              </a:rPr>
              <a:t> facilities expenses related to core medical and support services provided to eligible RWHAP clients would not count toward the 10%.  </a:t>
            </a:r>
            <a:r>
              <a:rPr lang="en-US" sz="1200" dirty="0" smtClean="0">
                <a:solidFill>
                  <a:schemeClr val="tx1"/>
                </a:solidFill>
                <a:latin typeface="+mn-lt"/>
              </a:rPr>
              <a:t>These costs could be included in the relevant</a:t>
            </a:r>
            <a:r>
              <a:rPr lang="en-US" sz="1200" baseline="0" dirty="0" smtClean="0">
                <a:solidFill>
                  <a:schemeClr val="tx1"/>
                </a:solidFill>
                <a:latin typeface="+mn-lt"/>
              </a:rPr>
              <a:t> service category. </a:t>
            </a:r>
          </a:p>
          <a:p>
            <a:endParaRPr lang="en-US" sz="1200" baseline="0" dirty="0" smtClean="0">
              <a:solidFill>
                <a:schemeClr val="tx1"/>
              </a:solidFill>
              <a:latin typeface="+mn-lt"/>
            </a:endParaRPr>
          </a:p>
          <a:p>
            <a:r>
              <a:rPr lang="en-US" sz="1200" dirty="0" smtClean="0">
                <a:solidFill>
                  <a:schemeClr val="tx1"/>
                </a:solidFill>
                <a:latin typeface="+mn-lt"/>
              </a:rPr>
              <a:t>As an example, on the Allocations/Expenditures Reports--the cost of consulting/office space for non-medical case management would be included under “Support Services” line a. Case Management</a:t>
            </a:r>
            <a:r>
              <a:rPr lang="en-US" sz="1200" baseline="0" dirty="0" smtClean="0">
                <a:solidFill>
                  <a:schemeClr val="tx1"/>
                </a:solidFill>
                <a:latin typeface="+mn-lt"/>
              </a:rPr>
              <a:t> (non-Medical).</a:t>
            </a:r>
            <a:r>
              <a:rPr lang="en-US" sz="1200" dirty="0" smtClean="0">
                <a:solidFill>
                  <a:schemeClr val="tx1"/>
                </a:solidFill>
                <a:latin typeface="+mn-lt"/>
              </a:rPr>
              <a:t>  Those expenses would not be included as Non-services Grantee Administration costs.</a:t>
            </a:r>
          </a:p>
          <a:p>
            <a:endParaRPr lang="en-US" sz="1200" dirty="0">
              <a:solidFill>
                <a:schemeClr val="tx1"/>
              </a:solidFill>
              <a:latin typeface="+mn-lt"/>
            </a:endParaRPr>
          </a:p>
          <a:p>
            <a:r>
              <a:rPr lang="en-US" sz="1200" dirty="0" smtClean="0">
                <a:solidFill>
                  <a:schemeClr val="tx1"/>
                </a:solidFill>
                <a:latin typeface="+mn-lt"/>
              </a:rPr>
              <a:t>Per statute,</a:t>
            </a:r>
            <a:r>
              <a:rPr lang="en-US" sz="1200" baseline="0" dirty="0" smtClean="0">
                <a:solidFill>
                  <a:schemeClr val="tx1"/>
                </a:solidFill>
                <a:latin typeface="+mn-lt"/>
              </a:rPr>
              <a:t> all </a:t>
            </a:r>
            <a:r>
              <a:rPr lang="en-US" sz="1200" dirty="0" smtClean="0">
                <a:solidFill>
                  <a:schemeClr val="tx1"/>
                </a:solidFill>
                <a:latin typeface="+mn-lt"/>
              </a:rPr>
              <a:t>indirect </a:t>
            </a:r>
            <a:r>
              <a:rPr lang="en-US" sz="1200" dirty="0">
                <a:solidFill>
                  <a:schemeClr val="tx1"/>
                </a:solidFill>
                <a:latin typeface="+mn-lt"/>
              </a:rPr>
              <a:t>costs are included in the definition of “administrative” expenses subject to the 10% </a:t>
            </a:r>
            <a:r>
              <a:rPr lang="en-US" sz="1200" dirty="0" smtClean="0">
                <a:solidFill>
                  <a:schemeClr val="tx1"/>
                </a:solidFill>
                <a:latin typeface="+mn-lt"/>
              </a:rPr>
              <a:t>administrative limit </a:t>
            </a:r>
            <a:r>
              <a:rPr lang="en-US" sz="1200" dirty="0">
                <a:solidFill>
                  <a:schemeClr val="tx1"/>
                </a:solidFill>
                <a:latin typeface="+mn-lt"/>
              </a:rPr>
              <a:t>for Parts A and B subrecipients and Part D grantees. Statutory a</a:t>
            </a:r>
            <a:r>
              <a:rPr lang="en-US" sz="1200" dirty="0" smtClean="0">
                <a:solidFill>
                  <a:schemeClr val="tx1"/>
                </a:solidFill>
                <a:latin typeface="+mn-lt"/>
              </a:rPr>
              <a:t>dministrative caps supersede</a:t>
            </a:r>
            <a:r>
              <a:rPr lang="en-US" sz="1200" baseline="0" dirty="0" smtClean="0">
                <a:solidFill>
                  <a:schemeClr val="tx1"/>
                </a:solidFill>
                <a:latin typeface="+mn-lt"/>
              </a:rPr>
              <a:t> an approved indirect cost rate.  If subrecipients direct charge facilities expenses, the portion of those </a:t>
            </a:r>
            <a:r>
              <a:rPr lang="en-US" sz="1200" u="sng" baseline="0" dirty="0" smtClean="0">
                <a:solidFill>
                  <a:schemeClr val="tx1"/>
                </a:solidFill>
                <a:latin typeface="+mn-lt"/>
              </a:rPr>
              <a:t>direct</a:t>
            </a:r>
            <a:r>
              <a:rPr lang="en-US" sz="1200" baseline="0" dirty="0" smtClean="0">
                <a:solidFill>
                  <a:schemeClr val="tx1"/>
                </a:solidFill>
                <a:latin typeface="+mn-lt"/>
              </a:rPr>
              <a:t> facilities costs related to the core medical and support services provided to eligible RWHAP clients would </a:t>
            </a:r>
            <a:r>
              <a:rPr lang="en-US" sz="1200" u="sng" baseline="0" dirty="0" smtClean="0">
                <a:solidFill>
                  <a:schemeClr val="tx1"/>
                </a:solidFill>
                <a:latin typeface="+mn-lt"/>
              </a:rPr>
              <a:t>not</a:t>
            </a:r>
            <a:r>
              <a:rPr lang="en-US" sz="1200" baseline="0" dirty="0" smtClean="0">
                <a:solidFill>
                  <a:schemeClr val="tx1"/>
                </a:solidFill>
                <a:latin typeface="+mn-lt"/>
              </a:rPr>
              <a:t> count toward the 10% administrative limit.</a:t>
            </a:r>
          </a:p>
          <a:p>
            <a:endParaRPr lang="en-US" sz="1200" baseline="0" dirty="0" smtClean="0">
              <a:solidFill>
                <a:schemeClr val="tx1"/>
              </a:solidFill>
              <a:latin typeface="+mn-lt"/>
            </a:endParaRPr>
          </a:p>
          <a:p>
            <a:r>
              <a:rPr lang="en-US" sz="1200" baseline="0" dirty="0" smtClean="0">
                <a:solidFill>
                  <a:schemeClr val="tx1"/>
                </a:solidFill>
                <a:latin typeface="+mn-lt"/>
              </a:rPr>
              <a:t>It is important to keep the statutory differences between the Parts in mind since Part B subrecipients may be a Part C grantee.  (It is easy to get confused.)</a:t>
            </a:r>
            <a:endParaRPr lang="en-US" sz="1200" dirty="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14</a:t>
            </a:fld>
            <a:endParaRPr lang="en-US" dirty="0"/>
          </a:p>
        </p:txBody>
      </p:sp>
    </p:spTree>
    <p:extLst>
      <p:ext uri="{BB962C8B-B14F-4D97-AF65-F5344CB8AC3E}">
        <p14:creationId xmlns:p14="http://schemas.microsoft.com/office/powerpoint/2010/main" val="3324797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solidFill>
                  <a:schemeClr val="tx1"/>
                </a:solidFill>
              </a:rPr>
              <a:t>AUDIENCE PARTICIPATION (online poll asked</a:t>
            </a:r>
            <a:r>
              <a:rPr lang="en-US" baseline="0" dirty="0" smtClean="0">
                <a:solidFill>
                  <a:schemeClr val="tx1"/>
                </a:solidFill>
              </a:rPr>
              <a:t> “which costs count toward the 10% administrative limit?”</a:t>
            </a:r>
            <a:r>
              <a:rPr lang="en-US" dirty="0" smtClean="0">
                <a:solidFill>
                  <a:schemeClr val="tx1"/>
                </a:solidFill>
              </a:rPr>
              <a:t>)</a:t>
            </a:r>
          </a:p>
          <a:p>
            <a:pPr marL="171450" indent="-171450">
              <a:buFont typeface="Arial" panose="020B0604020202020204" pitchFamily="34" charset="0"/>
              <a:buChar char="•"/>
            </a:pP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Rent associated with ADAP Pharmacy—typically</a:t>
            </a:r>
            <a:r>
              <a:rPr lang="en-US" baseline="0" dirty="0" smtClean="0">
                <a:solidFill>
                  <a:schemeClr val="tx1"/>
                </a:solidFill>
              </a:rPr>
              <a:t> indirect.  Counts toward the ADAP service category.</a:t>
            </a:r>
          </a:p>
          <a:p>
            <a:pPr marL="171450" indent="-171450">
              <a:buFont typeface="Arial" panose="020B0604020202020204" pitchFamily="34" charset="0"/>
              <a:buChar char="•"/>
            </a:pPr>
            <a:r>
              <a:rPr lang="en-US" dirty="0" smtClean="0">
                <a:solidFill>
                  <a:schemeClr val="tx1"/>
                </a:solidFill>
              </a:rPr>
              <a:t>Service contract for eligibility screening and recertification – typically direct.  Applicable to direct service category.</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Depreciation – typically indirect. </a:t>
            </a:r>
            <a:r>
              <a:rPr lang="en-US" baseline="0" dirty="0" smtClean="0">
                <a:solidFill>
                  <a:schemeClr val="tx1"/>
                </a:solidFill>
              </a:rPr>
              <a:t>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Postage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Telephone</a:t>
            </a:r>
            <a:r>
              <a:rPr lang="en-US" baseline="0" dirty="0" smtClean="0">
                <a:solidFill>
                  <a:schemeClr val="tx1"/>
                </a:solidFill>
              </a:rPr>
              <a:t> –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Office supplies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Clinic receptionist—if treated as a direct cost and the individual performs</a:t>
            </a:r>
            <a:r>
              <a:rPr lang="en-US" baseline="0" dirty="0" smtClean="0">
                <a:solidFill>
                  <a:schemeClr val="tx1"/>
                </a:solidFill>
              </a:rPr>
              <a:t> all RWHAP client activities, time may be charged to the service category</a:t>
            </a:r>
            <a:r>
              <a:rPr lang="en-US" dirty="0" smtClean="0">
                <a:solidFill>
                  <a:schemeClr val="tx1"/>
                </a:solidFill>
              </a:rPr>
              <a:t>.  If classified</a:t>
            </a:r>
            <a:r>
              <a:rPr lang="en-US" baseline="0" dirty="0" smtClean="0">
                <a:solidFill>
                  <a:schemeClr val="tx1"/>
                </a:solidFill>
              </a:rPr>
              <a:t> as an indirect cost and the individual performs a wide-range of activities, associated costs should be charged to the 10% administrative limit</a:t>
            </a:r>
            <a:r>
              <a:rPr lang="en-US" dirty="0" smtClean="0">
                <a:solidFill>
                  <a:schemeClr val="tx1"/>
                </a:solidFill>
              </a:rPr>
              <a:t>.</a:t>
            </a:r>
          </a:p>
          <a:p>
            <a:pPr marL="171450" indent="-171450">
              <a:buFont typeface="Arial" panose="020B0604020202020204" pitchFamily="34" charset="0"/>
              <a:buChar char="•"/>
            </a:pPr>
            <a:r>
              <a:rPr lang="en-US" dirty="0" smtClean="0">
                <a:solidFill>
                  <a:schemeClr val="tx1"/>
                </a:solidFill>
              </a:rPr>
              <a:t>Indirect cost certificate Texas OMB – costs associated with</a:t>
            </a:r>
            <a:r>
              <a:rPr lang="en-US" baseline="0" dirty="0" smtClean="0">
                <a:solidFill>
                  <a:schemeClr val="tx1"/>
                </a:solidFill>
              </a:rPr>
              <a:t> </a:t>
            </a:r>
            <a:r>
              <a:rPr lang="en-US" dirty="0" smtClean="0">
                <a:solidFill>
                  <a:schemeClr val="tx1"/>
                </a:solidFill>
              </a:rPr>
              <a:t>negotiating indirect cost rates (recipient</a:t>
            </a:r>
            <a:r>
              <a:rPr lang="en-US" baseline="0" dirty="0" smtClean="0">
                <a:solidFill>
                  <a:schemeClr val="tx1"/>
                </a:solidFill>
              </a:rPr>
              <a:t> negotiating with Federal Government or subrecipient negotiating with the recipient) are typically considered indirect costs and are subject to the 10% administrative limit</a:t>
            </a:r>
            <a:r>
              <a:rPr lang="en-US" dirty="0" smtClean="0">
                <a:solidFill>
                  <a:schemeClr val="tx1"/>
                </a:solidFill>
              </a:rPr>
              <a: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Rental copier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CAREWare/ARIES/Other data entry related</a:t>
            </a:r>
            <a:r>
              <a:rPr lang="en-US" baseline="0" dirty="0" smtClean="0">
                <a:solidFill>
                  <a:schemeClr val="tx1"/>
                </a:solidFill>
              </a:rPr>
              <a:t> to RWHAP reporting requirements</a:t>
            </a:r>
            <a:r>
              <a:rPr lang="en-US" dirty="0" smtClean="0">
                <a:solidFill>
                  <a:schemeClr val="tx1"/>
                </a:solidFill>
              </a:rPr>
              <a:t> – may be classified as direct or indirect, and are subject to the 10% administrative limit.</a:t>
            </a:r>
          </a:p>
          <a:p>
            <a:pPr marL="171450" indent="-171450">
              <a:buFont typeface="Arial" panose="020B0604020202020204" pitchFamily="34" charset="0"/>
              <a:buChar char="•"/>
            </a:pPr>
            <a:r>
              <a:rPr lang="en-US" dirty="0" smtClean="0">
                <a:solidFill>
                  <a:schemeClr val="tx1"/>
                </a:solidFill>
              </a:rPr>
              <a:t>Clerical Support</a:t>
            </a:r>
            <a:r>
              <a:rPr lang="en-US" baseline="0" dirty="0" smtClean="0">
                <a:solidFill>
                  <a:schemeClr val="tx1"/>
                </a:solidFill>
              </a:rPr>
              <a:t> (</a:t>
            </a:r>
            <a:r>
              <a:rPr lang="en-US" dirty="0" smtClean="0">
                <a:solidFill>
                  <a:schemeClr val="tx1"/>
                </a:solidFill>
              </a:rPr>
              <a:t>strictly full time answering phone for staff,</a:t>
            </a:r>
            <a:r>
              <a:rPr lang="en-US" baseline="0" dirty="0" smtClean="0">
                <a:solidFill>
                  <a:schemeClr val="tx1"/>
                </a:solidFill>
              </a:rPr>
              <a:t> </a:t>
            </a:r>
            <a:r>
              <a:rPr lang="en-US" dirty="0" smtClean="0">
                <a:solidFill>
                  <a:schemeClr val="tx1"/>
                </a:solidFill>
              </a:rPr>
              <a:t>direct administration) – indirect; counts toward the</a:t>
            </a:r>
            <a:r>
              <a:rPr lang="en-US" baseline="0" dirty="0" smtClean="0">
                <a:solidFill>
                  <a:schemeClr val="tx1"/>
                </a:solidFill>
              </a:rPr>
              <a:t> 10% administrative limit.</a:t>
            </a: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Utilities </a:t>
            </a:r>
            <a:r>
              <a:rPr lang="en-US" baseline="0" dirty="0" smtClean="0">
                <a:solidFill>
                  <a:schemeClr val="tx1"/>
                </a:solidFill>
              </a:rPr>
              <a:t>– typically indirect. Counts toward the 10% administrative limit, </a:t>
            </a:r>
            <a:r>
              <a:rPr lang="en-US" dirty="0" smtClean="0">
                <a:solidFill>
                  <a:schemeClr val="tx1"/>
                </a:solidFill>
              </a:rPr>
              <a:t>unless it can be directly traced to a service</a:t>
            </a:r>
            <a:r>
              <a:rPr lang="en-US" baseline="0" dirty="0" smtClean="0">
                <a:solidFill>
                  <a:schemeClr val="tx1"/>
                </a:solidFill>
              </a:rPr>
              <a:t> category.</a:t>
            </a:r>
            <a:endParaRPr lang="en-US" dirty="0" smtClean="0">
              <a:solidFill>
                <a:schemeClr val="tx1"/>
              </a:solidFill>
            </a:endParaRPr>
          </a:p>
          <a:p>
            <a:pPr marL="171450" indent="-171450">
              <a:buFont typeface="Arial" panose="020B0604020202020204" pitchFamily="34" charset="0"/>
              <a:buChar char="•"/>
            </a:pPr>
            <a:r>
              <a:rPr lang="en-US" dirty="0" smtClean="0">
                <a:solidFill>
                  <a:schemeClr val="tx1"/>
                </a:solidFill>
              </a:rPr>
              <a:t>Facility Maintenance—typically indirect and may be allocated to program/service and administration (depending on use).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NASTAD training related travel </a:t>
            </a:r>
            <a:r>
              <a:rPr lang="en-US" baseline="0" dirty="0" smtClean="0">
                <a:solidFill>
                  <a:schemeClr val="tx1"/>
                </a:solidFill>
              </a:rPr>
              <a:t>– typically </a:t>
            </a:r>
            <a:r>
              <a:rPr lang="en-US" dirty="0" smtClean="0">
                <a:solidFill>
                  <a:schemeClr val="tx1"/>
                </a:solidFill>
              </a:rPr>
              <a:t>direct</a:t>
            </a:r>
            <a:r>
              <a:rPr lang="en-US" baseline="0" dirty="0" smtClean="0">
                <a:solidFill>
                  <a:schemeClr val="tx1"/>
                </a:solidFill>
              </a:rPr>
              <a:t>.  Counts toward the 10% administrative limit. </a:t>
            </a:r>
            <a:r>
              <a:rPr lang="en-US" sz="1200" kern="1200" baseline="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ee </a:t>
            </a:r>
            <a:r>
              <a:rPr lang="en-US" sz="1200" u="sng" kern="1200" dirty="0" smtClean="0">
                <a:solidFill>
                  <a:schemeClr val="tx1"/>
                </a:solidFill>
                <a:effectLst/>
                <a:latin typeface="+mn-lt"/>
                <a:ea typeface="+mn-ea"/>
                <a:cs typeface="+mn-cs"/>
                <a:hlinkClick r:id="rId3"/>
              </a:rPr>
              <a:t>Policy Notice 11-04:  Use of Ryan White HIV/AIDS Program Funding for Staff Training</a:t>
            </a:r>
            <a:r>
              <a:rPr lang="en-US" sz="1200" kern="1200" dirty="0" smtClean="0">
                <a:solidFill>
                  <a:schemeClr val="tx1"/>
                </a:solidFill>
                <a:effectLst/>
                <a:latin typeface="+mn-lt"/>
                <a:ea typeface="+mn-ea"/>
                <a:cs typeface="+mn-cs"/>
              </a:rPr>
              <a:t> for additional information.</a:t>
            </a:r>
          </a:p>
          <a:p>
            <a:pPr marL="171450" indent="-171450">
              <a:buFont typeface="Arial" panose="020B0604020202020204" pitchFamily="34" charset="0"/>
              <a:buChar char="•"/>
            </a:pPr>
            <a:r>
              <a:rPr lang="en-US" dirty="0" smtClean="0">
                <a:solidFill>
                  <a:schemeClr val="tx1"/>
                </a:solidFill>
              </a:rPr>
              <a:t>Insurance—typically</a:t>
            </a:r>
            <a:r>
              <a:rPr lang="en-US" baseline="0" dirty="0" smtClean="0">
                <a:solidFill>
                  <a:schemeClr val="tx1"/>
                </a:solidFill>
              </a:rPr>
              <a:t> indirect.  </a:t>
            </a:r>
            <a:r>
              <a:rPr lang="en-US" sz="1200" kern="1200" dirty="0" smtClean="0">
                <a:solidFill>
                  <a:schemeClr val="tx1"/>
                </a:solidFill>
                <a:effectLst/>
                <a:latin typeface="+mn-lt"/>
                <a:ea typeface="+mn-ea"/>
                <a:cs typeface="+mn-cs"/>
              </a:rPr>
              <a:t>The portion of malpractice insurance for </a:t>
            </a:r>
            <a:r>
              <a:rPr lang="en-US" sz="1200" u="sng" kern="1200" dirty="0" smtClean="0">
                <a:solidFill>
                  <a:schemeClr val="tx1"/>
                </a:solidFill>
                <a:effectLst/>
                <a:latin typeface="+mn-lt"/>
                <a:ea typeface="+mn-ea"/>
                <a:cs typeface="+mn-cs"/>
              </a:rPr>
              <a:t>all licensed practitioners</a:t>
            </a:r>
            <a:r>
              <a:rPr lang="en-US" sz="1200" kern="1200" dirty="0" smtClean="0">
                <a:solidFill>
                  <a:schemeClr val="tx1"/>
                </a:solidFill>
                <a:effectLst/>
                <a:latin typeface="+mn-lt"/>
                <a:ea typeface="+mn-ea"/>
                <a:cs typeface="+mn-cs"/>
              </a:rPr>
              <a:t> related to RWHAP clinical care may be charged to the relevant service category.  Malpractice insurance for the clinic or facility counts toward the 10% administrative cost limit.  Other types of insurance, including general liability, property, and auto insurance coun</a:t>
            </a:r>
            <a:r>
              <a:rPr lang="en-US" sz="1200" kern="1200" baseline="0" dirty="0" smtClean="0">
                <a:solidFill>
                  <a:schemeClr val="tx1"/>
                </a:solidFill>
                <a:effectLst/>
                <a:latin typeface="+mn-lt"/>
                <a:ea typeface="+mn-ea"/>
                <a:cs typeface="+mn-cs"/>
              </a:rPr>
              <a:t>t toward the 10% administrative limit.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chemeClr val="tx1"/>
                </a:solidFill>
              </a:rPr>
              <a:t>PBM – typically direct.  May</a:t>
            </a:r>
            <a:r>
              <a:rPr lang="en-US" baseline="0" dirty="0" smtClean="0">
                <a:solidFill>
                  <a:schemeClr val="tx1"/>
                </a:solidFill>
              </a:rPr>
              <a:t> be allocated to direct service category.</a:t>
            </a:r>
            <a:endParaRPr lang="en-US" dirty="0" smtClean="0">
              <a:solidFill>
                <a:schemeClr val="tx1"/>
              </a:solidFill>
            </a:endParaRPr>
          </a:p>
          <a:p>
            <a:endParaRPr lang="en-US" i="1" dirty="0" smtClean="0">
              <a:solidFill>
                <a:schemeClr val="tx1"/>
              </a:solidFill>
            </a:endParaRPr>
          </a:p>
          <a:p>
            <a:r>
              <a:rPr lang="en-US" i="1" dirty="0" smtClean="0">
                <a:solidFill>
                  <a:schemeClr val="tx1"/>
                </a:solidFill>
              </a:rPr>
              <a:t>Reminder:</a:t>
            </a:r>
            <a:r>
              <a:rPr lang="en-US" i="1" baseline="0" dirty="0" smtClean="0">
                <a:solidFill>
                  <a:schemeClr val="tx1"/>
                </a:solidFill>
              </a:rPr>
              <a:t>  </a:t>
            </a:r>
          </a:p>
          <a:p>
            <a:r>
              <a:rPr lang="en-US" i="1" baseline="0" dirty="0" smtClean="0">
                <a:solidFill>
                  <a:schemeClr val="tx1"/>
                </a:solidFill>
              </a:rPr>
              <a:t>Answers to whether a cost is typically classified as “direct” or “indirect” will vary for Part B grantees (state government) and subrecipients (nonprofits, institutions of higher education, etc.).  For Part B subrecipients, </a:t>
            </a:r>
            <a:r>
              <a:rPr lang="en-US" i="1" u="sng" baseline="0" dirty="0" smtClean="0">
                <a:solidFill>
                  <a:schemeClr val="tx1"/>
                </a:solidFill>
              </a:rPr>
              <a:t>all</a:t>
            </a:r>
            <a:r>
              <a:rPr lang="en-US" i="1" baseline="0" dirty="0" smtClean="0">
                <a:solidFill>
                  <a:schemeClr val="tx1"/>
                </a:solidFill>
              </a:rPr>
              <a:t> indirect costs count toward the 10% administrative limit.</a:t>
            </a:r>
          </a:p>
          <a:p>
            <a:endParaRPr lang="en-US" dirty="0" smtClean="0">
              <a:solidFill>
                <a:schemeClr val="tx1"/>
              </a:solidFill>
            </a:endParaRPr>
          </a:p>
          <a:p>
            <a:pPr defTabSz="914248">
              <a:defRPr/>
            </a:pPr>
            <a:r>
              <a:rPr lang="en-US" i="0" baseline="0" dirty="0" smtClean="0">
                <a:solidFill>
                  <a:schemeClr val="tx1"/>
                </a:solidFill>
              </a:rPr>
              <a:t>Per 45 CFR </a:t>
            </a:r>
            <a:r>
              <a:rPr lang="en-US" sz="1200" i="0" dirty="0" smtClean="0">
                <a:solidFill>
                  <a:schemeClr val="tx1"/>
                </a:solidFill>
                <a:latin typeface="+mn-lt"/>
              </a:rPr>
              <a:t>§</a:t>
            </a:r>
            <a:r>
              <a:rPr lang="en-US" i="0" baseline="0" dirty="0" smtClean="0">
                <a:solidFill>
                  <a:schemeClr val="tx1"/>
                </a:solidFill>
              </a:rPr>
              <a:t>75.414(b) </a:t>
            </a:r>
            <a:r>
              <a:rPr lang="en-US" i="1" dirty="0" smtClean="0">
                <a:solidFill>
                  <a:schemeClr val="tx1"/>
                </a:solidFill>
                <a:effectLst/>
              </a:rPr>
              <a:t>Diversity of nonprofit organizations.</a:t>
            </a:r>
            <a:r>
              <a:rPr lang="en-US" dirty="0" smtClean="0">
                <a:solidFill>
                  <a:schemeClr val="tx1"/>
                </a:solidFill>
              </a:rPr>
              <a:t> Because of the diverse characteristics and accounting practices of nonprofit organizations, it is not possible to specify the types of cost which may be classified as indirect (F&amp;A) cost in all situations. Identification with a Federal award rather than the nature of the goods and services involved is the determining factor in distinguishing direct from indirect (F&amp;A) costs of Federal awards. However, typical examples of indirect (F&amp;A) cost for many nonprofit organizations may include depreciation on buildings and equipment, the costs of operating and maintaining facilities, and general administration and general expenses, such as the salaries and expenses of executive officers, personnel administration, and accounting.</a:t>
            </a:r>
          </a:p>
          <a:p>
            <a:endParaRPr lang="en-US" i="1"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smtClean="0">
                <a:solidFill>
                  <a:schemeClr val="tx1"/>
                </a:solidFill>
              </a:rPr>
              <a:t>Change in Uniform Guidance (reminder):  </a:t>
            </a:r>
            <a:r>
              <a:rPr lang="en-US" sz="1200" b="0" dirty="0" smtClean="0">
                <a:solidFill>
                  <a:schemeClr val="tx1"/>
                </a:solidFill>
                <a:latin typeface="+mn-lt"/>
              </a:rPr>
              <a:t>while the salaries of administrative and clerical staff should</a:t>
            </a:r>
            <a:r>
              <a:rPr lang="en-US" sz="1200" b="0" baseline="0" dirty="0" smtClean="0">
                <a:solidFill>
                  <a:schemeClr val="tx1"/>
                </a:solidFill>
                <a:latin typeface="+mn-lt"/>
              </a:rPr>
              <a:t> normally be treated as indirect,</a:t>
            </a:r>
            <a:r>
              <a:rPr lang="en-US" sz="1200" b="0" dirty="0" smtClean="0">
                <a:solidFill>
                  <a:schemeClr val="tx1"/>
                </a:solidFill>
                <a:latin typeface="+mn-lt"/>
              </a:rPr>
              <a:t> 45 CFR </a:t>
            </a:r>
            <a:r>
              <a:rPr lang="en-US" sz="1200" dirty="0" smtClean="0">
                <a:solidFill>
                  <a:schemeClr val="tx1"/>
                </a:solidFill>
                <a:latin typeface="+mn-lt"/>
              </a:rPr>
              <a:t>§</a:t>
            </a:r>
            <a:r>
              <a:rPr lang="en-US" sz="1200" b="0" dirty="0" smtClean="0">
                <a:solidFill>
                  <a:schemeClr val="tx1"/>
                </a:solidFill>
                <a:latin typeface="+mn-lt"/>
              </a:rPr>
              <a:t>75.413(c) now allows entities</a:t>
            </a:r>
            <a:r>
              <a:rPr lang="en-US" sz="1200" b="0" baseline="0" dirty="0" smtClean="0">
                <a:solidFill>
                  <a:schemeClr val="tx1"/>
                </a:solidFill>
                <a:latin typeface="+mn-lt"/>
              </a:rPr>
              <a:t> to charge these salaries as DIRECT costs under certain circumstances (i.e., integral to the project, individuals can be specifically identified with the project, costs are explicitly included in the budget and are not also recovered as indirect).</a:t>
            </a:r>
            <a:endParaRPr lang="en-US" sz="1200" b="0" dirty="0" smtClean="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15</a:t>
            </a:fld>
            <a:endParaRPr lang="en-US" dirty="0"/>
          </a:p>
        </p:txBody>
      </p:sp>
    </p:spTree>
    <p:extLst>
      <p:ext uri="{BB962C8B-B14F-4D97-AF65-F5344CB8AC3E}">
        <p14:creationId xmlns:p14="http://schemas.microsoft.com/office/powerpoint/2010/main" val="1239693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Compliant</a:t>
            </a:r>
            <a:r>
              <a:rPr lang="en-US" baseline="0" dirty="0" smtClean="0"/>
              <a:t> effort reporting is key—especially for those employees who provide direct service that would </a:t>
            </a:r>
            <a:r>
              <a:rPr lang="en-US" u="sng" baseline="0" dirty="0" smtClean="0"/>
              <a:t>not</a:t>
            </a:r>
            <a:r>
              <a:rPr lang="en-US" baseline="0" dirty="0" smtClean="0"/>
              <a:t> count toward the 10% administrative limit AND engage in administrative activities that </a:t>
            </a:r>
            <a:r>
              <a:rPr lang="en-US" i="1" baseline="0" dirty="0" smtClean="0"/>
              <a:t>would</a:t>
            </a:r>
            <a:r>
              <a:rPr lang="en-US" baseline="0" dirty="0" smtClean="0"/>
              <a:t> count toward the 10% administrative limit.</a:t>
            </a:r>
          </a:p>
          <a:p>
            <a:endParaRPr lang="en-US" baseline="0" dirty="0" smtClean="0"/>
          </a:p>
          <a:p>
            <a:r>
              <a:rPr lang="en-US" baseline="0" dirty="0" smtClean="0"/>
              <a:t>See 45 CFR </a:t>
            </a:r>
            <a:r>
              <a:rPr lang="en-US" sz="1200" dirty="0" smtClean="0">
                <a:latin typeface="+mn-lt"/>
              </a:rPr>
              <a:t>§</a:t>
            </a:r>
            <a:r>
              <a:rPr lang="en-US" baseline="0" dirty="0" smtClean="0"/>
              <a:t>75.430 and 431.</a:t>
            </a:r>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smtClean="0">
              <a:solidFill>
                <a:schemeClr val="accent1"/>
              </a:solidFill>
            </a:endParaRPr>
          </a:p>
          <a:p>
            <a:endParaRPr lang="en-US" b="1" dirty="0">
              <a:solidFill>
                <a:schemeClr val="accent1"/>
              </a:solidFill>
            </a:endParaRPr>
          </a:p>
          <a:p>
            <a:endParaRPr lang="en-US" b="1" dirty="0">
              <a:solidFill>
                <a:schemeClr val="accent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16</a:t>
            </a:fld>
            <a:endParaRPr lang="en-US" dirty="0"/>
          </a:p>
        </p:txBody>
      </p:sp>
    </p:spTree>
    <p:extLst>
      <p:ext uri="{BB962C8B-B14F-4D97-AF65-F5344CB8AC3E}">
        <p14:creationId xmlns:p14="http://schemas.microsoft.com/office/powerpoint/2010/main" val="12418961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So we have to</a:t>
            </a:r>
            <a:r>
              <a:rPr lang="en-US" baseline="0" dirty="0" smtClean="0">
                <a:solidFill>
                  <a:schemeClr val="tx1"/>
                </a:solidFill>
              </a:rPr>
              <a:t> </a:t>
            </a:r>
            <a:r>
              <a:rPr lang="en-US" dirty="0" smtClean="0">
                <a:solidFill>
                  <a:schemeClr val="tx1"/>
                </a:solidFill>
              </a:rPr>
              <a:t>drill down:</a:t>
            </a:r>
          </a:p>
          <a:p>
            <a:endParaRPr lang="en-US" dirty="0" smtClean="0">
              <a:solidFill>
                <a:schemeClr val="tx1"/>
              </a:solidFill>
            </a:endParaRPr>
          </a:p>
          <a:p>
            <a:pPr marL="226725" indent="-226725">
              <a:buAutoNum type="arabicPeriod"/>
            </a:pPr>
            <a:r>
              <a:rPr lang="en-US" dirty="0" smtClean="0">
                <a:solidFill>
                  <a:schemeClr val="tx1"/>
                </a:solidFill>
              </a:rPr>
              <a:t>Expenses  must be allowable</a:t>
            </a:r>
          </a:p>
          <a:p>
            <a:pPr marL="226725" indent="-226725">
              <a:buAutoNum type="arabicPeriod"/>
            </a:pPr>
            <a:endParaRPr lang="en-US" dirty="0" smtClean="0">
              <a:solidFill>
                <a:schemeClr val="tx1"/>
              </a:solidFill>
            </a:endParaRPr>
          </a:p>
          <a:p>
            <a:pPr marL="226725" indent="-226725">
              <a:buAutoNum type="arabicPeriod" startAt="2"/>
            </a:pPr>
            <a:r>
              <a:rPr lang="en-US" dirty="0" smtClean="0">
                <a:solidFill>
                  <a:schemeClr val="tx1"/>
                </a:solidFill>
              </a:rPr>
              <a:t>Expenses can be direct or indirect</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Proper allocation provides the flexibility we need while complying with programmatic statute and the Uniform Guidance.</a:t>
            </a:r>
          </a:p>
          <a:p>
            <a:pPr marL="226725" indent="-226725">
              <a:buAutoNum type="arabicPeriod" startAt="2"/>
            </a:pPr>
            <a:endParaRPr lang="en-US" dirty="0" smtClean="0">
              <a:solidFill>
                <a:schemeClr val="tx1"/>
              </a:solidFill>
            </a:endParaRPr>
          </a:p>
          <a:p>
            <a:pPr marL="226725" indent="-226725">
              <a:buAutoNum type="arabicPeriod" startAt="2"/>
            </a:pPr>
            <a:r>
              <a:rPr lang="en-US" dirty="0" smtClean="0">
                <a:solidFill>
                  <a:schemeClr val="tx1"/>
                </a:solidFill>
              </a:rPr>
              <a:t>When looking at a budget, the narrative justification</a:t>
            </a:r>
            <a:r>
              <a:rPr lang="en-US" baseline="0" dirty="0" smtClean="0">
                <a:solidFill>
                  <a:schemeClr val="tx1"/>
                </a:solidFill>
              </a:rPr>
              <a:t> </a:t>
            </a:r>
            <a:r>
              <a:rPr lang="en-US" dirty="0" smtClean="0">
                <a:solidFill>
                  <a:schemeClr val="tx1"/>
                </a:solidFill>
              </a:rPr>
              <a:t>is very important.  Also ask questions about processes not numbers.</a:t>
            </a:r>
          </a:p>
          <a:p>
            <a:pPr marL="226725" indent="-226725">
              <a:buAutoNum type="arabicPeriod" startAt="2"/>
            </a:pPr>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regarding the basic allowability, allocability, and reasonableness of costs can be found in </a:t>
            </a:r>
            <a:r>
              <a:rPr lang="en-US" sz="1200" u="sng" kern="1200" dirty="0" smtClean="0">
                <a:solidFill>
                  <a:schemeClr val="tx1"/>
                </a:solidFill>
                <a:effectLst/>
                <a:latin typeface="+mn-lt"/>
                <a:ea typeface="+mn-ea"/>
                <a:cs typeface="+mn-cs"/>
                <a:hlinkClick r:id="rId3"/>
              </a:rPr>
              <a:t>45 CFR 75 Subpart E</a:t>
            </a:r>
            <a:r>
              <a:rPr lang="en-US" sz="1200" kern="1200" dirty="0" smtClean="0">
                <a:solidFill>
                  <a:schemeClr val="tx1"/>
                </a:solidFill>
                <a:effectLst/>
                <a:latin typeface="+mn-lt"/>
                <a:ea typeface="+mn-ea"/>
                <a:cs typeface="+mn-cs"/>
              </a:rPr>
              <a:t> – Cost Principles. </a:t>
            </a:r>
          </a:p>
        </p:txBody>
      </p:sp>
      <p:sp>
        <p:nvSpPr>
          <p:cNvPr id="4" name="Slide Number Placeholder 3"/>
          <p:cNvSpPr>
            <a:spLocks noGrp="1"/>
          </p:cNvSpPr>
          <p:nvPr>
            <p:ph type="sldNum" sz="quarter" idx="10"/>
          </p:nvPr>
        </p:nvSpPr>
        <p:spPr/>
        <p:txBody>
          <a:bodyPr/>
          <a:lstStyle/>
          <a:p>
            <a:fld id="{1F522C79-784B-4DE6-9626-0768E196D023}" type="slidenum">
              <a:rPr lang="en-US" smtClean="0"/>
              <a:t>17</a:t>
            </a:fld>
            <a:endParaRPr lang="en-US" dirty="0"/>
          </a:p>
        </p:txBody>
      </p:sp>
    </p:spTree>
    <p:extLst>
      <p:ext uri="{BB962C8B-B14F-4D97-AF65-F5344CB8AC3E}">
        <p14:creationId xmlns:p14="http://schemas.microsoft.com/office/powerpoint/2010/main" val="845942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Part B budgets have several funding categories with statutorily required distributions,</a:t>
            </a:r>
            <a:r>
              <a:rPr lang="en-US" i="0" baseline="0" dirty="0" smtClean="0">
                <a:solidFill>
                  <a:schemeClr val="tx1"/>
                </a:solidFill>
              </a:rPr>
              <a:t> </a:t>
            </a:r>
            <a:r>
              <a:rPr lang="en-US" i="0" dirty="0" smtClean="0">
                <a:solidFill>
                  <a:schemeClr val="tx1"/>
                </a:solidFill>
              </a:rPr>
              <a:t>of which the 10% administrative limit is only one.  Budgets must have sufficient detail for a project officer to analyze compliance </a:t>
            </a:r>
            <a:r>
              <a:rPr lang="en-US" sz="1200" i="0" kern="1200" dirty="0" smtClean="0">
                <a:solidFill>
                  <a:schemeClr val="tx1"/>
                </a:solidFill>
                <a:effectLst/>
                <a:latin typeface="+mn-lt"/>
                <a:ea typeface="+mn-ea"/>
                <a:cs typeface="+mn-cs"/>
              </a:rPr>
              <a:t>(e.g., not exceeding the 10% of the award amount for administration, allocating at least 75% of the remaining funds for Core Medical Services, etc.)</a:t>
            </a:r>
          </a:p>
          <a:p>
            <a:endParaRPr lang="en-US" i="0" dirty="0" smtClean="0">
              <a:solidFill>
                <a:schemeClr val="tx1"/>
              </a:solidFill>
            </a:endParaRPr>
          </a:p>
          <a:p>
            <a:r>
              <a:rPr lang="en-US" i="0" dirty="0" smtClean="0">
                <a:solidFill>
                  <a:schemeClr val="tx1"/>
                </a:solidFill>
              </a:rPr>
              <a:t>In the simplified</a:t>
            </a:r>
            <a:r>
              <a:rPr lang="en-US" i="0" baseline="0" dirty="0" smtClean="0">
                <a:solidFill>
                  <a:schemeClr val="tx1"/>
                </a:solidFill>
              </a:rPr>
              <a:t> budget example that follows, d</a:t>
            </a:r>
            <a:r>
              <a:rPr lang="en-US" i="0" dirty="0" smtClean="0">
                <a:solidFill>
                  <a:schemeClr val="tx1"/>
                </a:solidFill>
              </a:rPr>
              <a:t>on’t worry</a:t>
            </a:r>
            <a:r>
              <a:rPr lang="en-US" i="0" baseline="0" dirty="0" smtClean="0">
                <a:solidFill>
                  <a:schemeClr val="tx1"/>
                </a:solidFill>
              </a:rPr>
              <a:t> about the actual costs.  Note the totals in green (or types of costs) that would count toward the grant recipient’s 10% administrative limit.  Note the totals in blue (or types of costs) that would count toward the aggregate 10% administrative limit for subrecipients.</a:t>
            </a:r>
            <a:endParaRPr lang="en-US" i="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18</a:t>
            </a:fld>
            <a:endParaRPr lang="en-US" dirty="0"/>
          </a:p>
        </p:txBody>
      </p:sp>
    </p:spTree>
    <p:extLst>
      <p:ext uri="{BB962C8B-B14F-4D97-AF65-F5344CB8AC3E}">
        <p14:creationId xmlns:p14="http://schemas.microsoft.com/office/powerpoint/2010/main" val="2008327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t>Again, don’t be distracted by </a:t>
            </a:r>
            <a:r>
              <a:rPr lang="en-US" i="0" baseline="0" dirty="0" smtClean="0"/>
              <a:t>the $$ amounts or the simplified nature of this budget.  The </a:t>
            </a:r>
            <a:r>
              <a:rPr lang="en-US" i="0" baseline="0" dirty="0" smtClean="0">
                <a:solidFill>
                  <a:schemeClr val="tx1"/>
                </a:solidFill>
              </a:rPr>
              <a:t>point is to look at sample costs that count toward the State’s 10% administrative limit, and sample costs that count toward the aggregate 10% administrative limit for subrecipients.</a:t>
            </a:r>
          </a:p>
          <a:p>
            <a:endParaRPr lang="en-US" i="1" baseline="0" dirty="0" smtClean="0">
              <a:solidFill>
                <a:schemeClr val="tx1"/>
              </a:solidFill>
            </a:endParaRPr>
          </a:p>
          <a:p>
            <a:r>
              <a:rPr lang="en-US" i="1" baseline="0" dirty="0" smtClean="0">
                <a:solidFill>
                  <a:schemeClr val="tx1"/>
                </a:solidFill>
              </a:rPr>
              <a:t>[Special thanks to HAB Project Officer, Kerry  Hill, for providing this sample.]</a:t>
            </a:r>
            <a:endParaRPr lang="en-US" i="1"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19</a:t>
            </a:fld>
            <a:endParaRPr lang="en-US" dirty="0"/>
          </a:p>
        </p:txBody>
      </p:sp>
    </p:spTree>
    <p:extLst>
      <p:ext uri="{BB962C8B-B14F-4D97-AF65-F5344CB8AC3E}">
        <p14:creationId xmlns:p14="http://schemas.microsoft.com/office/powerpoint/2010/main" val="2008327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smtClean="0">
                <a:solidFill>
                  <a:schemeClr val="tx1"/>
                </a:solidFill>
              </a:rPr>
              <a:t>Please keep the introductory comments in mind as we revisit the treatment of cost under the 10% administrative limit. </a:t>
            </a:r>
          </a:p>
        </p:txBody>
      </p:sp>
      <p:sp>
        <p:nvSpPr>
          <p:cNvPr id="4" name="Slide Number Placeholder 3"/>
          <p:cNvSpPr>
            <a:spLocks noGrp="1"/>
          </p:cNvSpPr>
          <p:nvPr>
            <p:ph type="sldNum" sz="quarter" idx="10"/>
          </p:nvPr>
        </p:nvSpPr>
        <p:spPr/>
        <p:txBody>
          <a:bodyPr/>
          <a:lstStyle/>
          <a:p>
            <a:fld id="{1F522C79-784B-4DE6-9626-0768E196D023}" type="slidenum">
              <a:rPr lang="en-US" smtClean="0"/>
              <a:t>2</a:t>
            </a:fld>
            <a:endParaRPr lang="en-US" dirty="0"/>
          </a:p>
        </p:txBody>
      </p:sp>
    </p:spTree>
    <p:extLst>
      <p:ext uri="{BB962C8B-B14F-4D97-AF65-F5344CB8AC3E}">
        <p14:creationId xmlns:p14="http://schemas.microsoft.com/office/powerpoint/2010/main" val="3323916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Example</a:t>
            </a:r>
            <a:r>
              <a:rPr lang="en-US" baseline="0" dirty="0" smtClean="0"/>
              <a:t> of allocation of space by square footage.  Note the “Accounting/Administration” row in green.  These costs count toward the 10% administrative limit.  If the entity also provides services to non-RWHAP clients, the allocation of costs charged to the grant would be reduced further.</a:t>
            </a:r>
            <a:endParaRPr lang="en-US" dirty="0" smtClean="0"/>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20</a:t>
            </a:fld>
            <a:endParaRPr lang="en-US" dirty="0"/>
          </a:p>
        </p:txBody>
      </p:sp>
    </p:spTree>
    <p:extLst>
      <p:ext uri="{BB962C8B-B14F-4D97-AF65-F5344CB8AC3E}">
        <p14:creationId xmlns:p14="http://schemas.microsoft.com/office/powerpoint/2010/main" val="1760576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Similar allocation example for the clinic</a:t>
            </a:r>
            <a:r>
              <a:rPr lang="en-US" baseline="0" dirty="0" smtClean="0">
                <a:solidFill>
                  <a:schemeClr val="tx1"/>
                </a:solidFill>
              </a:rPr>
              <a:t> receptionist.  Note the fourth column indicating administrative expenses subject to the 10% administrative limit.</a:t>
            </a:r>
          </a:p>
          <a:p>
            <a:endParaRPr lang="en-US"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Reminder:  while the salaries of administrative and clerical staff should</a:t>
            </a:r>
            <a:r>
              <a:rPr lang="en-US" b="0" baseline="0" dirty="0" smtClean="0">
                <a:solidFill>
                  <a:schemeClr val="tx1"/>
                </a:solidFill>
              </a:rPr>
              <a:t> normally be treated as indirect,</a:t>
            </a:r>
            <a:r>
              <a:rPr lang="en-US" b="0" dirty="0" smtClean="0">
                <a:solidFill>
                  <a:schemeClr val="tx1"/>
                </a:solidFill>
              </a:rPr>
              <a:t> 45 CFR </a:t>
            </a:r>
            <a:r>
              <a:rPr lang="en-US" sz="1200" dirty="0" smtClean="0">
                <a:solidFill>
                  <a:schemeClr val="tx1"/>
                </a:solidFill>
                <a:latin typeface="+mn-lt"/>
              </a:rPr>
              <a:t>§</a:t>
            </a:r>
            <a:r>
              <a:rPr lang="en-US" b="0" dirty="0" smtClean="0">
                <a:solidFill>
                  <a:schemeClr val="tx1"/>
                </a:solidFill>
              </a:rPr>
              <a:t>75.413(c) now allows entities</a:t>
            </a:r>
            <a:r>
              <a:rPr lang="en-US" b="0" baseline="0" dirty="0" smtClean="0">
                <a:solidFill>
                  <a:schemeClr val="tx1"/>
                </a:solidFill>
              </a:rPr>
              <a:t> to charge these salaries as DIRECT costs under certain circumstances (i.e., integral to the project, individuals can be specifically identified with the project, costs are explicitly included in the budget and are not also recovered as indirect).</a:t>
            </a:r>
            <a:endParaRPr lang="en-US" b="0"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21</a:t>
            </a:fld>
            <a:endParaRPr lang="en-US" dirty="0"/>
          </a:p>
        </p:txBody>
      </p:sp>
    </p:spTree>
    <p:extLst>
      <p:ext uri="{BB962C8B-B14F-4D97-AF65-F5344CB8AC3E}">
        <p14:creationId xmlns:p14="http://schemas.microsoft.com/office/powerpoint/2010/main" val="28837153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Administration examples would be subject to the 10% administrative limit – </a:t>
            </a:r>
          </a:p>
          <a:p>
            <a:pPr marL="170044" indent="-170044">
              <a:buFont typeface="Arial" panose="020B0604020202020204" pitchFamily="34" charset="0"/>
              <a:buChar char="•"/>
            </a:pPr>
            <a:r>
              <a:rPr lang="en-US" dirty="0" smtClean="0">
                <a:solidFill>
                  <a:schemeClr val="tx1"/>
                </a:solidFill>
              </a:rPr>
              <a:t>Data</a:t>
            </a:r>
            <a:r>
              <a:rPr lang="en-US" baseline="0" dirty="0" smtClean="0">
                <a:solidFill>
                  <a:schemeClr val="tx1"/>
                </a:solidFill>
              </a:rPr>
              <a:t> reports for completion of MAI and Part B progress report (Update on the Implementation Plan) </a:t>
            </a:r>
          </a:p>
          <a:p>
            <a:pPr marL="170044" indent="-170044">
              <a:buFont typeface="Arial" panose="020B0604020202020204" pitchFamily="34" charset="0"/>
              <a:buChar char="•"/>
            </a:pPr>
            <a:endParaRPr lang="en-US" baseline="0" dirty="0" smtClean="0">
              <a:solidFill>
                <a:schemeClr val="tx1"/>
              </a:solidFill>
            </a:endParaRPr>
          </a:p>
          <a:p>
            <a:r>
              <a:rPr lang="en-US" dirty="0" smtClean="0">
                <a:solidFill>
                  <a:schemeClr val="tx1"/>
                </a:solidFill>
              </a:rPr>
              <a:t>Services example could be charged to the relevant service category – </a:t>
            </a:r>
          </a:p>
          <a:p>
            <a:pPr marL="170044" indent="-170044">
              <a:buFont typeface="Arial" panose="020B0604020202020204" pitchFamily="34" charset="0"/>
              <a:buChar char="•"/>
            </a:pPr>
            <a:r>
              <a:rPr lang="en-US" dirty="0" smtClean="0">
                <a:solidFill>
                  <a:schemeClr val="tx1"/>
                </a:solidFill>
              </a:rPr>
              <a:t>Data reports to identify</a:t>
            </a:r>
            <a:r>
              <a:rPr lang="en-US" baseline="0" dirty="0" smtClean="0">
                <a:solidFill>
                  <a:schemeClr val="tx1"/>
                </a:solidFill>
              </a:rPr>
              <a:t> clients who have missed medical appointments in last 30 days to re-engage them in care</a:t>
            </a:r>
          </a:p>
          <a:p>
            <a:pPr marL="170044" indent="-170044">
              <a:buFont typeface="Arial" panose="020B0604020202020204" pitchFamily="34" charset="0"/>
              <a:buChar char="•"/>
            </a:pPr>
            <a:r>
              <a:rPr lang="en-US" baseline="0" dirty="0" smtClean="0">
                <a:solidFill>
                  <a:schemeClr val="tx1"/>
                </a:solidFill>
              </a:rPr>
              <a:t>Data reports to identify clients in need of PAP smears, certain vaccinations, or other health screenings</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22</a:t>
            </a:fld>
            <a:endParaRPr lang="en-US" dirty="0"/>
          </a:p>
        </p:txBody>
      </p:sp>
    </p:spTree>
    <p:extLst>
      <p:ext uri="{BB962C8B-B14F-4D97-AF65-F5344CB8AC3E}">
        <p14:creationId xmlns:p14="http://schemas.microsoft.com/office/powerpoint/2010/main" val="1852010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Let’s examine</a:t>
            </a:r>
            <a:r>
              <a:rPr lang="en-US" baseline="0" dirty="0" smtClean="0">
                <a:solidFill>
                  <a:schemeClr val="tx1"/>
                </a:solidFill>
              </a:rPr>
              <a:t> a unit cost example to see if there are embedded expenses that would be subject to the 10% administrative limit; and to ensure costs are allowable, reasonable and allocable to the relevant service category.</a:t>
            </a:r>
            <a:endParaRPr lang="en-US" dirty="0" smtClean="0">
              <a:solidFill>
                <a:schemeClr val="tx1"/>
              </a:solidFill>
            </a:endParaRPr>
          </a:p>
          <a:p>
            <a:endParaRPr lang="en-US" dirty="0" smtClean="0">
              <a:solidFill>
                <a:schemeClr val="tx1"/>
              </a:solidFill>
            </a:endParaRPr>
          </a:p>
          <a:p>
            <a:r>
              <a:rPr lang="en-US" dirty="0" smtClean="0">
                <a:solidFill>
                  <a:schemeClr val="tx1"/>
                </a:solidFill>
              </a:rPr>
              <a:t>Hospital</a:t>
            </a:r>
            <a:r>
              <a:rPr lang="en-US" baseline="0" dirty="0" smtClean="0">
                <a:solidFill>
                  <a:schemeClr val="tx1"/>
                </a:solidFill>
              </a:rPr>
              <a:t> was charging the RWHAP grant $174/unit.  A unit = a patient visit</a:t>
            </a:r>
          </a:p>
          <a:p>
            <a:endParaRPr lang="en-US" baseline="0" dirty="0" smtClean="0">
              <a:solidFill>
                <a:schemeClr val="tx1"/>
              </a:solidFill>
            </a:endParaRPr>
          </a:p>
          <a:p>
            <a:r>
              <a:rPr lang="en-US" baseline="0" dirty="0" smtClean="0">
                <a:solidFill>
                  <a:schemeClr val="tx1"/>
                </a:solidFill>
              </a:rPr>
              <a:t>Example does not include costs associated with administering the grant.  </a:t>
            </a:r>
          </a:p>
          <a:p>
            <a:endParaRPr lang="en-US" baseline="0" dirty="0" smtClean="0">
              <a:solidFill>
                <a:schemeClr val="tx1"/>
              </a:solidFill>
            </a:endParaRPr>
          </a:p>
          <a:p>
            <a:r>
              <a:rPr lang="en-US" baseline="0" dirty="0" smtClean="0">
                <a:solidFill>
                  <a:schemeClr val="tx1"/>
                </a:solidFill>
              </a:rPr>
              <a:t>Cost/unit $189 – we were paying $174; so OK</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23</a:t>
            </a:fld>
            <a:endParaRPr lang="en-US" dirty="0"/>
          </a:p>
        </p:txBody>
      </p:sp>
    </p:spTree>
    <p:extLst>
      <p:ext uri="{BB962C8B-B14F-4D97-AF65-F5344CB8AC3E}">
        <p14:creationId xmlns:p14="http://schemas.microsoft.com/office/powerpoint/2010/main" val="35803826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24</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PCN #15-01 does not prevent a recipient (grantee) from adhering to current practice after the effective date. It is up to the recipient to determine how best to meet the needs of eligible RWHAP clients in compliance with RWHAP authorizing legislation, the requirements set forth in 45 CFR part 75, and all terms and conditions of the award.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Grant recipients may </a:t>
            </a:r>
            <a:r>
              <a:rPr lang="en-US" sz="1200" b="0" i="0" u="sng" strike="noStrike" kern="1200" baseline="0" dirty="0" smtClean="0">
                <a:solidFill>
                  <a:schemeClr val="tx1"/>
                </a:solidFill>
                <a:latin typeface="+mn-lt"/>
                <a:ea typeface="+mn-ea"/>
                <a:cs typeface="+mn-cs"/>
              </a:rPr>
              <a:t>not</a:t>
            </a:r>
            <a:r>
              <a:rPr lang="en-US" sz="1200" b="0" i="0" u="none" strike="noStrike" kern="1200" baseline="0" dirty="0" smtClean="0">
                <a:solidFill>
                  <a:schemeClr val="tx1"/>
                </a:solidFill>
                <a:latin typeface="+mn-lt"/>
                <a:ea typeface="+mn-ea"/>
                <a:cs typeface="+mn-cs"/>
              </a:rPr>
              <a:t> apply changes outlined in this PCN to costs incurred prior to January 1, 2015. Any findings from comprehensive site visits and/or audits related to administrative cost caps before January 1, 2015 remain in effect and will require resolution as documented. </a:t>
            </a:r>
          </a:p>
          <a:p>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Subrecipients under Part B</a:t>
            </a:r>
            <a:r>
              <a:rPr lang="en-US" sz="1200" kern="1200" baseline="0" dirty="0" smtClean="0">
                <a:solidFill>
                  <a:schemeClr val="tx1"/>
                </a:solidFill>
                <a:effectLst/>
                <a:latin typeface="+mn-lt"/>
                <a:ea typeface="+mn-ea"/>
                <a:cs typeface="+mn-cs"/>
              </a:rPr>
              <a:t> that are also a Part C and or D grant recipient must remember that </a:t>
            </a:r>
            <a:r>
              <a:rPr lang="en-US" sz="1200" kern="1200" dirty="0" smtClean="0">
                <a:solidFill>
                  <a:schemeClr val="tx1"/>
                </a:solidFill>
                <a:effectLst/>
                <a:latin typeface="+mn-lt"/>
                <a:ea typeface="+mn-ea"/>
                <a:cs typeface="+mn-cs"/>
              </a:rPr>
              <a:t>the statutory 10% administrative limit requirements are different!  It is up to the Part B grantee, not the </a:t>
            </a:r>
            <a:r>
              <a:rPr lang="en-US" sz="1200" kern="1200" dirty="0" err="1" smtClean="0">
                <a:solidFill>
                  <a:schemeClr val="tx1"/>
                </a:solidFill>
                <a:effectLst/>
                <a:latin typeface="+mn-lt"/>
                <a:ea typeface="+mn-ea"/>
                <a:cs typeface="+mn-cs"/>
              </a:rPr>
              <a:t>subrecipients</a:t>
            </a:r>
            <a:r>
              <a:rPr lang="en-US" sz="1200" kern="1200" dirty="0" smtClean="0">
                <a:solidFill>
                  <a:schemeClr val="tx1"/>
                </a:solidFill>
                <a:effectLst/>
                <a:latin typeface="+mn-lt"/>
                <a:ea typeface="+mn-ea"/>
                <a:cs typeface="+mn-cs"/>
              </a:rPr>
              <a:t>, to determine when and if to implement the greater flexibilities outlined in </a:t>
            </a:r>
            <a:r>
              <a:rPr lang="en-US" sz="1200" kern="1200" dirty="0" err="1" smtClean="0">
                <a:solidFill>
                  <a:schemeClr val="tx1"/>
                </a:solidFill>
                <a:effectLst/>
                <a:latin typeface="+mn-lt"/>
                <a:ea typeface="+mn-ea"/>
                <a:cs typeface="+mn-cs"/>
              </a:rPr>
              <a:t>PCN</a:t>
            </a:r>
            <a:r>
              <a:rPr lang="en-US" sz="1200" kern="1200" dirty="0" smtClean="0">
                <a:solidFill>
                  <a:schemeClr val="tx1"/>
                </a:solidFill>
                <a:effectLst/>
                <a:latin typeface="+mn-lt"/>
                <a:ea typeface="+mn-ea"/>
                <a:cs typeface="+mn-cs"/>
              </a:rPr>
              <a:t> #15-01.</a:t>
            </a:r>
          </a:p>
        </p:txBody>
      </p:sp>
      <p:sp>
        <p:nvSpPr>
          <p:cNvPr id="4" name="Slide Number Placeholder 3"/>
          <p:cNvSpPr>
            <a:spLocks noGrp="1"/>
          </p:cNvSpPr>
          <p:nvPr>
            <p:ph type="sldNum" sz="quarter" idx="10"/>
          </p:nvPr>
        </p:nvSpPr>
        <p:spPr/>
        <p:txBody>
          <a:bodyPr/>
          <a:lstStyle/>
          <a:p>
            <a:fld id="{1F522C79-784B-4DE6-9626-0768E196D023}" type="slidenum">
              <a:rPr lang="en-US" smtClean="0"/>
              <a:t>25</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Thank you for</a:t>
            </a:r>
            <a:r>
              <a:rPr lang="en-US" baseline="0" dirty="0" smtClean="0">
                <a:solidFill>
                  <a:schemeClr val="tx1"/>
                </a:solidFill>
              </a:rPr>
              <a:t> reviewing this presentation.  Please refer to PCN #15-01 Frequently Asked Questions (FAQs) available online </a:t>
            </a:r>
            <a:r>
              <a:rPr lang="en-US" baseline="0" err="1" smtClean="0">
                <a:solidFill>
                  <a:schemeClr val="tx1"/>
                </a:solidFill>
              </a:rPr>
              <a:t>at</a:t>
            </a:r>
            <a:r>
              <a:rPr lang="en-US" baseline="0" smtClean="0">
                <a:solidFill>
                  <a:schemeClr val="tx1"/>
                </a:solidFill>
              </a:rPr>
              <a:t>: </a:t>
            </a:r>
            <a:r>
              <a:rPr lang="en-US" sz="1200" u="sng" kern="1200" smtClean="0">
                <a:solidFill>
                  <a:schemeClr val="tx1"/>
                </a:solidFill>
                <a:effectLst/>
                <a:latin typeface="+mn-lt"/>
                <a:ea typeface="+mn-ea"/>
                <a:cs typeface="+mn-cs"/>
                <a:hlinkClick r:id="rId3"/>
              </a:rPr>
              <a:t>http</a:t>
            </a:r>
            <a:r>
              <a:rPr lang="en-US" sz="1200" u="sng" kern="1200" dirty="0" smtClean="0">
                <a:solidFill>
                  <a:schemeClr val="tx1"/>
                </a:solidFill>
                <a:effectLst/>
                <a:latin typeface="+mn-lt"/>
                <a:ea typeface="+mn-ea"/>
                <a:cs typeface="+mn-cs"/>
                <a:hlinkClick r:id="rId3"/>
              </a:rPr>
              <a:t>://hab.hrsa.gov/</a:t>
            </a:r>
            <a:r>
              <a:rPr lang="en-US" sz="1200" u="sng" kern="1200" dirty="0" err="1" smtClean="0">
                <a:solidFill>
                  <a:schemeClr val="tx1"/>
                </a:solidFill>
                <a:effectLst/>
                <a:latin typeface="+mn-lt"/>
                <a:ea typeface="+mn-ea"/>
                <a:cs typeface="+mn-cs"/>
                <a:hlinkClick r:id="rId3"/>
              </a:rPr>
              <a:t>manageyourgrant</a:t>
            </a:r>
            <a:r>
              <a:rPr lang="en-US" sz="1200" u="sng" kern="1200" dirty="0" smtClean="0">
                <a:solidFill>
                  <a:schemeClr val="tx1"/>
                </a:solidFill>
                <a:effectLst/>
                <a:latin typeface="+mn-lt"/>
                <a:ea typeface="+mn-ea"/>
                <a:cs typeface="+mn-cs"/>
                <a:hlinkClick r:id="rId3"/>
              </a:rPr>
              <a:t>/policiesletters.html</a:t>
            </a:r>
            <a:r>
              <a:rPr lang="en-US" sz="1200" kern="1200" dirty="0" smtClean="0">
                <a:solidFill>
                  <a:schemeClr val="tx1"/>
                </a:solidFill>
                <a:effectLst/>
                <a:latin typeface="+mn-lt"/>
                <a:ea typeface="+mn-ea"/>
                <a:cs typeface="+mn-cs"/>
              </a:rPr>
              <a:t>.  </a:t>
            </a:r>
            <a:endParaRPr lang="en-US" baseline="0" dirty="0" smtClean="0">
              <a:solidFill>
                <a:schemeClr val="tx1"/>
              </a:solidFill>
            </a:endParaRPr>
          </a:p>
          <a:p>
            <a:endParaRPr lang="en-US" baseline="0" dirty="0" smtClean="0">
              <a:solidFill>
                <a:schemeClr val="tx1"/>
              </a:solidFill>
            </a:endParaRPr>
          </a:p>
          <a:p>
            <a:r>
              <a:rPr lang="en-US" baseline="0" dirty="0" smtClean="0">
                <a:solidFill>
                  <a:schemeClr val="tx1"/>
                </a:solidFill>
              </a:rPr>
              <a:t>If you have additional questions, </a:t>
            </a:r>
          </a:p>
          <a:p>
            <a:pPr marL="171450" indent="-171450">
              <a:buFont typeface="Arial" panose="020B0604020202020204" pitchFamily="34" charset="0"/>
              <a:buChar char="•"/>
            </a:pPr>
            <a:r>
              <a:rPr lang="en-US" baseline="0" dirty="0" smtClean="0">
                <a:solidFill>
                  <a:schemeClr val="tx1"/>
                </a:solidFill>
              </a:rPr>
              <a:t>recipients should contact their HAB project officer</a:t>
            </a:r>
          </a:p>
          <a:p>
            <a:pPr marL="171450" indent="-171450">
              <a:buFont typeface="Arial" panose="020B0604020202020204" pitchFamily="34" charset="0"/>
              <a:buChar char="•"/>
            </a:pPr>
            <a:r>
              <a:rPr lang="en-US" baseline="0" dirty="0" smtClean="0">
                <a:solidFill>
                  <a:schemeClr val="tx1"/>
                </a:solidFill>
              </a:rPr>
              <a:t>subrecipient should contact the RWHAP grant recipient (pass-through entity) that issued the subaward.</a:t>
            </a:r>
            <a:endParaRPr lang="en-US" dirty="0" smtClean="0">
              <a:solidFill>
                <a:schemeClr val="tx1"/>
              </a:solidFill>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26</a:t>
            </a:fld>
            <a:endParaRPr lang="en-US" dirty="0"/>
          </a:p>
        </p:txBody>
      </p:sp>
    </p:spTree>
    <p:extLst>
      <p:ext uri="{BB962C8B-B14F-4D97-AF65-F5344CB8AC3E}">
        <p14:creationId xmlns:p14="http://schemas.microsoft.com/office/powerpoint/2010/main" val="206575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973138"/>
            <a:ext cx="5572125" cy="3135312"/>
          </a:xfrm>
        </p:spPr>
      </p:sp>
      <p:sp>
        <p:nvSpPr>
          <p:cNvPr id="3" name="Notes Placeholder 2"/>
          <p:cNvSpPr>
            <a:spLocks noGrp="1"/>
          </p:cNvSpPr>
          <p:nvPr>
            <p:ph type="body" idx="1"/>
          </p:nvPr>
        </p:nvSpPr>
        <p:spPr/>
        <p:txBody>
          <a:bodyPr/>
          <a:lstStyle/>
          <a:p>
            <a:r>
              <a:rPr lang="en-US" sz="1400" b="0" dirty="0" smtClean="0">
                <a:solidFill>
                  <a:schemeClr val="tx1"/>
                </a:solidFill>
              </a:rPr>
              <a:t>So the question is:  Why are we making changes now?  </a:t>
            </a:r>
          </a:p>
          <a:p>
            <a:endParaRPr lang="en-US" sz="1400" b="0" dirty="0" smtClean="0">
              <a:solidFill>
                <a:schemeClr val="tx1"/>
              </a:solidFill>
            </a:endParaRPr>
          </a:p>
          <a:p>
            <a:r>
              <a:rPr lang="en-US" sz="1400" i="0" dirty="0" smtClean="0">
                <a:solidFill>
                  <a:schemeClr val="tx1"/>
                </a:solidFill>
              </a:rPr>
              <a:t>In the rapidly changing healthcare environment, the RWHAP grantees are </a:t>
            </a:r>
          </a:p>
          <a:p>
            <a:pPr marL="171450" indent="-171450">
              <a:buFont typeface="Arial" panose="020B0604020202020204" pitchFamily="34" charset="0"/>
              <a:buChar char="•"/>
            </a:pPr>
            <a:r>
              <a:rPr lang="en-US" sz="1400" i="0" dirty="0" smtClean="0">
                <a:solidFill>
                  <a:schemeClr val="tx1"/>
                </a:solidFill>
              </a:rPr>
              <a:t>playing a greater role in coordinating across multiple payer sources, </a:t>
            </a:r>
          </a:p>
          <a:p>
            <a:pPr marL="171450" indent="-171450">
              <a:buFont typeface="Arial" panose="020B0604020202020204" pitchFamily="34" charset="0"/>
              <a:buChar char="•"/>
            </a:pPr>
            <a:r>
              <a:rPr lang="en-US" sz="1400" i="0" dirty="0" smtClean="0">
                <a:solidFill>
                  <a:schemeClr val="tx1"/>
                </a:solidFill>
              </a:rPr>
              <a:t>increasing focus on oversight of subrecipients as delineated in the National Monitoring Standards for Part A and B, and </a:t>
            </a:r>
          </a:p>
          <a:p>
            <a:pPr marL="171450" indent="-171450">
              <a:buFont typeface="Arial" panose="020B0604020202020204" pitchFamily="34" charset="0"/>
              <a:buChar char="•"/>
            </a:pPr>
            <a:r>
              <a:rPr lang="en-US" sz="1400" i="0" dirty="0" smtClean="0">
                <a:solidFill>
                  <a:schemeClr val="tx1"/>
                </a:solidFill>
              </a:rPr>
              <a:t>increasing coordination </a:t>
            </a:r>
            <a:r>
              <a:rPr lang="en-US" sz="1400" i="0" dirty="0" smtClean="0"/>
              <a:t>among state and local HIV/AIDS funding streams, including Centers for Disease Control and Prevention (CDC) and Housing Opportunities for Persons With AIDS (HOPWA) funding, as required by the National HIV/AIDS Strategy. </a:t>
            </a:r>
          </a:p>
          <a:p>
            <a:endParaRPr lang="en-US" sz="1400" i="0" dirty="0" smtClean="0"/>
          </a:p>
          <a:p>
            <a:r>
              <a:rPr lang="en-US" sz="1400" i="0" dirty="0" smtClean="0"/>
              <a:t>This additional activity, coupled with funding constraints at the state and local level, has resulted in many RWHAP grantees having additional costs and less flexibility in using funds to administer the HRSA grant.  In an effort to provide increased flexibility to grantees within the boundaries of the statute, HAB has re-examined the classification of costs applicable to the 10% administrative cost cap. </a:t>
            </a:r>
            <a:endParaRPr lang="en-US" sz="1400" i="0" dirty="0"/>
          </a:p>
        </p:txBody>
      </p:sp>
      <p:sp>
        <p:nvSpPr>
          <p:cNvPr id="4" name="Slide Number Placeholder 3"/>
          <p:cNvSpPr>
            <a:spLocks noGrp="1"/>
          </p:cNvSpPr>
          <p:nvPr>
            <p:ph type="sldNum" sz="quarter" idx="10"/>
          </p:nvPr>
        </p:nvSpPr>
        <p:spPr/>
        <p:txBody>
          <a:bodyPr/>
          <a:lstStyle/>
          <a:p>
            <a:fld id="{1F522C79-784B-4DE6-9626-0768E196D023}" type="slidenum">
              <a:rPr lang="en-US" smtClean="0"/>
              <a:t>3</a:t>
            </a:fld>
            <a:endParaRPr lang="en-US" dirty="0"/>
          </a:p>
        </p:txBody>
      </p:sp>
    </p:spTree>
    <p:extLst>
      <p:ext uri="{BB962C8B-B14F-4D97-AF65-F5344CB8AC3E}">
        <p14:creationId xmlns:p14="http://schemas.microsoft.com/office/powerpoint/2010/main" val="84717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get much further, we need to make sure we’re all clear about the definitions</a:t>
            </a:r>
            <a:r>
              <a:rPr lang="en-US" baseline="0" dirty="0" smtClean="0"/>
              <a:t> of “recipient” and “subrecipient” set forth in the Uniform Guidance.  The statutory 10% administrative limit is different for each! PCN #15-01 addresses recipients (grantees) and subrecipients separately—and so will this training.</a:t>
            </a:r>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4</a:t>
            </a:fld>
            <a:endParaRPr lang="en-US" dirty="0"/>
          </a:p>
        </p:txBody>
      </p:sp>
    </p:spTree>
    <p:extLst>
      <p:ext uri="{BB962C8B-B14F-4D97-AF65-F5344CB8AC3E}">
        <p14:creationId xmlns:p14="http://schemas.microsoft.com/office/powerpoint/2010/main" val="74706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48">
              <a:defRPr/>
            </a:pPr>
            <a:r>
              <a:rPr lang="en-US" sz="1200" b="1" i="0" dirty="0" smtClean="0">
                <a:solidFill>
                  <a:schemeClr val="tx1"/>
                </a:solidFill>
                <a:latin typeface="+mn-lt"/>
              </a:rPr>
              <a:t>In Part B, as you know, the legislation allows</a:t>
            </a:r>
            <a:r>
              <a:rPr lang="en-US" sz="1200" b="1" i="0" baseline="0" dirty="0" smtClean="0">
                <a:solidFill>
                  <a:schemeClr val="tx1"/>
                </a:solidFill>
                <a:latin typeface="+mn-lt"/>
              </a:rPr>
              <a:t> </a:t>
            </a:r>
            <a:r>
              <a:rPr lang="en-US" sz="1200" b="1" i="0" dirty="0" smtClean="0">
                <a:solidFill>
                  <a:schemeClr val="tx1"/>
                </a:solidFill>
                <a:latin typeface="+mn-lt"/>
              </a:rPr>
              <a:t>for an additional 10% for planning and evaluation and then combines</a:t>
            </a:r>
            <a:r>
              <a:rPr lang="en-US" sz="1200" b="1" i="0" baseline="0" dirty="0" smtClean="0">
                <a:solidFill>
                  <a:schemeClr val="tx1"/>
                </a:solidFill>
                <a:latin typeface="+mn-lt"/>
              </a:rPr>
              <a:t> it with the 10% administrative limit for a total of 15%</a:t>
            </a:r>
            <a:r>
              <a:rPr lang="en-US" sz="1200" b="1" i="0" dirty="0" smtClean="0">
                <a:solidFill>
                  <a:schemeClr val="tx1"/>
                </a:solidFill>
                <a:latin typeface="+mn-lt"/>
              </a:rPr>
              <a:t>. </a:t>
            </a:r>
            <a:r>
              <a:rPr lang="en-US" sz="1200" b="0" i="0" dirty="0" smtClean="0">
                <a:solidFill>
                  <a:schemeClr val="tx1"/>
                </a:solidFill>
                <a:latin typeface="+mn-lt"/>
              </a:rPr>
              <a:t>The</a:t>
            </a:r>
            <a:r>
              <a:rPr lang="en-US" sz="1200" dirty="0" smtClean="0">
                <a:solidFill>
                  <a:schemeClr val="tx1"/>
                </a:solidFill>
                <a:latin typeface="+mn-lt"/>
              </a:rPr>
              <a:t> </a:t>
            </a:r>
            <a:r>
              <a:rPr lang="en-US" sz="1200" dirty="0">
                <a:solidFill>
                  <a:schemeClr val="tx1"/>
                </a:solidFill>
                <a:latin typeface="+mn-lt"/>
              </a:rPr>
              <a:t>Part B </a:t>
            </a:r>
            <a:r>
              <a:rPr lang="en-US" sz="1200" dirty="0" smtClean="0">
                <a:solidFill>
                  <a:schemeClr val="tx1"/>
                </a:solidFill>
                <a:latin typeface="+mn-lt"/>
              </a:rPr>
              <a:t>legislation acknowledges </a:t>
            </a:r>
            <a:r>
              <a:rPr lang="en-US" sz="1200" dirty="0">
                <a:solidFill>
                  <a:schemeClr val="tx1"/>
                </a:solidFill>
                <a:latin typeface="+mn-lt"/>
              </a:rPr>
              <a:t>that Planning and Evaluation </a:t>
            </a:r>
            <a:r>
              <a:rPr lang="en-US" sz="1200" dirty="0" smtClean="0">
                <a:solidFill>
                  <a:schemeClr val="tx1"/>
                </a:solidFill>
                <a:latin typeface="+mn-lt"/>
              </a:rPr>
              <a:t>is an essential activity (statewide </a:t>
            </a:r>
            <a:r>
              <a:rPr lang="en-US" sz="1200" dirty="0">
                <a:solidFill>
                  <a:schemeClr val="tx1"/>
                </a:solidFill>
                <a:latin typeface="+mn-lt"/>
              </a:rPr>
              <a:t>comprehensive plan and SCSN) </a:t>
            </a:r>
            <a:r>
              <a:rPr lang="en-US" sz="1200" dirty="0" smtClean="0">
                <a:solidFill>
                  <a:schemeClr val="tx1"/>
                </a:solidFill>
                <a:latin typeface="+mn-lt"/>
              </a:rPr>
              <a:t>– and it </a:t>
            </a:r>
            <a:r>
              <a:rPr lang="en-US" sz="1200" dirty="0">
                <a:solidFill>
                  <a:schemeClr val="tx1"/>
                </a:solidFill>
                <a:latin typeface="+mn-lt"/>
              </a:rPr>
              <a:t>deserves </a:t>
            </a:r>
            <a:r>
              <a:rPr lang="en-US" sz="1200" dirty="0" smtClean="0">
                <a:solidFill>
                  <a:schemeClr val="tx1"/>
                </a:solidFill>
                <a:latin typeface="+mn-lt"/>
              </a:rPr>
              <a:t>up</a:t>
            </a:r>
            <a:r>
              <a:rPr lang="en-US" sz="1200" baseline="0" dirty="0" smtClean="0">
                <a:solidFill>
                  <a:schemeClr val="tx1"/>
                </a:solidFill>
                <a:latin typeface="+mn-lt"/>
              </a:rPr>
              <a:t> to</a:t>
            </a:r>
            <a:r>
              <a:rPr lang="en-US" sz="1200" dirty="0" smtClean="0">
                <a:solidFill>
                  <a:schemeClr val="tx1"/>
                </a:solidFill>
                <a:latin typeface="+mn-lt"/>
              </a:rPr>
              <a:t> 10%.  However, legislation </a:t>
            </a:r>
            <a:r>
              <a:rPr lang="en-US" sz="1200" dirty="0">
                <a:solidFill>
                  <a:schemeClr val="tx1"/>
                </a:solidFill>
                <a:latin typeface="+mn-lt"/>
              </a:rPr>
              <a:t>limits the amount by combining both </a:t>
            </a:r>
            <a:r>
              <a:rPr lang="en-US" sz="1200" dirty="0" smtClean="0">
                <a:solidFill>
                  <a:schemeClr val="tx1"/>
                </a:solidFill>
                <a:latin typeface="+mn-lt"/>
              </a:rPr>
              <a:t>administration and planning and evaluation</a:t>
            </a:r>
            <a:r>
              <a:rPr lang="en-US" sz="1200" baseline="0" dirty="0" smtClean="0">
                <a:solidFill>
                  <a:schemeClr val="tx1"/>
                </a:solidFill>
                <a:latin typeface="+mn-lt"/>
              </a:rPr>
              <a:t> to</a:t>
            </a:r>
            <a:r>
              <a:rPr lang="en-US" sz="1200" dirty="0" smtClean="0">
                <a:solidFill>
                  <a:schemeClr val="tx1"/>
                </a:solidFill>
                <a:latin typeface="+mn-lt"/>
              </a:rPr>
              <a:t> </a:t>
            </a:r>
            <a:r>
              <a:rPr lang="en-US" sz="1200" dirty="0">
                <a:solidFill>
                  <a:schemeClr val="tx1"/>
                </a:solidFill>
                <a:latin typeface="+mn-lt"/>
              </a:rPr>
              <a:t>no more than 15</a:t>
            </a:r>
            <a:r>
              <a:rPr lang="en-US" sz="1200" dirty="0" smtClean="0">
                <a:solidFill>
                  <a:schemeClr val="tx1"/>
                </a:solidFill>
                <a:latin typeface="+mn-lt"/>
              </a:rPr>
              <a:t>% of the total grant amount.</a:t>
            </a:r>
          </a:p>
          <a:p>
            <a:pPr defTabSz="914248">
              <a:defRPr/>
            </a:pPr>
            <a:endParaRPr lang="en-US" sz="1200" dirty="0" smtClean="0">
              <a:solidFill>
                <a:schemeClr val="tx1"/>
              </a:solidFill>
              <a:latin typeface="+mn-lt"/>
            </a:endParaRPr>
          </a:p>
          <a:p>
            <a:pPr defTabSz="914248">
              <a:defRPr/>
            </a:pPr>
            <a:r>
              <a:rPr lang="en-US" sz="1200" i="0" dirty="0" smtClean="0">
                <a:solidFill>
                  <a:schemeClr val="tx1"/>
                </a:solidFill>
                <a:latin typeface="+mn-lt"/>
              </a:rPr>
              <a:t>Within that 15%--</a:t>
            </a:r>
          </a:p>
          <a:p>
            <a:pPr marL="170044" indent="-170044" defTabSz="914248">
              <a:buFont typeface="Arial" panose="020B0604020202020204" pitchFamily="34" charset="0"/>
              <a:buChar char="•"/>
              <a:defRPr/>
            </a:pPr>
            <a:r>
              <a:rPr lang="en-US" sz="1200" i="0" dirty="0" smtClean="0">
                <a:solidFill>
                  <a:schemeClr val="tx1"/>
                </a:solidFill>
                <a:latin typeface="+mn-lt"/>
              </a:rPr>
              <a:t>The total of the direct and related indirect costs for grant</a:t>
            </a:r>
            <a:r>
              <a:rPr lang="en-US" sz="1200" i="0" baseline="0" dirty="0" smtClean="0">
                <a:solidFill>
                  <a:schemeClr val="tx1"/>
                </a:solidFill>
                <a:latin typeface="+mn-lt"/>
              </a:rPr>
              <a:t> administration and monitoring </a:t>
            </a:r>
            <a:r>
              <a:rPr lang="en-US" sz="1200" i="0" dirty="0" smtClean="0">
                <a:solidFill>
                  <a:schemeClr val="tx1"/>
                </a:solidFill>
                <a:latin typeface="+mn-lt"/>
              </a:rPr>
              <a:t>activities should not be more than 10% of the total grant amount. </a:t>
            </a:r>
          </a:p>
          <a:p>
            <a:pPr marL="170044" indent="-170044" defTabSz="914248">
              <a:buFont typeface="Arial" panose="020B0604020202020204" pitchFamily="34" charset="0"/>
              <a:buChar char="•"/>
              <a:defRPr/>
            </a:pPr>
            <a:r>
              <a:rPr lang="en-US" sz="1200" i="0" dirty="0" smtClean="0">
                <a:solidFill>
                  <a:schemeClr val="tx1"/>
                </a:solidFill>
                <a:latin typeface="+mn-lt"/>
              </a:rPr>
              <a:t>The total of the direct</a:t>
            </a:r>
            <a:r>
              <a:rPr lang="en-US" sz="1200" i="0" baseline="0" dirty="0" smtClean="0">
                <a:solidFill>
                  <a:schemeClr val="tx1"/>
                </a:solidFill>
                <a:latin typeface="+mn-lt"/>
              </a:rPr>
              <a:t> and related indirect costs for planning and evaluation costs should not exceed 10% of the total grant amount.</a:t>
            </a:r>
            <a:endParaRPr lang="en-US" sz="1200" i="0" dirty="0" smtClean="0">
              <a:solidFill>
                <a:schemeClr val="tx1"/>
              </a:solidFill>
              <a:latin typeface="+mn-lt"/>
            </a:endParaRPr>
          </a:p>
          <a:p>
            <a:pPr defTabSz="914248">
              <a:defRPr/>
            </a:pPr>
            <a:endParaRPr lang="en-US" sz="1200" i="0" baseline="0" dirty="0" smtClean="0">
              <a:latin typeface="+mn-lt"/>
            </a:endParaRPr>
          </a:p>
          <a:p>
            <a:pPr defTabSz="914248">
              <a:defRPr/>
            </a:pPr>
            <a:r>
              <a:rPr lang="en-US" sz="1200" i="0" dirty="0" smtClean="0">
                <a:latin typeface="+mn-lt"/>
              </a:rPr>
              <a:t>These</a:t>
            </a:r>
            <a:r>
              <a:rPr lang="en-US" sz="1200" i="0" baseline="0" dirty="0" smtClean="0">
                <a:latin typeface="+mn-lt"/>
              </a:rPr>
              <a:t> limits are d</a:t>
            </a:r>
            <a:r>
              <a:rPr lang="en-US" sz="1200" i="0" dirty="0" smtClean="0">
                <a:latin typeface="+mn-lt"/>
              </a:rPr>
              <a:t>esigned to keep the cost of administering the grant at a minimum to </a:t>
            </a:r>
            <a:r>
              <a:rPr lang="en-US" sz="1200" i="0" baseline="0" dirty="0" smtClean="0">
                <a:latin typeface="+mn-lt"/>
              </a:rPr>
              <a:t>maximize </a:t>
            </a:r>
            <a:r>
              <a:rPr lang="en-US" altLang="en-US" sz="1200" i="0" dirty="0" smtClean="0">
                <a:latin typeface="+mn-lt"/>
              </a:rPr>
              <a:t>programmatic</a:t>
            </a:r>
            <a:r>
              <a:rPr lang="en-US" altLang="en-US" sz="1200" i="0" baseline="0" dirty="0" smtClean="0">
                <a:latin typeface="+mn-lt"/>
              </a:rPr>
              <a:t> impact for intended beneficiaries through </a:t>
            </a:r>
            <a:r>
              <a:rPr lang="en-US" altLang="en-US" sz="1200" i="0" dirty="0" smtClean="0">
                <a:latin typeface="+mn-lt"/>
              </a:rPr>
              <a:t>the delivery of core medical and support services to eligible RWHAP clients.  </a:t>
            </a:r>
            <a:endParaRPr lang="en-US" sz="1200" i="0" dirty="0" smtClean="0">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5</a:t>
            </a:fld>
            <a:endParaRPr lang="en-US" dirty="0"/>
          </a:p>
        </p:txBody>
      </p:sp>
    </p:spTree>
    <p:extLst>
      <p:ext uri="{BB962C8B-B14F-4D97-AF65-F5344CB8AC3E}">
        <p14:creationId xmlns:p14="http://schemas.microsoft.com/office/powerpoint/2010/main" val="9442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48">
              <a:defRPr/>
            </a:pPr>
            <a:r>
              <a:rPr lang="en-US" sz="1200" b="0" i="0" dirty="0" smtClean="0">
                <a:solidFill>
                  <a:schemeClr val="tx1"/>
                </a:solidFill>
                <a:latin typeface="+mn-lt"/>
              </a:rPr>
              <a:t>The legislation has set a two tier limitation: one for the grant</a:t>
            </a:r>
            <a:r>
              <a:rPr lang="en-US" sz="1200" b="0" i="0" baseline="0" dirty="0" smtClean="0">
                <a:solidFill>
                  <a:schemeClr val="tx1"/>
                </a:solidFill>
                <a:latin typeface="+mn-lt"/>
              </a:rPr>
              <a:t> recipient</a:t>
            </a:r>
            <a:r>
              <a:rPr lang="en-US" sz="1200" b="0" i="0" dirty="0" smtClean="0">
                <a:solidFill>
                  <a:schemeClr val="tx1"/>
                </a:solidFill>
                <a:latin typeface="+mn-lt"/>
              </a:rPr>
              <a:t> and one for the subrecipients. </a:t>
            </a:r>
          </a:p>
          <a:p>
            <a:pPr defTabSz="914248">
              <a:defRPr/>
            </a:pPr>
            <a:endParaRPr lang="en-US" sz="1200" i="0" dirty="0" smtClean="0">
              <a:solidFill>
                <a:schemeClr val="tx1"/>
              </a:solidFill>
              <a:latin typeface="+mn-lt"/>
            </a:endParaRPr>
          </a:p>
          <a:p>
            <a:pPr marL="170044" indent="-170044" defTabSz="914248">
              <a:buFont typeface="Arial" panose="020B0604020202020204" pitchFamily="34" charset="0"/>
              <a:buChar char="•"/>
              <a:defRPr/>
            </a:pPr>
            <a:r>
              <a:rPr lang="en-US" sz="1200" i="0" dirty="0" smtClean="0">
                <a:solidFill>
                  <a:schemeClr val="tx1"/>
                </a:solidFill>
                <a:latin typeface="+mn-lt"/>
              </a:rPr>
              <a:t>For</a:t>
            </a:r>
            <a:r>
              <a:rPr lang="en-US" sz="1200" i="0" baseline="0" dirty="0" smtClean="0">
                <a:solidFill>
                  <a:schemeClr val="tx1"/>
                </a:solidFill>
                <a:latin typeface="+mn-lt"/>
              </a:rPr>
              <a:t> Part B grant recipients, t</a:t>
            </a:r>
            <a:r>
              <a:rPr lang="en-US" sz="1200" i="0" dirty="0" smtClean="0">
                <a:solidFill>
                  <a:schemeClr val="tx1"/>
                </a:solidFill>
                <a:latin typeface="+mn-lt"/>
              </a:rPr>
              <a:t>he total of the direct and related indirect grant</a:t>
            </a:r>
            <a:r>
              <a:rPr lang="en-US" sz="1200" i="0" baseline="0" dirty="0" smtClean="0">
                <a:solidFill>
                  <a:schemeClr val="tx1"/>
                </a:solidFill>
                <a:latin typeface="+mn-lt"/>
              </a:rPr>
              <a:t> administration and monitoring </a:t>
            </a:r>
            <a:r>
              <a:rPr lang="en-US" sz="1200" i="0" dirty="0" smtClean="0">
                <a:solidFill>
                  <a:schemeClr val="tx1"/>
                </a:solidFill>
                <a:latin typeface="+mn-lt"/>
              </a:rPr>
              <a:t>activities may not be more than 10% of the total grant amount. </a:t>
            </a:r>
          </a:p>
          <a:p>
            <a:pPr defTabSz="914248">
              <a:defRPr/>
            </a:pPr>
            <a:endParaRPr lang="en-US" sz="1200" i="0" baseline="0" dirty="0" smtClean="0">
              <a:solidFill>
                <a:schemeClr val="tx1"/>
              </a:solidFill>
              <a:latin typeface="+mn-lt"/>
            </a:endParaRPr>
          </a:p>
          <a:p>
            <a:pPr marL="170044" indent="-170044" defTabSz="914248">
              <a:buFont typeface="Arial" panose="020B0604020202020204" pitchFamily="34" charset="0"/>
              <a:buChar char="•"/>
              <a:defRPr/>
            </a:pPr>
            <a:r>
              <a:rPr lang="en-US" sz="1200" i="0" baseline="0" dirty="0" smtClean="0">
                <a:solidFill>
                  <a:schemeClr val="tx1"/>
                </a:solidFill>
                <a:latin typeface="+mn-lt"/>
              </a:rPr>
              <a:t>For subrecipients, the AGGREGATE total of direct administration costs and ALL indirect costs may not exceed 10%.  This </a:t>
            </a:r>
            <a:r>
              <a:rPr lang="en-US" sz="1200" b="0" i="0" dirty="0" smtClean="0">
                <a:solidFill>
                  <a:schemeClr val="tx1"/>
                </a:solidFill>
                <a:latin typeface="+mn-lt"/>
              </a:rPr>
              <a:t>provides flexibility at the subrecipient level where a large hospital with an established administrative infrastructure may need less administrative dollars than a small AIDS Service Organization (ASO) with no diversification of funding streams and a bare bone administrative structure. </a:t>
            </a:r>
            <a:endParaRPr lang="en-US" sz="1200" i="0" dirty="0" smtClean="0">
              <a:solidFill>
                <a:schemeClr val="tx1"/>
              </a:solidFill>
              <a:latin typeface="+mn-lt"/>
            </a:endParaRPr>
          </a:p>
          <a:p>
            <a:pPr defTabSz="914248">
              <a:defRPr/>
            </a:pPr>
            <a:endParaRPr lang="en-US" sz="1200" i="0" dirty="0" smtClean="0">
              <a:solidFill>
                <a:schemeClr val="tx1"/>
              </a:solidFill>
              <a:latin typeface="+mn-lt"/>
            </a:endParaRPr>
          </a:p>
          <a:p>
            <a:pPr defTabSz="914248">
              <a:defRPr/>
            </a:pPr>
            <a:r>
              <a:rPr lang="en-US" sz="1200" i="0" dirty="0" smtClean="0">
                <a:solidFill>
                  <a:schemeClr val="tx1"/>
                </a:solidFill>
                <a:latin typeface="+mn-lt"/>
              </a:rPr>
              <a:t>Reminder:</a:t>
            </a:r>
            <a:r>
              <a:rPr lang="en-US" sz="1200" i="0" baseline="0" dirty="0" smtClean="0">
                <a:solidFill>
                  <a:schemeClr val="tx1"/>
                </a:solidFill>
                <a:latin typeface="+mn-lt"/>
              </a:rPr>
              <a:t>  Clinical Quality Management (</a:t>
            </a:r>
            <a:r>
              <a:rPr lang="en-US" sz="1200" i="0" dirty="0" smtClean="0">
                <a:solidFill>
                  <a:schemeClr val="tx1"/>
                </a:solidFill>
                <a:latin typeface="+mn-lt"/>
              </a:rPr>
              <a:t>CQM) does not count against the 10% administrative limit at either the recipient or subrecipient levels.  However,</a:t>
            </a:r>
            <a:r>
              <a:rPr lang="en-US" sz="1200" i="0" baseline="0" dirty="0" smtClean="0">
                <a:solidFill>
                  <a:schemeClr val="tx1"/>
                </a:solidFill>
                <a:latin typeface="+mn-lt"/>
              </a:rPr>
              <a:t> </a:t>
            </a:r>
            <a:r>
              <a:rPr lang="en-US" sz="1200" i="0" baseline="0" smtClean="0">
                <a:solidFill>
                  <a:schemeClr val="tx1"/>
                </a:solidFill>
                <a:latin typeface="+mn-lt"/>
              </a:rPr>
              <a:t>expenses that are </a:t>
            </a:r>
            <a:r>
              <a:rPr lang="en-US" sz="1200" i="0" baseline="0" dirty="0" smtClean="0">
                <a:solidFill>
                  <a:schemeClr val="tx1"/>
                </a:solidFill>
                <a:latin typeface="+mn-lt"/>
              </a:rPr>
              <a:t>clearly administrative in nature cannot be included as CQM costs. </a:t>
            </a:r>
            <a:r>
              <a:rPr lang="en-US" i="0" baseline="0" dirty="0" smtClean="0">
                <a:solidFill>
                  <a:schemeClr val="tx1"/>
                </a:solidFill>
              </a:rPr>
              <a:t>Examples of quality assurance expenses that would count toward the 10% administrative limit (not </a:t>
            </a:r>
            <a:r>
              <a:rPr lang="en-US" i="0" baseline="0" dirty="0" err="1" smtClean="0">
                <a:solidFill>
                  <a:schemeClr val="tx1"/>
                </a:solidFill>
              </a:rPr>
              <a:t>CQM</a:t>
            </a:r>
            <a:r>
              <a:rPr lang="en-US" i="0" baseline="0" dirty="0" smtClean="0">
                <a:solidFill>
                  <a:schemeClr val="tx1"/>
                </a:solidFill>
              </a:rPr>
              <a:t>) include:</a:t>
            </a:r>
          </a:p>
          <a:p>
            <a:pPr marL="171450" indent="-171450" defTabSz="914248">
              <a:buFont typeface="Arial" panose="020B0604020202020204" pitchFamily="34" charset="0"/>
              <a:buChar char="•"/>
              <a:defRPr/>
            </a:pPr>
            <a:r>
              <a:rPr lang="en-US" i="0" baseline="0" dirty="0" smtClean="0">
                <a:solidFill>
                  <a:schemeClr val="tx1"/>
                </a:solidFill>
              </a:rPr>
              <a:t>Activities aimed at improving functions not related to client services (e.g., making the payment or procurement processes more efficient and timely)</a:t>
            </a:r>
          </a:p>
          <a:p>
            <a:pPr marL="171450" indent="-171450" defTabSz="914248">
              <a:buFont typeface="Arial" panose="020B0604020202020204" pitchFamily="34" charset="0"/>
              <a:buChar char="•"/>
              <a:defRPr/>
            </a:pPr>
            <a:r>
              <a:rPr lang="en-US" i="0" baseline="0" dirty="0" smtClean="0">
                <a:solidFill>
                  <a:schemeClr val="tx1"/>
                </a:solidFill>
              </a:rPr>
              <a:t>Charging 100% of the data person’s salary as </a:t>
            </a:r>
            <a:r>
              <a:rPr lang="en-US" i="0" baseline="0" dirty="0" err="1" smtClean="0">
                <a:solidFill>
                  <a:schemeClr val="tx1"/>
                </a:solidFill>
              </a:rPr>
              <a:t>CQM</a:t>
            </a:r>
            <a:r>
              <a:rPr lang="en-US" i="0" baseline="0" dirty="0" smtClean="0">
                <a:solidFill>
                  <a:schemeClr val="tx1"/>
                </a:solidFill>
              </a:rPr>
              <a:t> when the majority of their job is to complete and submit the </a:t>
            </a:r>
            <a:r>
              <a:rPr lang="en-US" i="0" baseline="0" dirty="0" err="1" smtClean="0">
                <a:solidFill>
                  <a:schemeClr val="tx1"/>
                </a:solidFill>
              </a:rPr>
              <a:t>RSR</a:t>
            </a:r>
            <a:endParaRPr lang="en-US" sz="1200" i="0" dirty="0" smtClean="0">
              <a:solidFill>
                <a:schemeClr val="tx1"/>
              </a:solidFill>
              <a:latin typeface="+mn-lt"/>
            </a:endParaRPr>
          </a:p>
        </p:txBody>
      </p:sp>
      <p:sp>
        <p:nvSpPr>
          <p:cNvPr id="4" name="Slide Number Placeholder 3"/>
          <p:cNvSpPr>
            <a:spLocks noGrp="1"/>
          </p:cNvSpPr>
          <p:nvPr>
            <p:ph type="sldNum" sz="quarter" idx="10"/>
          </p:nvPr>
        </p:nvSpPr>
        <p:spPr/>
        <p:txBody>
          <a:bodyPr/>
          <a:lstStyle/>
          <a:p>
            <a:fld id="{1F522C79-784B-4DE6-9626-0768E196D023}" type="slidenum">
              <a:rPr lang="en-US" smtClean="0"/>
              <a:t>6</a:t>
            </a:fld>
            <a:endParaRPr lang="en-US" dirty="0"/>
          </a:p>
        </p:txBody>
      </p:sp>
    </p:spTree>
    <p:extLst>
      <p:ext uri="{BB962C8B-B14F-4D97-AF65-F5344CB8AC3E}">
        <p14:creationId xmlns:p14="http://schemas.microsoft.com/office/powerpoint/2010/main" val="314647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73163"/>
            <a:ext cx="5575300"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Policy</a:t>
            </a:r>
            <a:r>
              <a:rPr lang="en-US" baseline="0" dirty="0" smtClean="0"/>
              <a:t> that remains the same.</a:t>
            </a:r>
            <a:endParaRPr lang="en-US" dirty="0" smtClean="0"/>
          </a:p>
        </p:txBody>
      </p:sp>
      <p:sp>
        <p:nvSpPr>
          <p:cNvPr id="4" name="Slide Number Placeholder 3"/>
          <p:cNvSpPr>
            <a:spLocks noGrp="1"/>
          </p:cNvSpPr>
          <p:nvPr>
            <p:ph type="sldNum" sz="quarter" idx="10"/>
          </p:nvPr>
        </p:nvSpPr>
        <p:spPr/>
        <p:txBody>
          <a:bodyPr/>
          <a:lstStyle/>
          <a:p>
            <a:fld id="{1F522C79-784B-4DE6-9626-0768E196D023}" type="slidenum">
              <a:rPr lang="en-US" smtClean="0"/>
              <a:t>7</a:t>
            </a:fld>
            <a:endParaRPr lang="en-US" dirty="0"/>
          </a:p>
        </p:txBody>
      </p:sp>
    </p:spTree>
    <p:extLst>
      <p:ext uri="{BB962C8B-B14F-4D97-AF65-F5344CB8AC3E}">
        <p14:creationId xmlns:p14="http://schemas.microsoft.com/office/powerpoint/2010/main" val="4124667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248">
              <a:defRPr/>
            </a:pPr>
            <a:r>
              <a:rPr lang="en-US" sz="1200" b="0" i="0" u="none" strike="noStrike" kern="1200" baseline="0" dirty="0" smtClean="0">
                <a:solidFill>
                  <a:schemeClr val="tx1"/>
                </a:solidFill>
                <a:latin typeface="+mn-lt"/>
                <a:ea typeface="+mn-ea"/>
                <a:cs typeface="+mn-cs"/>
              </a:rPr>
              <a:t>As stated in PCN #15-01:  If a RWHAP Part B grant recipient has contracted with an entity to provide statewide or regional RWHAP management and fiscal oversight (the entity has entered into a vendor or procurement relationship with the recipient and is acting on behalf of the recipient), the cost of that contract, exclusive of subawards to providers, would count toward the grant recipient’s 10% administrative cap. Providers that have been contracted to provide healthcare services for the lead agency are considered to be subrecipients of the Part B grant recipient and are subject to the aggregate 10% administrative cap for subrecipients. </a:t>
            </a:r>
          </a:p>
          <a:p>
            <a:pPr defTabSz="914248">
              <a:defRPr/>
            </a:pPr>
            <a:endParaRPr lang="en-US" sz="1200" b="0" i="0" u="none" strike="noStrike" kern="1200" baseline="0" dirty="0" smtClean="0">
              <a:solidFill>
                <a:schemeClr val="tx1"/>
              </a:solidFill>
              <a:latin typeface="+mn-lt"/>
              <a:ea typeface="+mn-ea"/>
              <a:cs typeface="+mn-cs"/>
            </a:endParaRPr>
          </a:p>
          <a:p>
            <a:pPr defTabSz="914248">
              <a:defRPr/>
            </a:pPr>
            <a:r>
              <a:rPr lang="en-US" b="0" dirty="0" smtClean="0"/>
              <a:t>See </a:t>
            </a:r>
            <a:r>
              <a:rPr lang="en-US" b="0" dirty="0"/>
              <a:t>Consortia example – </a:t>
            </a:r>
            <a:r>
              <a:rPr lang="en-US" b="0" dirty="0" smtClean="0"/>
              <a:t>15% for planning, evaluation, and admin would count</a:t>
            </a:r>
            <a:r>
              <a:rPr lang="en-US" b="0" baseline="0" dirty="0" smtClean="0"/>
              <a:t> toward the grantee’s (the State’s) 15%.  S</a:t>
            </a:r>
            <a:r>
              <a:rPr lang="en-US" b="0" dirty="0" smtClean="0"/>
              <a:t>ubawards/contracts </a:t>
            </a:r>
            <a:r>
              <a:rPr lang="en-US" b="0" dirty="0"/>
              <a:t>issued by the consortia for the provision of services would be subject to the aggregate 10</a:t>
            </a:r>
            <a:r>
              <a:rPr lang="en-US" b="0" dirty="0" smtClean="0"/>
              <a:t>% admin limit for subrecipients.  If the Consortia</a:t>
            </a:r>
            <a:r>
              <a:rPr lang="en-US" b="0" baseline="0" dirty="0" smtClean="0"/>
              <a:t> provides services, administrative costs incurred by the Consortia related to their service delivery would be subject to the aggregate 10% administrative limit for subrecipients.</a:t>
            </a:r>
            <a:endParaRPr lang="en-US" b="0" i="0" dirty="0" smtClean="0">
              <a:solidFill>
                <a:srgbClr val="FF0000"/>
              </a:solidFill>
            </a:endParaRPr>
          </a:p>
          <a:p>
            <a:pPr defTabSz="914248">
              <a:defRPr/>
            </a:pPr>
            <a:endParaRPr lang="en-US" b="0" i="0" dirty="0" smtClean="0">
              <a:solidFill>
                <a:srgbClr val="FF0000"/>
              </a:solidFill>
            </a:endParaRPr>
          </a:p>
          <a:p>
            <a:pPr defTabSz="914248">
              <a:defRPr/>
            </a:pPr>
            <a:r>
              <a:rPr lang="en-US" b="0" i="0" dirty="0" smtClean="0">
                <a:solidFill>
                  <a:srgbClr val="FF0000"/>
                </a:solidFill>
              </a:rPr>
              <a:t>If the consortia was acting solely</a:t>
            </a:r>
            <a:r>
              <a:rPr lang="en-US" b="0" i="0" baseline="0" dirty="0" smtClean="0">
                <a:solidFill>
                  <a:srgbClr val="FF0000"/>
                </a:solidFill>
              </a:rPr>
              <a:t> as a fiduciary agent, the cost of the contract minus all subawards to providers would count toward the grantee’s 10% admin limit.</a:t>
            </a:r>
          </a:p>
        </p:txBody>
      </p:sp>
      <p:sp>
        <p:nvSpPr>
          <p:cNvPr id="4" name="Slide Number Placeholder 3"/>
          <p:cNvSpPr>
            <a:spLocks noGrp="1"/>
          </p:cNvSpPr>
          <p:nvPr>
            <p:ph type="sldNum" sz="quarter" idx="10"/>
          </p:nvPr>
        </p:nvSpPr>
        <p:spPr/>
        <p:txBody>
          <a:bodyPr/>
          <a:lstStyle/>
          <a:p>
            <a:fld id="{1F522C79-784B-4DE6-9626-0768E196D023}" type="slidenum">
              <a:rPr lang="en-US" smtClean="0"/>
              <a:t>8</a:t>
            </a:fld>
            <a:endParaRPr lang="en-US" dirty="0"/>
          </a:p>
        </p:txBody>
      </p:sp>
    </p:spTree>
    <p:extLst>
      <p:ext uri="{BB962C8B-B14F-4D97-AF65-F5344CB8AC3E}">
        <p14:creationId xmlns:p14="http://schemas.microsoft.com/office/powerpoint/2010/main" val="3146474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23913" y="1208088"/>
            <a:ext cx="5573712" cy="3135312"/>
          </a:xfrm>
        </p:spPr>
      </p:sp>
      <p:sp>
        <p:nvSpPr>
          <p:cNvPr id="3" name="Notes Placeholder 2"/>
          <p:cNvSpPr>
            <a:spLocks noGrp="1"/>
          </p:cNvSpPr>
          <p:nvPr>
            <p:ph type="body" idx="1"/>
          </p:nvPr>
        </p:nvSpPr>
        <p:spPr/>
        <p:txBody>
          <a:bodyPr/>
          <a:lstStyle/>
          <a:p>
            <a:r>
              <a:rPr lang="en-US" dirty="0" smtClean="0"/>
              <a:t>Policy that has changed.</a:t>
            </a:r>
            <a:endParaRPr lang="en-US" i="1" dirty="0" smtClean="0"/>
          </a:p>
          <a:p>
            <a:endParaRPr lang="en-US" dirty="0"/>
          </a:p>
        </p:txBody>
      </p:sp>
      <p:sp>
        <p:nvSpPr>
          <p:cNvPr id="4" name="Slide Number Placeholder 3"/>
          <p:cNvSpPr>
            <a:spLocks noGrp="1"/>
          </p:cNvSpPr>
          <p:nvPr>
            <p:ph type="sldNum" sz="quarter" idx="10"/>
          </p:nvPr>
        </p:nvSpPr>
        <p:spPr/>
        <p:txBody>
          <a:bodyPr/>
          <a:lstStyle/>
          <a:p>
            <a:fld id="{1F522C79-784B-4DE6-9626-0768E196D023}" type="slidenum">
              <a:rPr lang="en-US" smtClean="0"/>
              <a:t>9</a:t>
            </a:fld>
            <a:endParaRPr lang="en-US" dirty="0"/>
          </a:p>
        </p:txBody>
      </p:sp>
    </p:spTree>
    <p:extLst>
      <p:ext uri="{BB962C8B-B14F-4D97-AF65-F5344CB8AC3E}">
        <p14:creationId xmlns:p14="http://schemas.microsoft.com/office/powerpoint/2010/main" val="3418672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C7477E-735E-4852-9628-B49A82EF57E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691056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44F766-97AD-44F0-A89A-488C5861C8B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45818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9550A-9493-4A4E-8AD3-A7B90AC9925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921215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A340F5-8B51-461D-B189-490FE8CD20BE}"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592437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713000-7F61-468F-950D-033A060178B3}"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43739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E31A65-A8A5-4EE1-ACDA-C5B2FB676E5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912091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4ECD47-90CF-4475-87EF-89609488C911}"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154680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DB0725-E23D-4A14-A5F9-85DE2D4B9D8D}"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185269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14C70A-D9F3-4D25-8515-8EB511838859}"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09183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74B9C-2C84-4F8E-97BD-63DA32579785}" type="datetime1">
              <a:rPr lang="en-US" smtClean="0"/>
              <a:t>5/22/2015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197876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AA2AC6-E99E-4C02-9BE0-FBD2CF794D78}"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048333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CF5816-8521-47CC-B6A4-095159FA41D4}" type="datetime1">
              <a:rPr lang="en-US" smtClean="0"/>
              <a:t>5/22/2015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35943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64C44D-932A-425A-BD22-3DBF9C31D876}" type="datetime1">
              <a:rPr lang="en-US" smtClean="0"/>
              <a:t>5/22/2015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825554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CB8FD-E6BC-4E20-B1B0-0141FC4B2D43}" type="datetime1">
              <a:rPr lang="en-US" smtClean="0"/>
              <a:t>5/22/2015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1264744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8C2BCA-15D8-4C43-84F4-2568871F83FE}"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356904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3C8C48-7958-454E-A530-F9A8F4EC3F08}" type="datetime1">
              <a:rPr lang="en-US" smtClean="0"/>
              <a:t>5/22/2015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66AE60-4DC8-4C98-B69D-A1FD99ED36C0}" type="slidenum">
              <a:rPr lang="en-US" smtClean="0"/>
              <a:t>‹#›</a:t>
            </a:fld>
            <a:endParaRPr lang="en-US" dirty="0"/>
          </a:p>
        </p:txBody>
      </p:sp>
    </p:spTree>
    <p:extLst>
      <p:ext uri="{BB962C8B-B14F-4D97-AF65-F5344CB8AC3E}">
        <p14:creationId xmlns:p14="http://schemas.microsoft.com/office/powerpoint/2010/main" val="259263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C3FBA3-91DA-43EA-B145-1E8F09D034EF}" type="datetime1">
              <a:rPr lang="en-US" smtClean="0"/>
              <a:t>5/22/2015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66AE60-4DC8-4C98-B69D-A1FD99ED36C0}" type="slidenum">
              <a:rPr lang="en-US" smtClean="0"/>
              <a:t>‹#›</a:t>
            </a:fld>
            <a:endParaRPr lang="en-US" dirty="0"/>
          </a:p>
        </p:txBody>
      </p:sp>
    </p:spTree>
    <p:extLst>
      <p:ext uri="{BB962C8B-B14F-4D97-AF65-F5344CB8AC3E}">
        <p14:creationId xmlns:p14="http://schemas.microsoft.com/office/powerpoint/2010/main" val="10159591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91569" y="4602998"/>
            <a:ext cx="7766936" cy="1817236"/>
          </a:xfrm>
        </p:spPr>
        <p:txBody>
          <a:bodyPr>
            <a:noAutofit/>
          </a:bodyPr>
          <a:lstStyle/>
          <a:p>
            <a:pPr algn="ctr"/>
            <a:r>
              <a:rPr lang="en-US" sz="3000" dirty="0">
                <a:solidFill>
                  <a:srgbClr val="6D6D6D"/>
                </a:solidFill>
              </a:rPr>
              <a:t>Lolita Cervera and Tom </a:t>
            </a:r>
            <a:r>
              <a:rPr lang="en-US" sz="3000" dirty="0" smtClean="0">
                <a:solidFill>
                  <a:srgbClr val="6D6D6D"/>
                </a:solidFill>
              </a:rPr>
              <a:t>Hickey</a:t>
            </a:r>
            <a:endParaRPr lang="en-US" sz="3000" dirty="0">
              <a:solidFill>
                <a:srgbClr val="6D6D6D"/>
              </a:solidFill>
            </a:endParaRPr>
          </a:p>
          <a:p>
            <a:pPr algn="ctr"/>
            <a:r>
              <a:rPr lang="en-US" sz="3000" dirty="0">
                <a:solidFill>
                  <a:srgbClr val="6D6D6D"/>
                </a:solidFill>
              </a:rPr>
              <a:t>HAB T. A. Consultants</a:t>
            </a:r>
          </a:p>
          <a:p>
            <a:pPr algn="ctr"/>
            <a:r>
              <a:rPr lang="en-US" sz="3000" dirty="0">
                <a:solidFill>
                  <a:srgbClr val="6D6D6D"/>
                </a:solidFill>
              </a:rPr>
              <a:t>March </a:t>
            </a:r>
            <a:r>
              <a:rPr lang="en-US" sz="3000" dirty="0" smtClean="0">
                <a:solidFill>
                  <a:srgbClr val="6D6D6D"/>
                </a:solidFill>
              </a:rPr>
              <a:t>20, </a:t>
            </a:r>
            <a:r>
              <a:rPr lang="en-US" sz="3000" dirty="0">
                <a:solidFill>
                  <a:srgbClr val="6D6D6D"/>
                </a:solidFill>
              </a:rPr>
              <a:t>2015</a:t>
            </a:r>
          </a:p>
        </p:txBody>
      </p:sp>
      <p:sp>
        <p:nvSpPr>
          <p:cNvPr id="4" name="Slide Number Placeholder 3"/>
          <p:cNvSpPr>
            <a:spLocks noGrp="1"/>
          </p:cNvSpPr>
          <p:nvPr>
            <p:ph type="sldNum" sz="quarter" idx="12"/>
          </p:nvPr>
        </p:nvSpPr>
        <p:spPr/>
        <p:txBody>
          <a:bodyPr/>
          <a:lstStyle/>
          <a:p>
            <a:fld id="{1166AE60-4DC8-4C98-B69D-A1FD99ED36C0}" type="slidenum">
              <a:rPr lang="en-US" smtClean="0"/>
              <a:t>1</a:t>
            </a:fld>
            <a:endParaRPr lang="en-US" dirty="0"/>
          </a:p>
        </p:txBody>
      </p:sp>
      <p:sp>
        <p:nvSpPr>
          <p:cNvPr id="6" name="Title 1"/>
          <p:cNvSpPr txBox="1">
            <a:spLocks/>
          </p:cNvSpPr>
          <p:nvPr/>
        </p:nvSpPr>
        <p:spPr>
          <a:xfrm>
            <a:off x="1306285" y="1727200"/>
            <a:ext cx="7837089" cy="2380343"/>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3600" b="1" dirty="0" smtClean="0"/>
              <a:t>Treatment of Costs Under the 10% Administrative Limit for </a:t>
            </a:r>
            <a:r>
              <a:rPr lang="en-US" sz="3600" dirty="0" smtClean="0"/>
              <a:t/>
            </a:r>
            <a:br>
              <a:rPr lang="en-US" sz="3600" dirty="0" smtClean="0"/>
            </a:br>
            <a:r>
              <a:rPr lang="en-US" sz="3600" b="1" dirty="0" smtClean="0"/>
              <a:t>Ryan White HIV/AIDS </a:t>
            </a:r>
            <a:br>
              <a:rPr lang="en-US" sz="3600" b="1" dirty="0" smtClean="0"/>
            </a:br>
            <a:r>
              <a:rPr lang="en-US" sz="3600" b="1" dirty="0" smtClean="0"/>
              <a:t>Part B Programs</a:t>
            </a:r>
            <a:endParaRPr lang="en-US" sz="3600" dirty="0"/>
          </a:p>
        </p:txBody>
      </p:sp>
    </p:spTree>
    <p:extLst>
      <p:ext uri="{BB962C8B-B14F-4D97-AF65-F5344CB8AC3E}">
        <p14:creationId xmlns:p14="http://schemas.microsoft.com/office/powerpoint/2010/main" val="18876308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514" y="489857"/>
            <a:ext cx="9046029" cy="1273629"/>
          </a:xfrm>
        </p:spPr>
        <p:txBody>
          <a:bodyPr>
            <a:noAutofit/>
          </a:bodyPr>
          <a:lstStyle/>
          <a:p>
            <a:r>
              <a:rPr lang="en-US" b="1" dirty="0"/>
              <a:t>What </a:t>
            </a:r>
            <a:r>
              <a:rPr lang="en-US" b="1" dirty="0" smtClean="0"/>
              <a:t>else has changed </a:t>
            </a:r>
            <a:r>
              <a:rPr lang="en-US" b="1" dirty="0"/>
              <a:t>for Part </a:t>
            </a:r>
            <a:r>
              <a:rPr lang="en-US" b="1" dirty="0" smtClean="0"/>
              <a:t>B recipients (grantees) </a:t>
            </a:r>
            <a:r>
              <a:rPr lang="en-US" b="1" dirty="0"/>
              <a:t>and </a:t>
            </a:r>
            <a:r>
              <a:rPr lang="en-US" b="1" dirty="0" smtClean="0"/>
              <a:t>subrecipients?</a:t>
            </a:r>
            <a:endParaRPr lang="en-US" dirty="0"/>
          </a:p>
        </p:txBody>
      </p:sp>
      <p:sp>
        <p:nvSpPr>
          <p:cNvPr id="3" name="Content Placeholder 2"/>
          <p:cNvSpPr>
            <a:spLocks noGrp="1"/>
          </p:cNvSpPr>
          <p:nvPr>
            <p:ph idx="1"/>
          </p:nvPr>
        </p:nvSpPr>
        <p:spPr>
          <a:xfrm>
            <a:off x="655203" y="1964726"/>
            <a:ext cx="8596668" cy="4221230"/>
          </a:xfrm>
        </p:spPr>
        <p:txBody>
          <a:bodyPr>
            <a:normAutofit fontScale="85000" lnSpcReduction="20000"/>
          </a:bodyPr>
          <a:lstStyle/>
          <a:p>
            <a:r>
              <a:rPr lang="en-US" sz="2800" i="1" dirty="0"/>
              <a:t>The treatment of the portion of expenses allocated to administration vs. </a:t>
            </a:r>
            <a:r>
              <a:rPr lang="en-US" sz="2800" i="1" dirty="0" smtClean="0"/>
              <a:t>program.  </a:t>
            </a:r>
            <a:r>
              <a:rPr lang="en-US" sz="2800" i="1" dirty="0"/>
              <a:t>The following costs </a:t>
            </a:r>
            <a:r>
              <a:rPr lang="en-US" sz="2800" b="1" i="1" u="sng" dirty="0">
                <a:solidFill>
                  <a:schemeClr val="accent1"/>
                </a:solidFill>
              </a:rPr>
              <a:t>are no longer required to count against the 10% admin limit</a:t>
            </a:r>
            <a:r>
              <a:rPr lang="en-US" sz="2800" dirty="0">
                <a:solidFill>
                  <a:schemeClr val="accent1"/>
                </a:solidFill>
              </a:rPr>
              <a:t>:</a:t>
            </a:r>
          </a:p>
          <a:p>
            <a:pPr marL="390525" lvl="2" indent="0">
              <a:buNone/>
            </a:pPr>
            <a:endParaRPr lang="en-US" dirty="0" smtClean="0">
              <a:solidFill>
                <a:schemeClr val="accent2"/>
              </a:solidFill>
            </a:endParaRPr>
          </a:p>
          <a:p>
            <a:pPr marL="804863" lvl="2" indent="-341313">
              <a:buFont typeface="Wingdings" panose="05000000000000000000" pitchFamily="2" charset="2"/>
              <a:buChar char="v"/>
            </a:pPr>
            <a:r>
              <a:rPr lang="en-US" sz="2800" b="1" dirty="0">
                <a:solidFill>
                  <a:schemeClr val="accent2"/>
                </a:solidFill>
              </a:rPr>
              <a:t>Medical waste removal and linen services related to RWHAP</a:t>
            </a:r>
          </a:p>
          <a:p>
            <a:pPr marL="804863" lvl="2" indent="-341313">
              <a:buFont typeface="Wingdings" panose="05000000000000000000" pitchFamily="2" charset="2"/>
              <a:buChar char="v"/>
            </a:pPr>
            <a:r>
              <a:rPr lang="en-US" sz="2800" b="1" dirty="0" smtClean="0">
                <a:solidFill>
                  <a:schemeClr val="accent2"/>
                </a:solidFill>
              </a:rPr>
              <a:t>ACA </a:t>
            </a:r>
            <a:r>
              <a:rPr lang="en-US" sz="2800" b="1" dirty="0">
                <a:solidFill>
                  <a:schemeClr val="accent2"/>
                </a:solidFill>
              </a:rPr>
              <a:t>Outreach and </a:t>
            </a:r>
            <a:r>
              <a:rPr lang="en-US" sz="2800" b="1" dirty="0" smtClean="0">
                <a:solidFill>
                  <a:schemeClr val="accent2"/>
                </a:solidFill>
              </a:rPr>
              <a:t>Enrollment for RWHAP clients</a:t>
            </a:r>
            <a:endParaRPr lang="en-US" sz="2800" b="1" dirty="0">
              <a:solidFill>
                <a:schemeClr val="accent2"/>
              </a:solidFill>
            </a:endParaRPr>
          </a:p>
          <a:p>
            <a:pPr marL="804863" lvl="2" indent="-341313">
              <a:buFont typeface="Wingdings" panose="05000000000000000000" pitchFamily="2" charset="2"/>
              <a:buChar char="v"/>
            </a:pPr>
            <a:r>
              <a:rPr lang="en-US" sz="2800" b="1" dirty="0">
                <a:solidFill>
                  <a:schemeClr val="accent2"/>
                </a:solidFill>
              </a:rPr>
              <a:t>Activities related to the bi-annual </a:t>
            </a:r>
            <a:r>
              <a:rPr lang="en-US" sz="2800" b="1" dirty="0" smtClean="0">
                <a:solidFill>
                  <a:schemeClr val="accent2"/>
                </a:solidFill>
              </a:rPr>
              <a:t>RWHAP client </a:t>
            </a:r>
            <a:r>
              <a:rPr lang="en-US" sz="2800" b="1" dirty="0">
                <a:solidFill>
                  <a:schemeClr val="accent2"/>
                </a:solidFill>
              </a:rPr>
              <a:t>re-certification</a:t>
            </a:r>
          </a:p>
          <a:p>
            <a:pPr marL="804863" lvl="2" indent="-341313">
              <a:buFont typeface="Wingdings" panose="05000000000000000000" pitchFamily="2" charset="2"/>
              <a:buChar char="v"/>
            </a:pPr>
            <a:r>
              <a:rPr lang="en-US" sz="2800" b="1" dirty="0" smtClean="0">
                <a:solidFill>
                  <a:schemeClr val="accent2"/>
                </a:solidFill>
              </a:rPr>
              <a:t>Supervisor’s </a:t>
            </a:r>
            <a:r>
              <a:rPr lang="en-US" sz="2800" b="1" dirty="0">
                <a:solidFill>
                  <a:schemeClr val="accent2"/>
                </a:solidFill>
              </a:rPr>
              <a:t>time devoted to providing professional oversight and direction regarding </a:t>
            </a:r>
            <a:r>
              <a:rPr lang="en-US" sz="2800" b="1" dirty="0" smtClean="0">
                <a:solidFill>
                  <a:schemeClr val="accent2"/>
                </a:solidFill>
              </a:rPr>
              <a:t>RWHAP-funded </a:t>
            </a:r>
            <a:r>
              <a:rPr lang="en-US" sz="2800" b="1" dirty="0">
                <a:solidFill>
                  <a:schemeClr val="accent2"/>
                </a:solidFill>
              </a:rPr>
              <a:t>core medical or support service activities</a:t>
            </a:r>
          </a:p>
          <a:p>
            <a:endParaRPr lang="en-US" sz="2800" dirty="0">
              <a:solidFill>
                <a:schemeClr val="accent2"/>
              </a:solidFill>
            </a:endParaRPr>
          </a:p>
        </p:txBody>
      </p:sp>
      <p:sp>
        <p:nvSpPr>
          <p:cNvPr id="4" name="Slide Number Placeholder 3"/>
          <p:cNvSpPr>
            <a:spLocks noGrp="1"/>
          </p:cNvSpPr>
          <p:nvPr>
            <p:ph type="sldNum" sz="quarter" idx="12"/>
          </p:nvPr>
        </p:nvSpPr>
        <p:spPr/>
        <p:txBody>
          <a:bodyPr/>
          <a:lstStyle/>
          <a:p>
            <a:fld id="{1166AE60-4DC8-4C98-B69D-A1FD99ED36C0}" type="slidenum">
              <a:rPr lang="en-US" smtClean="0"/>
              <a:t>10</a:t>
            </a:fld>
            <a:endParaRPr lang="en-US" dirty="0"/>
          </a:p>
        </p:txBody>
      </p:sp>
    </p:spTree>
    <p:extLst>
      <p:ext uri="{BB962C8B-B14F-4D97-AF65-F5344CB8AC3E}">
        <p14:creationId xmlns:p14="http://schemas.microsoft.com/office/powerpoint/2010/main" val="685087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319" y="478971"/>
            <a:ext cx="4230806" cy="1997157"/>
          </a:xfrm>
        </p:spPr>
        <p:txBody>
          <a:bodyPr>
            <a:noAutofit/>
          </a:bodyPr>
          <a:lstStyle/>
          <a:p>
            <a:r>
              <a:rPr lang="en-US" sz="3200" b="1" dirty="0"/>
              <a:t>Principles for the proper </a:t>
            </a:r>
            <a:r>
              <a:rPr lang="en-US" sz="3200" b="1" dirty="0" smtClean="0"/>
              <a:t>allocation of administration vs program costs </a:t>
            </a:r>
            <a:endParaRPr lang="en-US" sz="3200" dirty="0"/>
          </a:p>
        </p:txBody>
      </p:sp>
      <p:sp>
        <p:nvSpPr>
          <p:cNvPr id="3" name="Content Placeholder 2"/>
          <p:cNvSpPr>
            <a:spLocks noGrp="1"/>
          </p:cNvSpPr>
          <p:nvPr>
            <p:ph idx="1"/>
          </p:nvPr>
        </p:nvSpPr>
        <p:spPr>
          <a:xfrm>
            <a:off x="4760461" y="514923"/>
            <a:ext cx="5036682" cy="6164845"/>
          </a:xfrm>
        </p:spPr>
        <p:txBody>
          <a:bodyPr>
            <a:normAutofit fontScale="92500" lnSpcReduction="20000"/>
          </a:bodyPr>
          <a:lstStyle/>
          <a:p>
            <a:pPr marL="0" indent="0">
              <a:buNone/>
            </a:pPr>
            <a:r>
              <a:rPr lang="en-US" sz="2600" b="1" dirty="0" smtClean="0"/>
              <a:t>Which cost are allowable</a:t>
            </a:r>
            <a:r>
              <a:rPr lang="en-US" sz="2200" b="1" dirty="0" smtClean="0"/>
              <a:t>?</a:t>
            </a:r>
          </a:p>
          <a:p>
            <a:pPr marL="920750" lvl="3" indent="-522288"/>
            <a:endParaRPr lang="en-US" sz="1100" dirty="0" smtClean="0"/>
          </a:p>
          <a:p>
            <a:pPr marL="920750" lvl="3" indent="-522288"/>
            <a:r>
              <a:rPr lang="en-US" sz="2100" dirty="0" smtClean="0"/>
              <a:t>Mental Health Clinic rent</a:t>
            </a:r>
          </a:p>
          <a:p>
            <a:pPr marL="920750" lvl="3" indent="-522288"/>
            <a:r>
              <a:rPr lang="en-US" sz="2100" dirty="0" smtClean="0"/>
              <a:t>Utilities</a:t>
            </a:r>
          </a:p>
          <a:p>
            <a:pPr marL="920750" lvl="3" indent="-522288"/>
            <a:r>
              <a:rPr lang="en-US" sz="2100" dirty="0" smtClean="0"/>
              <a:t>Nurse practitioner</a:t>
            </a:r>
          </a:p>
          <a:p>
            <a:pPr marL="920750" lvl="3" indent="-522288"/>
            <a:r>
              <a:rPr lang="en-US" sz="2100" dirty="0" smtClean="0"/>
              <a:t>Lead Pharmacist ADAP Pharmacy</a:t>
            </a:r>
          </a:p>
          <a:p>
            <a:pPr marL="920750" lvl="3" indent="-522288"/>
            <a:r>
              <a:rPr lang="en-US" sz="2100" dirty="0" smtClean="0"/>
              <a:t>Non ADAP Formulary medications</a:t>
            </a:r>
          </a:p>
          <a:p>
            <a:pPr marL="920750" lvl="3" indent="-522288"/>
            <a:r>
              <a:rPr lang="en-US" sz="2100" dirty="0" smtClean="0"/>
              <a:t>Personnel or contract for the payment of insurance premiums </a:t>
            </a:r>
          </a:p>
          <a:p>
            <a:pPr marL="920750" lvl="3" indent="-522288"/>
            <a:r>
              <a:rPr lang="en-US" sz="2100" dirty="0" smtClean="0"/>
              <a:t>Cash payment to clients</a:t>
            </a:r>
          </a:p>
          <a:p>
            <a:pPr marL="920750" lvl="3" indent="-522288"/>
            <a:r>
              <a:rPr lang="en-US" sz="2100" dirty="0" smtClean="0"/>
              <a:t>Part B Service Coordinator</a:t>
            </a:r>
          </a:p>
          <a:p>
            <a:pPr marL="920750" lvl="3" indent="-522288"/>
            <a:r>
              <a:rPr lang="en-US" sz="2100" dirty="0" smtClean="0"/>
              <a:t>Office supplies</a:t>
            </a:r>
          </a:p>
          <a:p>
            <a:pPr marL="920750" lvl="3" indent="-522288"/>
            <a:r>
              <a:rPr lang="en-US" sz="2100" dirty="0" smtClean="0"/>
              <a:t>Surveillance staff</a:t>
            </a:r>
          </a:p>
          <a:p>
            <a:pPr marL="920750" lvl="3" indent="-522288"/>
            <a:r>
              <a:rPr lang="en-US" sz="2100" dirty="0" smtClean="0"/>
              <a:t>Copier</a:t>
            </a:r>
          </a:p>
          <a:p>
            <a:pPr marL="920750" lvl="3" indent="-522288"/>
            <a:r>
              <a:rPr lang="en-US" sz="2100" dirty="0" smtClean="0"/>
              <a:t>Printing</a:t>
            </a:r>
          </a:p>
          <a:p>
            <a:pPr marL="920750" lvl="3" indent="-522288"/>
            <a:r>
              <a:rPr lang="en-US" sz="2100" dirty="0" smtClean="0"/>
              <a:t>Purchase </a:t>
            </a:r>
            <a:r>
              <a:rPr lang="en-US" sz="2100" dirty="0"/>
              <a:t>o</a:t>
            </a:r>
            <a:r>
              <a:rPr lang="en-US" sz="2100" dirty="0" smtClean="0"/>
              <a:t>f vehicles</a:t>
            </a:r>
          </a:p>
          <a:p>
            <a:pPr marL="920750" lvl="3" indent="-522288"/>
            <a:r>
              <a:rPr lang="en-US" sz="2100" dirty="0"/>
              <a:t>L</a:t>
            </a:r>
            <a:r>
              <a:rPr lang="en-US" sz="2100" dirty="0" smtClean="0"/>
              <a:t>obbying activities</a:t>
            </a:r>
          </a:p>
        </p:txBody>
      </p:sp>
      <p:sp>
        <p:nvSpPr>
          <p:cNvPr id="4" name="Text Placeholder 3"/>
          <p:cNvSpPr>
            <a:spLocks noGrp="1"/>
          </p:cNvSpPr>
          <p:nvPr>
            <p:ph type="body" sz="half" idx="2"/>
          </p:nvPr>
        </p:nvSpPr>
        <p:spPr>
          <a:xfrm>
            <a:off x="522514" y="2777069"/>
            <a:ext cx="4009348" cy="3855960"/>
          </a:xfrm>
        </p:spPr>
        <p:txBody>
          <a:bodyPr>
            <a:normAutofit fontScale="62500" lnSpcReduction="20000"/>
          </a:bodyPr>
          <a:lstStyle/>
          <a:p>
            <a:r>
              <a:rPr lang="en-US" sz="3800" dirty="0"/>
              <a:t>The cost must be allowable—to be allowable a cost must be authorized by </a:t>
            </a:r>
            <a:r>
              <a:rPr lang="en-US" sz="3800" dirty="0" smtClean="0"/>
              <a:t>statute </a:t>
            </a:r>
            <a:r>
              <a:rPr lang="en-US" sz="3800" dirty="0"/>
              <a:t>and must meet the federal criteria of being necessary, reasonable allocable and awarded consistent treatment</a:t>
            </a:r>
            <a:r>
              <a:rPr lang="en-US" sz="3800" dirty="0" smtClean="0"/>
              <a:t>.</a:t>
            </a:r>
          </a:p>
          <a:p>
            <a:endParaRPr lang="en-US" sz="2800" dirty="0"/>
          </a:p>
          <a:p>
            <a:r>
              <a:rPr lang="en-US" sz="3200" dirty="0" smtClean="0">
                <a:solidFill>
                  <a:schemeClr val="tx1"/>
                </a:solidFill>
              </a:rPr>
              <a:t>45 CFR 75 Uniform Guidance</a:t>
            </a:r>
          </a:p>
          <a:p>
            <a:pPr marL="223838" indent="-223838">
              <a:buFont typeface="Arial" panose="020B0604020202020204" pitchFamily="34" charset="0"/>
              <a:buChar char="•"/>
            </a:pPr>
            <a:r>
              <a:rPr lang="en-US" sz="3200" dirty="0" smtClean="0">
                <a:solidFill>
                  <a:schemeClr val="tx1"/>
                </a:solidFill>
              </a:rPr>
              <a:t>Subpart E – Cost Principles </a:t>
            </a:r>
            <a:endParaRPr lang="en-US" sz="3200" dirty="0">
              <a:solidFill>
                <a:schemeClr val="tx1"/>
              </a:solidFill>
            </a:endParaRPr>
          </a:p>
        </p:txBody>
      </p:sp>
      <p:sp>
        <p:nvSpPr>
          <p:cNvPr id="5" name="Slide Number Placeholder 4"/>
          <p:cNvSpPr>
            <a:spLocks noGrp="1"/>
          </p:cNvSpPr>
          <p:nvPr>
            <p:ph type="sldNum" sz="quarter" idx="12"/>
          </p:nvPr>
        </p:nvSpPr>
        <p:spPr/>
        <p:txBody>
          <a:bodyPr/>
          <a:lstStyle/>
          <a:p>
            <a:fld id="{1166AE60-4DC8-4C98-B69D-A1FD99ED36C0}" type="slidenum">
              <a:rPr lang="en-US" smtClean="0"/>
              <a:t>11</a:t>
            </a:fld>
            <a:endParaRPr lang="en-US" dirty="0"/>
          </a:p>
        </p:txBody>
      </p:sp>
    </p:spTree>
    <p:extLst>
      <p:ext uri="{BB962C8B-B14F-4D97-AF65-F5344CB8AC3E}">
        <p14:creationId xmlns:p14="http://schemas.microsoft.com/office/powerpoint/2010/main" val="1873645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406399"/>
            <a:ext cx="3854528" cy="1669143"/>
          </a:xfrm>
        </p:spPr>
        <p:txBody>
          <a:bodyPr>
            <a:noAutofit/>
          </a:bodyPr>
          <a:lstStyle/>
          <a:p>
            <a:r>
              <a:rPr lang="en-US" sz="2800" b="1" dirty="0"/>
              <a:t>Principles for the proper allocation administration vs program costs </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235740111"/>
              </p:ext>
            </p:extLst>
          </p:nvPr>
        </p:nvGraphicFramePr>
        <p:xfrm>
          <a:off x="4706763" y="571906"/>
          <a:ext cx="4649508" cy="5583964"/>
        </p:xfrm>
        <a:graphic>
          <a:graphicData uri="http://schemas.openxmlformats.org/drawingml/2006/table">
            <a:tbl>
              <a:tblPr firstRow="1" bandRow="1">
                <a:tableStyleId>{5C22544A-7EE6-4342-B048-85BDC9FD1C3A}</a:tableStyleId>
              </a:tblPr>
              <a:tblGrid>
                <a:gridCol w="2363508"/>
                <a:gridCol w="1015177"/>
                <a:gridCol w="1270823"/>
              </a:tblGrid>
              <a:tr h="658420">
                <a:tc>
                  <a:txBody>
                    <a:bodyPr/>
                    <a:lstStyle/>
                    <a:p>
                      <a:endParaRPr lang="en-US" dirty="0"/>
                    </a:p>
                  </a:txBody>
                  <a:tcPr/>
                </a:tc>
                <a:tc>
                  <a:txBody>
                    <a:bodyPr/>
                    <a:lstStyle/>
                    <a:p>
                      <a:pPr algn="ctr"/>
                      <a:r>
                        <a:rPr lang="en-US" dirty="0" smtClean="0"/>
                        <a:t>Easy to</a:t>
                      </a:r>
                    </a:p>
                    <a:p>
                      <a:pPr algn="ctr"/>
                      <a:r>
                        <a:rPr lang="en-US" dirty="0" smtClean="0"/>
                        <a:t>trace</a:t>
                      </a:r>
                      <a:endParaRPr lang="en-US" dirty="0"/>
                    </a:p>
                  </a:txBody>
                  <a:tcPr/>
                </a:tc>
                <a:tc>
                  <a:txBody>
                    <a:bodyPr/>
                    <a:lstStyle/>
                    <a:p>
                      <a:r>
                        <a:rPr lang="en-US" dirty="0" smtClean="0"/>
                        <a:t>Direct or</a:t>
                      </a:r>
                    </a:p>
                    <a:p>
                      <a:r>
                        <a:rPr lang="en-US" dirty="0" smtClean="0"/>
                        <a:t>Indirect</a:t>
                      </a:r>
                      <a:endParaRPr lang="en-US" dirty="0"/>
                    </a:p>
                  </a:txBody>
                  <a:tcPr/>
                </a:tc>
              </a:tr>
              <a:tr h="378888">
                <a:tc>
                  <a:txBody>
                    <a:bodyPr/>
                    <a:lstStyle/>
                    <a:p>
                      <a:r>
                        <a:rPr lang="en-US" dirty="0" smtClean="0"/>
                        <a:t>Rent</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8888">
                <a:tc>
                  <a:txBody>
                    <a:bodyPr/>
                    <a:lstStyle/>
                    <a:p>
                      <a:r>
                        <a:rPr lang="en-US" dirty="0" smtClean="0"/>
                        <a:t>Utilities</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8888">
                <a:tc>
                  <a:txBody>
                    <a:bodyPr/>
                    <a:lstStyle/>
                    <a:p>
                      <a:r>
                        <a:rPr lang="en-US" dirty="0" smtClean="0"/>
                        <a:t>Nurse practitioner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8888">
                <a:tc>
                  <a:txBody>
                    <a:bodyPr/>
                    <a:lstStyle/>
                    <a:p>
                      <a:r>
                        <a:rPr lang="en-US" dirty="0" smtClean="0"/>
                        <a:t>Postage</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8888">
                <a:tc>
                  <a:txBody>
                    <a:bodyPr/>
                    <a:lstStyle/>
                    <a:p>
                      <a:r>
                        <a:rPr lang="en-US" dirty="0" smtClean="0"/>
                        <a:t>Office supplies</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8888">
                <a:tc>
                  <a:txBody>
                    <a:bodyPr/>
                    <a:lstStyle/>
                    <a:p>
                      <a:r>
                        <a:rPr lang="en-US" dirty="0" smtClean="0"/>
                        <a:t>Ins Asst. Coordinator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8888">
                <a:tc>
                  <a:txBody>
                    <a:bodyPr/>
                    <a:lstStyle/>
                    <a:p>
                      <a:r>
                        <a:rPr lang="en-US" dirty="0" smtClean="0"/>
                        <a:t>Copier</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8888">
                <a:tc>
                  <a:txBody>
                    <a:bodyPr/>
                    <a:lstStyle/>
                    <a:p>
                      <a:r>
                        <a:rPr lang="en-US" dirty="0" smtClean="0"/>
                        <a:t>Printing</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8888">
                <a:tc>
                  <a:txBody>
                    <a:bodyPr/>
                    <a:lstStyle/>
                    <a:p>
                      <a:r>
                        <a:rPr lang="en-US" dirty="0" smtClean="0"/>
                        <a:t>Audit</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8888">
                <a:tc>
                  <a:txBody>
                    <a:bodyPr/>
                    <a:lstStyle/>
                    <a:p>
                      <a:r>
                        <a:rPr lang="en-US" dirty="0" smtClean="0"/>
                        <a:t>File clerk</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8888">
                <a:tc>
                  <a:txBody>
                    <a:bodyPr/>
                    <a:lstStyle/>
                    <a:p>
                      <a:r>
                        <a:rPr lang="en-US" dirty="0" smtClean="0"/>
                        <a:t>Receptionist </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r h="378888">
                <a:tc>
                  <a:txBody>
                    <a:bodyPr/>
                    <a:lstStyle/>
                    <a:p>
                      <a:r>
                        <a:rPr lang="en-US" dirty="0" smtClean="0"/>
                        <a:t>Internet</a:t>
                      </a:r>
                      <a:endParaRPr lang="en-US" dirty="0"/>
                    </a:p>
                  </a:txBody>
                  <a:tcPr/>
                </a:tc>
                <a:tc>
                  <a:txBody>
                    <a:bodyPr/>
                    <a:lstStyle/>
                    <a:p>
                      <a:pPr algn="ctr"/>
                      <a:r>
                        <a:rPr lang="en-US" dirty="0" smtClean="0"/>
                        <a:t>N</a:t>
                      </a:r>
                      <a:endParaRPr lang="en-US" dirty="0"/>
                    </a:p>
                  </a:txBody>
                  <a:tcPr/>
                </a:tc>
                <a:tc>
                  <a:txBody>
                    <a:bodyPr/>
                    <a:lstStyle/>
                    <a:p>
                      <a:pPr algn="ctr"/>
                      <a:r>
                        <a:rPr lang="en-US" dirty="0" smtClean="0"/>
                        <a:t>I</a:t>
                      </a:r>
                      <a:endParaRPr lang="en-US" dirty="0"/>
                    </a:p>
                  </a:txBody>
                  <a:tcPr/>
                </a:tc>
              </a:tr>
              <a:tr h="378888">
                <a:tc>
                  <a:txBody>
                    <a:bodyPr/>
                    <a:lstStyle/>
                    <a:p>
                      <a:r>
                        <a:rPr lang="en-US" dirty="0" smtClean="0"/>
                        <a:t>MCM supervisor</a:t>
                      </a:r>
                      <a:endParaRPr lang="en-US" dirty="0"/>
                    </a:p>
                  </a:txBody>
                  <a:tcPr/>
                </a:tc>
                <a:tc>
                  <a:txBody>
                    <a:bodyPr/>
                    <a:lstStyle/>
                    <a:p>
                      <a:pPr algn="ctr"/>
                      <a:r>
                        <a:rPr lang="en-US" dirty="0" smtClean="0"/>
                        <a:t>Y</a:t>
                      </a:r>
                      <a:endParaRPr lang="en-US" dirty="0"/>
                    </a:p>
                  </a:txBody>
                  <a:tcPr/>
                </a:tc>
                <a:tc>
                  <a:txBody>
                    <a:bodyPr/>
                    <a:lstStyle/>
                    <a:p>
                      <a:pPr algn="ctr"/>
                      <a:r>
                        <a:rPr lang="en-US" dirty="0" smtClean="0"/>
                        <a:t>D</a:t>
                      </a:r>
                      <a:endParaRPr lang="en-US" dirty="0"/>
                    </a:p>
                  </a:txBody>
                  <a:tcPr/>
                </a:tc>
              </a:tr>
            </a:tbl>
          </a:graphicData>
        </a:graphic>
      </p:graphicFrame>
      <p:sp>
        <p:nvSpPr>
          <p:cNvPr id="4" name="Text Placeholder 3"/>
          <p:cNvSpPr>
            <a:spLocks noGrp="1"/>
          </p:cNvSpPr>
          <p:nvPr>
            <p:ph type="body" sz="half" idx="2"/>
          </p:nvPr>
        </p:nvSpPr>
        <p:spPr>
          <a:xfrm>
            <a:off x="691848" y="2234834"/>
            <a:ext cx="3854528" cy="4354652"/>
          </a:xfrm>
        </p:spPr>
        <p:txBody>
          <a:bodyPr>
            <a:noAutofit/>
          </a:bodyPr>
          <a:lstStyle/>
          <a:p>
            <a:r>
              <a:rPr lang="en-US" sz="2000" b="1" dirty="0">
                <a:solidFill>
                  <a:schemeClr val="accent2"/>
                </a:solidFill>
              </a:rPr>
              <a:t>Direct cost</a:t>
            </a:r>
            <a:r>
              <a:rPr lang="en-US" sz="2000" dirty="0"/>
              <a:t>—A </a:t>
            </a:r>
            <a:r>
              <a:rPr lang="en-US" sz="2000" dirty="0" smtClean="0"/>
              <a:t> cost </a:t>
            </a:r>
            <a:r>
              <a:rPr lang="en-US" sz="2000" dirty="0"/>
              <a:t>that can be accurately </a:t>
            </a:r>
            <a:r>
              <a:rPr lang="en-US" sz="2000" dirty="0" smtClean="0"/>
              <a:t>traced </a:t>
            </a:r>
            <a:r>
              <a:rPr lang="en-US" sz="2000" dirty="0"/>
              <a:t>to a program/service activity with little effort.</a:t>
            </a:r>
          </a:p>
          <a:p>
            <a:r>
              <a:rPr lang="en-US" sz="2000" b="1" dirty="0" smtClean="0">
                <a:solidFill>
                  <a:schemeClr val="accent2"/>
                </a:solidFill>
              </a:rPr>
              <a:t>Indirect (F&amp;A) </a:t>
            </a:r>
            <a:r>
              <a:rPr lang="en-US" sz="2000" b="1" dirty="0">
                <a:solidFill>
                  <a:schemeClr val="accent2"/>
                </a:solidFill>
              </a:rPr>
              <a:t>cost</a:t>
            </a:r>
            <a:r>
              <a:rPr lang="en-US" sz="2000" dirty="0" smtClean="0"/>
              <a:t>— A cost that is </a:t>
            </a:r>
            <a:r>
              <a:rPr lang="en-US" sz="2000" dirty="0"/>
              <a:t>not directly traceable to a program/service activity</a:t>
            </a:r>
          </a:p>
          <a:p>
            <a:r>
              <a:rPr lang="en-US" sz="2000" b="1" dirty="0" smtClean="0">
                <a:solidFill>
                  <a:schemeClr val="accent2"/>
                </a:solidFill>
              </a:rPr>
              <a:t>Indirect </a:t>
            </a:r>
            <a:r>
              <a:rPr lang="en-US" sz="2000" b="1" dirty="0">
                <a:solidFill>
                  <a:schemeClr val="accent2"/>
                </a:solidFill>
              </a:rPr>
              <a:t>cost rate </a:t>
            </a:r>
            <a:r>
              <a:rPr lang="en-US" sz="2000" dirty="0"/>
              <a:t>– Is a device/methodology for determining fairly and conveniently how much of the common (hard to trace) cost each program should bear</a:t>
            </a:r>
          </a:p>
        </p:txBody>
      </p:sp>
      <p:sp>
        <p:nvSpPr>
          <p:cNvPr id="3" name="Slide Number Placeholder 2"/>
          <p:cNvSpPr>
            <a:spLocks noGrp="1"/>
          </p:cNvSpPr>
          <p:nvPr>
            <p:ph type="sldNum" sz="quarter" idx="12"/>
          </p:nvPr>
        </p:nvSpPr>
        <p:spPr/>
        <p:txBody>
          <a:bodyPr/>
          <a:lstStyle/>
          <a:p>
            <a:fld id="{1166AE60-4DC8-4C98-B69D-A1FD99ED36C0}" type="slidenum">
              <a:rPr lang="en-US" smtClean="0"/>
              <a:t>12</a:t>
            </a:fld>
            <a:endParaRPr lang="en-US" dirty="0"/>
          </a:p>
        </p:txBody>
      </p:sp>
    </p:spTree>
    <p:extLst>
      <p:ext uri="{BB962C8B-B14F-4D97-AF65-F5344CB8AC3E}">
        <p14:creationId xmlns:p14="http://schemas.microsoft.com/office/powerpoint/2010/main" val="2908135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925" y="404884"/>
            <a:ext cx="8596668" cy="910281"/>
          </a:xfrm>
        </p:spPr>
        <p:txBody>
          <a:bodyPr/>
          <a:lstStyle/>
          <a:p>
            <a:r>
              <a:rPr lang="en-US" b="1" dirty="0" smtClean="0"/>
              <a:t>45 CFR 75 changes to indirect costs</a:t>
            </a:r>
            <a:endParaRPr lang="en-US" b="1" dirty="0"/>
          </a:p>
        </p:txBody>
      </p:sp>
      <p:sp>
        <p:nvSpPr>
          <p:cNvPr id="3" name="Content Placeholder 2"/>
          <p:cNvSpPr>
            <a:spLocks noGrp="1"/>
          </p:cNvSpPr>
          <p:nvPr>
            <p:ph idx="1"/>
          </p:nvPr>
        </p:nvSpPr>
        <p:spPr>
          <a:xfrm>
            <a:off x="677334" y="1335314"/>
            <a:ext cx="8862082" cy="5312229"/>
          </a:xfrm>
        </p:spPr>
        <p:txBody>
          <a:bodyPr>
            <a:noAutofit/>
          </a:bodyPr>
          <a:lstStyle/>
          <a:p>
            <a:pPr lvl="0">
              <a:buFont typeface="Wingdings" panose="05000000000000000000" pitchFamily="2" charset="2"/>
              <a:buChar char="v"/>
            </a:pPr>
            <a:r>
              <a:rPr lang="en-US" sz="2400" dirty="0" smtClean="0"/>
              <a:t>Per 45 CFR </a:t>
            </a:r>
            <a:r>
              <a:rPr lang="en-US" sz="2400" dirty="0"/>
              <a:t>§</a:t>
            </a:r>
            <a:r>
              <a:rPr lang="en-US" sz="2400" dirty="0" smtClean="0"/>
              <a:t>75.414(f), any non-Federal entity that has </a:t>
            </a:r>
            <a:r>
              <a:rPr lang="en-US" sz="2400" dirty="0"/>
              <a:t>never received a </a:t>
            </a:r>
            <a:r>
              <a:rPr lang="en-US" sz="2400" dirty="0" smtClean="0"/>
              <a:t>Federal negotiated </a:t>
            </a:r>
            <a:r>
              <a:rPr lang="en-US" sz="2400" dirty="0"/>
              <a:t>indirect cost rate may charge a de minimis rate of 10% of modified total direct </a:t>
            </a:r>
            <a:r>
              <a:rPr lang="en-US" sz="2400" dirty="0" smtClean="0"/>
              <a:t>costs.</a:t>
            </a:r>
          </a:p>
          <a:p>
            <a:pPr lvl="1"/>
            <a:r>
              <a:rPr lang="en-US" sz="2000" dirty="0" smtClean="0"/>
              <a:t>Governmental </a:t>
            </a:r>
            <a:r>
              <a:rPr lang="en-US" sz="2000" dirty="0"/>
              <a:t>departments or </a:t>
            </a:r>
            <a:r>
              <a:rPr lang="en-US" sz="2000" dirty="0" smtClean="0"/>
              <a:t>agency units </a:t>
            </a:r>
            <a:r>
              <a:rPr lang="en-US" sz="2000" dirty="0"/>
              <a:t>receiving more than $35M in federal funds MUST have a negotiated rate—they may </a:t>
            </a:r>
            <a:r>
              <a:rPr lang="en-US" sz="2000" u="sng" dirty="0"/>
              <a:t>not</a:t>
            </a:r>
            <a:r>
              <a:rPr lang="en-US" sz="2000" dirty="0"/>
              <a:t> charge the flat 10</a:t>
            </a:r>
            <a:r>
              <a:rPr lang="en-US" sz="2000" dirty="0" smtClean="0"/>
              <a:t>%.</a:t>
            </a:r>
          </a:p>
          <a:p>
            <a:pPr>
              <a:buFont typeface="Wingdings" panose="05000000000000000000" pitchFamily="2" charset="2"/>
              <a:buChar char="v"/>
            </a:pPr>
            <a:r>
              <a:rPr lang="en-US" sz="2400" dirty="0" smtClean="0"/>
              <a:t>As </a:t>
            </a:r>
            <a:r>
              <a:rPr lang="en-US" sz="2400" dirty="0"/>
              <a:t>described in §75.403, costs must be consistently charged as either indirect or direct costs, but may not be double charged or inconsistently charged as both. If chosen, this methodology once elected must be used consistently for all Federal awards until such time as a non-Federal entity chooses to negotiate for a rate, which the non-Federal entity may apply to do at any time.</a:t>
            </a:r>
          </a:p>
        </p:txBody>
      </p:sp>
      <p:sp>
        <p:nvSpPr>
          <p:cNvPr id="4" name="Slide Number Placeholder 3"/>
          <p:cNvSpPr>
            <a:spLocks noGrp="1"/>
          </p:cNvSpPr>
          <p:nvPr>
            <p:ph type="sldNum" sz="quarter" idx="12"/>
          </p:nvPr>
        </p:nvSpPr>
        <p:spPr/>
        <p:txBody>
          <a:bodyPr/>
          <a:lstStyle/>
          <a:p>
            <a:fld id="{1166AE60-4DC8-4C98-B69D-A1FD99ED36C0}" type="slidenum">
              <a:rPr lang="en-US" smtClean="0"/>
              <a:t>13</a:t>
            </a:fld>
            <a:endParaRPr lang="en-US" dirty="0"/>
          </a:p>
        </p:txBody>
      </p:sp>
    </p:spTree>
    <p:extLst>
      <p:ext uri="{BB962C8B-B14F-4D97-AF65-F5344CB8AC3E}">
        <p14:creationId xmlns:p14="http://schemas.microsoft.com/office/powerpoint/2010/main" val="3477106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4677" y="381000"/>
            <a:ext cx="8596668" cy="1320800"/>
          </a:xfrm>
        </p:spPr>
        <p:txBody>
          <a:bodyPr>
            <a:normAutofit fontScale="90000"/>
          </a:bodyPr>
          <a:lstStyle/>
          <a:p>
            <a:r>
              <a:rPr lang="en-US" sz="4000" b="1" dirty="0"/>
              <a:t>Principles for the proper allocation of indirect costs </a:t>
            </a:r>
            <a:r>
              <a:rPr lang="en-US" dirty="0"/>
              <a:t/>
            </a:r>
            <a:br>
              <a:rPr lang="en-US" dirty="0"/>
            </a:br>
            <a:endParaRPr lang="en-US" dirty="0"/>
          </a:p>
        </p:txBody>
      </p:sp>
      <p:sp>
        <p:nvSpPr>
          <p:cNvPr id="3" name="Content Placeholder 2"/>
          <p:cNvSpPr>
            <a:spLocks noGrp="1"/>
          </p:cNvSpPr>
          <p:nvPr>
            <p:ph idx="1"/>
          </p:nvPr>
        </p:nvSpPr>
        <p:spPr>
          <a:xfrm>
            <a:off x="677333" y="1759788"/>
            <a:ext cx="8874439" cy="4934309"/>
          </a:xfrm>
        </p:spPr>
        <p:txBody>
          <a:bodyPr>
            <a:normAutofit fontScale="92500" lnSpcReduction="20000"/>
          </a:bodyPr>
          <a:lstStyle/>
          <a:p>
            <a:pPr>
              <a:buFont typeface="Wingdings" panose="05000000000000000000" pitchFamily="2" charset="2"/>
              <a:buChar char="v"/>
            </a:pPr>
            <a:r>
              <a:rPr lang="en-US" sz="3000" dirty="0" smtClean="0"/>
              <a:t>Part B Recipients (Grantees)</a:t>
            </a:r>
          </a:p>
          <a:p>
            <a:pPr lvl="1"/>
            <a:r>
              <a:rPr lang="en-US" sz="2800" dirty="0" smtClean="0"/>
              <a:t>The portion of direct </a:t>
            </a:r>
            <a:r>
              <a:rPr lang="en-US" sz="2800" i="1" dirty="0" smtClean="0"/>
              <a:t>and indirect </a:t>
            </a:r>
            <a:r>
              <a:rPr lang="en-US" sz="2800" dirty="0" smtClean="0"/>
              <a:t>facilities expenses related to core medical and support services provided to RWHAP clients would not count toward the 10% administrative limit.</a:t>
            </a:r>
          </a:p>
          <a:p>
            <a:endParaRPr lang="en-US" sz="1400" dirty="0"/>
          </a:p>
          <a:p>
            <a:pPr>
              <a:buFont typeface="Wingdings" panose="05000000000000000000" pitchFamily="2" charset="2"/>
              <a:buChar char="v"/>
            </a:pPr>
            <a:r>
              <a:rPr lang="en-US" sz="3000" dirty="0" smtClean="0"/>
              <a:t>For Part B </a:t>
            </a:r>
            <a:r>
              <a:rPr lang="en-US" sz="3000" dirty="0"/>
              <a:t>S</a:t>
            </a:r>
            <a:r>
              <a:rPr lang="en-US" sz="3000" dirty="0" smtClean="0"/>
              <a:t>ubrecipients </a:t>
            </a:r>
          </a:p>
          <a:p>
            <a:pPr marL="750888" lvl="1" indent="-293688">
              <a:buFont typeface="Wingdings" panose="05000000000000000000" pitchFamily="2" charset="2"/>
              <a:buChar char="Ø"/>
            </a:pPr>
            <a:r>
              <a:rPr lang="en-US" sz="2800" dirty="0" smtClean="0"/>
              <a:t>The </a:t>
            </a:r>
            <a:r>
              <a:rPr lang="en-US" sz="2800" dirty="0"/>
              <a:t>portion of </a:t>
            </a:r>
            <a:r>
              <a:rPr lang="en-US" sz="2800" u="sng" dirty="0"/>
              <a:t>direct</a:t>
            </a:r>
            <a:r>
              <a:rPr lang="en-US" sz="2800" dirty="0"/>
              <a:t> facilities expenses related to core medical and support services provided to RWHAP clients would not count toward the 10% </a:t>
            </a:r>
            <a:r>
              <a:rPr lang="en-US" sz="2800" dirty="0" smtClean="0"/>
              <a:t>administrative limit</a:t>
            </a:r>
            <a:r>
              <a:rPr lang="en-US" sz="2800" dirty="0"/>
              <a:t>.</a:t>
            </a:r>
          </a:p>
          <a:p>
            <a:pPr marL="750888" lvl="1" indent="-293688">
              <a:buFont typeface="Wingdings" panose="05000000000000000000" pitchFamily="2" charset="2"/>
              <a:buChar char="Ø"/>
            </a:pPr>
            <a:r>
              <a:rPr lang="en-US" sz="2800" dirty="0"/>
              <a:t>All indirect cost would count toward the 10% </a:t>
            </a:r>
            <a:r>
              <a:rPr lang="en-US" sz="2800" dirty="0" smtClean="0"/>
              <a:t>administrative limit</a:t>
            </a:r>
            <a:r>
              <a:rPr lang="en-US" sz="2800" dirty="0"/>
              <a:t>. </a:t>
            </a:r>
          </a:p>
          <a:p>
            <a:pPr>
              <a:buFont typeface="Wingdings" panose="05000000000000000000" pitchFamily="2" charset="2"/>
              <a:buChar char="v"/>
            </a:pPr>
            <a:endParaRPr lang="en-US" sz="2800" dirty="0"/>
          </a:p>
        </p:txBody>
      </p:sp>
      <p:sp>
        <p:nvSpPr>
          <p:cNvPr id="4" name="Slide Number Placeholder 3"/>
          <p:cNvSpPr>
            <a:spLocks noGrp="1"/>
          </p:cNvSpPr>
          <p:nvPr>
            <p:ph type="sldNum" sz="quarter" idx="12"/>
          </p:nvPr>
        </p:nvSpPr>
        <p:spPr/>
        <p:txBody>
          <a:bodyPr/>
          <a:lstStyle/>
          <a:p>
            <a:fld id="{1166AE60-4DC8-4C98-B69D-A1FD99ED36C0}" type="slidenum">
              <a:rPr lang="en-US" smtClean="0"/>
              <a:t>14</a:t>
            </a:fld>
            <a:endParaRPr lang="en-US" dirty="0"/>
          </a:p>
        </p:txBody>
      </p:sp>
    </p:spTree>
    <p:extLst>
      <p:ext uri="{BB962C8B-B14F-4D97-AF65-F5344CB8AC3E}">
        <p14:creationId xmlns:p14="http://schemas.microsoft.com/office/powerpoint/2010/main" val="3842393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0039" y="268406"/>
            <a:ext cx="8596668" cy="831011"/>
          </a:xfrm>
        </p:spPr>
        <p:txBody>
          <a:bodyPr/>
          <a:lstStyle/>
          <a:p>
            <a:r>
              <a:rPr lang="en-US" b="1" dirty="0" smtClean="0"/>
              <a:t>Audience Participation</a:t>
            </a:r>
            <a:endParaRPr lang="en-US" b="1" dirty="0"/>
          </a:p>
        </p:txBody>
      </p:sp>
      <p:sp>
        <p:nvSpPr>
          <p:cNvPr id="3" name="Content Placeholder 2"/>
          <p:cNvSpPr>
            <a:spLocks noGrp="1"/>
          </p:cNvSpPr>
          <p:nvPr>
            <p:ph sz="half" idx="1"/>
          </p:nvPr>
        </p:nvSpPr>
        <p:spPr>
          <a:xfrm>
            <a:off x="423866" y="1832147"/>
            <a:ext cx="5094515" cy="4728309"/>
          </a:xfrm>
        </p:spPr>
        <p:txBody>
          <a:bodyPr>
            <a:noAutofit/>
          </a:bodyPr>
          <a:lstStyle/>
          <a:p>
            <a:r>
              <a:rPr lang="en-US" sz="2200" dirty="0" smtClean="0"/>
              <a:t>Rent associated with the  ADAP pharmacy</a:t>
            </a:r>
          </a:p>
          <a:p>
            <a:r>
              <a:rPr lang="en-US" sz="2200" dirty="0" smtClean="0"/>
              <a:t>Service contract for eligibility screening and recertification</a:t>
            </a:r>
          </a:p>
          <a:p>
            <a:r>
              <a:rPr lang="en-US" sz="2200" dirty="0" smtClean="0"/>
              <a:t>Depreciation</a:t>
            </a:r>
          </a:p>
          <a:p>
            <a:r>
              <a:rPr lang="en-US" sz="2200" dirty="0" smtClean="0"/>
              <a:t>Postage</a:t>
            </a:r>
          </a:p>
          <a:p>
            <a:r>
              <a:rPr lang="en-US" sz="2200" dirty="0" smtClean="0"/>
              <a:t>Telephone</a:t>
            </a:r>
          </a:p>
          <a:p>
            <a:r>
              <a:rPr lang="en-US" sz="2200" dirty="0" smtClean="0"/>
              <a:t>Office supplies</a:t>
            </a:r>
          </a:p>
          <a:p>
            <a:r>
              <a:rPr lang="en-US" sz="2200" dirty="0" smtClean="0"/>
              <a:t>Clinic receptionist</a:t>
            </a:r>
          </a:p>
          <a:p>
            <a:r>
              <a:rPr lang="en-US" sz="2200" dirty="0" smtClean="0"/>
              <a:t>Indirect cost certificate Texas OMB</a:t>
            </a:r>
          </a:p>
          <a:p>
            <a:pPr marL="0" indent="0">
              <a:buNone/>
            </a:pPr>
            <a:endParaRPr lang="en-US" sz="2400" dirty="0" smtClean="0"/>
          </a:p>
        </p:txBody>
      </p:sp>
      <p:sp>
        <p:nvSpPr>
          <p:cNvPr id="4" name="Content Placeholder 3"/>
          <p:cNvSpPr>
            <a:spLocks noGrp="1"/>
          </p:cNvSpPr>
          <p:nvPr>
            <p:ph sz="half" idx="2"/>
          </p:nvPr>
        </p:nvSpPr>
        <p:spPr>
          <a:xfrm>
            <a:off x="5544456" y="1859313"/>
            <a:ext cx="3991430" cy="4443484"/>
          </a:xfrm>
        </p:spPr>
        <p:txBody>
          <a:bodyPr>
            <a:noAutofit/>
          </a:bodyPr>
          <a:lstStyle/>
          <a:p>
            <a:r>
              <a:rPr lang="en-US" sz="2200" dirty="0" smtClean="0"/>
              <a:t>Rental copier</a:t>
            </a:r>
          </a:p>
          <a:p>
            <a:r>
              <a:rPr lang="en-US" sz="2200" dirty="0" smtClean="0"/>
              <a:t>CAREWare/ARIES/Other data entry</a:t>
            </a:r>
          </a:p>
          <a:p>
            <a:r>
              <a:rPr lang="en-US" sz="2200" dirty="0" smtClean="0"/>
              <a:t>Clerical Support</a:t>
            </a:r>
          </a:p>
          <a:p>
            <a:r>
              <a:rPr lang="en-US" sz="2200" dirty="0" smtClean="0"/>
              <a:t>Utilities</a:t>
            </a:r>
          </a:p>
          <a:p>
            <a:r>
              <a:rPr lang="en-US" sz="2200" dirty="0" smtClean="0"/>
              <a:t>Facility Maintenance</a:t>
            </a:r>
          </a:p>
          <a:p>
            <a:r>
              <a:rPr lang="en-US" sz="2200" dirty="0" smtClean="0"/>
              <a:t>NASTAD training related travel</a:t>
            </a:r>
          </a:p>
          <a:p>
            <a:r>
              <a:rPr lang="en-US" sz="2200" dirty="0" smtClean="0"/>
              <a:t>Insurance</a:t>
            </a:r>
          </a:p>
          <a:p>
            <a:pPr marL="342900" lvl="3" indent="-342900"/>
            <a:r>
              <a:rPr lang="en-US" sz="2200" dirty="0"/>
              <a:t>Pharmacy Benefits </a:t>
            </a:r>
            <a:r>
              <a:rPr lang="en-US" sz="2200" dirty="0" smtClean="0"/>
              <a:t>Manager</a:t>
            </a:r>
          </a:p>
        </p:txBody>
      </p:sp>
      <p:sp>
        <p:nvSpPr>
          <p:cNvPr id="5" name="Rectangle 4"/>
          <p:cNvSpPr/>
          <p:nvPr/>
        </p:nvSpPr>
        <p:spPr>
          <a:xfrm>
            <a:off x="1320800" y="965158"/>
            <a:ext cx="6959600" cy="707886"/>
          </a:xfrm>
          <a:prstGeom prst="rect">
            <a:avLst/>
          </a:prstGeom>
        </p:spPr>
        <p:txBody>
          <a:bodyPr wrap="square">
            <a:spAutoFit/>
          </a:bodyPr>
          <a:lstStyle/>
          <a:p>
            <a:pPr algn="ctr"/>
            <a:r>
              <a:rPr lang="en-US" sz="2000" b="1" i="1" dirty="0" smtClean="0"/>
              <a:t>Indirect (F&amp;A) or Direct?</a:t>
            </a:r>
          </a:p>
          <a:p>
            <a:pPr algn="ctr"/>
            <a:r>
              <a:rPr lang="en-US" sz="2000" b="1" i="1" dirty="0" smtClean="0"/>
              <a:t>Does it count toward the 10% administrative limit?</a:t>
            </a:r>
            <a:endParaRPr lang="en-US" sz="2000" b="1" i="1" dirty="0"/>
          </a:p>
        </p:txBody>
      </p:sp>
      <p:sp>
        <p:nvSpPr>
          <p:cNvPr id="6" name="Slide Number Placeholder 5"/>
          <p:cNvSpPr>
            <a:spLocks noGrp="1"/>
          </p:cNvSpPr>
          <p:nvPr>
            <p:ph type="sldNum" sz="quarter" idx="12"/>
          </p:nvPr>
        </p:nvSpPr>
        <p:spPr/>
        <p:txBody>
          <a:bodyPr/>
          <a:lstStyle/>
          <a:p>
            <a:fld id="{1166AE60-4DC8-4C98-B69D-A1FD99ED36C0}" type="slidenum">
              <a:rPr lang="en-US" smtClean="0"/>
              <a:t>15</a:t>
            </a:fld>
            <a:endParaRPr lang="en-US" dirty="0"/>
          </a:p>
        </p:txBody>
      </p:sp>
    </p:spTree>
    <p:extLst>
      <p:ext uri="{BB962C8B-B14F-4D97-AF65-F5344CB8AC3E}">
        <p14:creationId xmlns:p14="http://schemas.microsoft.com/office/powerpoint/2010/main" val="40725391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887" y="275772"/>
            <a:ext cx="8841172" cy="914399"/>
          </a:xfrm>
        </p:spPr>
        <p:txBody>
          <a:bodyPr>
            <a:normAutofit fontScale="90000"/>
          </a:bodyPr>
          <a:lstStyle/>
          <a:p>
            <a:r>
              <a:rPr lang="en-US" sz="4000" b="1" dirty="0" smtClean="0"/>
              <a:t>Principles for </a:t>
            </a:r>
            <a:r>
              <a:rPr lang="en-US" sz="4000" b="1" dirty="0"/>
              <a:t>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508000" y="1465943"/>
            <a:ext cx="9463314" cy="5132977"/>
          </a:xfrm>
        </p:spPr>
        <p:txBody>
          <a:bodyPr>
            <a:noAutofit/>
          </a:bodyPr>
          <a:lstStyle/>
          <a:p>
            <a:r>
              <a:rPr lang="en-US" sz="2800" b="1" dirty="0"/>
              <a:t>Effort </a:t>
            </a:r>
            <a:r>
              <a:rPr lang="en-US" sz="2800" b="1" dirty="0" smtClean="0"/>
              <a:t>Reporting</a:t>
            </a:r>
          </a:p>
          <a:p>
            <a:pPr marL="347663" lvl="1" indent="0">
              <a:buNone/>
            </a:pPr>
            <a:r>
              <a:rPr lang="en-US" sz="2400" dirty="0" smtClean="0"/>
              <a:t>Confirms that the budget estimates used to charge labor cost to the different funding sources or program categories is allowable. </a:t>
            </a:r>
          </a:p>
          <a:p>
            <a:pPr>
              <a:buFont typeface="Wingdings" panose="05000000000000000000" pitchFamily="2" charset="2"/>
              <a:buChar char="q"/>
            </a:pPr>
            <a:r>
              <a:rPr lang="en-US" sz="2400" dirty="0" smtClean="0"/>
              <a:t>When allocating salaries between administration and program categories  the recipient (grantee) or subrecipient must </a:t>
            </a:r>
            <a:r>
              <a:rPr lang="en-US" sz="2400" dirty="0" smtClean="0">
                <a:solidFill>
                  <a:schemeClr val="accent1"/>
                </a:solidFill>
              </a:rPr>
              <a:t>have a system of internal controls over the records that:</a:t>
            </a:r>
          </a:p>
          <a:p>
            <a:pPr lvl="2">
              <a:buFont typeface="Wingdings" panose="05000000000000000000" pitchFamily="2" charset="2"/>
              <a:buChar char="v"/>
            </a:pPr>
            <a:r>
              <a:rPr lang="en-US" sz="2400" dirty="0" smtClean="0">
                <a:solidFill>
                  <a:schemeClr val="accent2"/>
                </a:solidFill>
              </a:rPr>
              <a:t>Justify the cost of salaries</a:t>
            </a:r>
          </a:p>
          <a:p>
            <a:pPr lvl="2">
              <a:buFont typeface="Wingdings" panose="05000000000000000000" pitchFamily="2" charset="2"/>
              <a:buChar char="v"/>
            </a:pPr>
            <a:r>
              <a:rPr lang="en-US" sz="2400" dirty="0" smtClean="0">
                <a:solidFill>
                  <a:schemeClr val="accent2"/>
                </a:solidFill>
              </a:rPr>
              <a:t>Reasonable over the long term</a:t>
            </a:r>
          </a:p>
          <a:p>
            <a:pPr lvl="2">
              <a:buFont typeface="Wingdings" panose="05000000000000000000" pitchFamily="2" charset="2"/>
              <a:buChar char="v"/>
            </a:pPr>
            <a:r>
              <a:rPr lang="en-US" sz="2400" dirty="0" smtClean="0">
                <a:solidFill>
                  <a:schemeClr val="accent2"/>
                </a:solidFill>
              </a:rPr>
              <a:t>Enter into the record on a timely manner</a:t>
            </a:r>
          </a:p>
          <a:p>
            <a:pPr lvl="2">
              <a:buFont typeface="Wingdings" panose="05000000000000000000" pitchFamily="2" charset="2"/>
              <a:buChar char="v"/>
            </a:pPr>
            <a:r>
              <a:rPr lang="en-US" sz="2400" dirty="0" smtClean="0">
                <a:solidFill>
                  <a:schemeClr val="accent2"/>
                </a:solidFill>
              </a:rPr>
              <a:t>Consistent</a:t>
            </a:r>
          </a:p>
          <a:p>
            <a:pPr lvl="2">
              <a:buFont typeface="Wingdings" panose="05000000000000000000" pitchFamily="2" charset="2"/>
              <a:buChar char="v"/>
            </a:pPr>
            <a:r>
              <a:rPr lang="en-US" sz="2400" dirty="0" smtClean="0">
                <a:solidFill>
                  <a:schemeClr val="accent2"/>
                </a:solidFill>
              </a:rPr>
              <a:t>Auditable</a:t>
            </a:r>
          </a:p>
          <a:p>
            <a:pPr lvl="2">
              <a:buFont typeface="Wingdings" panose="05000000000000000000" pitchFamily="2" charset="2"/>
              <a:buChar char="v"/>
            </a:pPr>
            <a:endParaRPr lang="en-US" sz="1800" dirty="0"/>
          </a:p>
        </p:txBody>
      </p:sp>
      <p:sp>
        <p:nvSpPr>
          <p:cNvPr id="4" name="Slide Number Placeholder 3"/>
          <p:cNvSpPr>
            <a:spLocks noGrp="1"/>
          </p:cNvSpPr>
          <p:nvPr>
            <p:ph type="sldNum" sz="quarter" idx="12"/>
          </p:nvPr>
        </p:nvSpPr>
        <p:spPr/>
        <p:txBody>
          <a:bodyPr/>
          <a:lstStyle/>
          <a:p>
            <a:fld id="{1166AE60-4DC8-4C98-B69D-A1FD99ED36C0}" type="slidenum">
              <a:rPr lang="en-US" smtClean="0"/>
              <a:t>16</a:t>
            </a:fld>
            <a:endParaRPr lang="en-US" dirty="0"/>
          </a:p>
        </p:txBody>
      </p:sp>
    </p:spTree>
    <p:extLst>
      <p:ext uri="{BB962C8B-B14F-4D97-AF65-F5344CB8AC3E}">
        <p14:creationId xmlns:p14="http://schemas.microsoft.com/office/powerpoint/2010/main" val="834435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172" y="293103"/>
            <a:ext cx="8596668" cy="1143812"/>
          </a:xfrm>
        </p:spPr>
        <p:txBody>
          <a:bodyPr>
            <a:normAutofit fontScale="90000"/>
          </a:bodyPr>
          <a:lstStyle/>
          <a:p>
            <a:r>
              <a:rPr lang="en-US" sz="4000" b="1" dirty="0" smtClean="0"/>
              <a:t>Principles </a:t>
            </a:r>
            <a:r>
              <a:rPr lang="en-US" sz="4000" b="1" dirty="0"/>
              <a:t>for the proper allocation of administrative </a:t>
            </a:r>
            <a:r>
              <a:rPr lang="en-US" sz="4000" b="1" dirty="0" smtClean="0"/>
              <a:t>cost </a:t>
            </a:r>
            <a:r>
              <a:rPr lang="en-US" dirty="0"/>
              <a:t/>
            </a:r>
            <a:br>
              <a:rPr lang="en-US" dirty="0"/>
            </a:br>
            <a:endParaRPr lang="en-US" dirty="0"/>
          </a:p>
        </p:txBody>
      </p:sp>
      <p:sp>
        <p:nvSpPr>
          <p:cNvPr id="3" name="Content Placeholder 2"/>
          <p:cNvSpPr>
            <a:spLocks noGrp="1"/>
          </p:cNvSpPr>
          <p:nvPr>
            <p:ph idx="1"/>
          </p:nvPr>
        </p:nvSpPr>
        <p:spPr>
          <a:xfrm>
            <a:off x="682388" y="1446663"/>
            <a:ext cx="8591614" cy="5215394"/>
          </a:xfrm>
        </p:spPr>
        <p:txBody>
          <a:bodyPr>
            <a:normAutofit/>
          </a:bodyPr>
          <a:lstStyle/>
          <a:p>
            <a:pPr marL="0" indent="0">
              <a:buNone/>
            </a:pPr>
            <a:r>
              <a:rPr lang="en-US" sz="2400" b="1" dirty="0" smtClean="0"/>
              <a:t>Allocations</a:t>
            </a:r>
          </a:p>
          <a:p>
            <a:r>
              <a:rPr lang="en-US" sz="2200" dirty="0" smtClean="0"/>
              <a:t>Permits </a:t>
            </a:r>
            <a:r>
              <a:rPr lang="en-US" sz="2200" dirty="0"/>
              <a:t>expenses to be appropriately </a:t>
            </a:r>
            <a:r>
              <a:rPr lang="en-US" sz="2200" dirty="0" smtClean="0"/>
              <a:t>charged </a:t>
            </a:r>
            <a:r>
              <a:rPr lang="en-US" sz="2200" dirty="0"/>
              <a:t>to cost centers, object classes, funding sources and multiple sites.</a:t>
            </a:r>
          </a:p>
          <a:p>
            <a:pPr>
              <a:buFont typeface="Wingdings" panose="05000000000000000000" pitchFamily="2" charset="2"/>
              <a:buChar char="q"/>
            </a:pPr>
            <a:r>
              <a:rPr lang="en-US" sz="2200" dirty="0"/>
              <a:t>For allocations to be valid there should </a:t>
            </a:r>
            <a:r>
              <a:rPr lang="en-US" sz="2200" dirty="0" smtClean="0"/>
              <a:t>be written methodology that </a:t>
            </a:r>
            <a:r>
              <a:rPr lang="en-US" sz="2200" dirty="0"/>
              <a:t>can be replicated and auditable</a:t>
            </a:r>
          </a:p>
          <a:p>
            <a:pPr marL="341313" lvl="1" indent="0">
              <a:buNone/>
            </a:pPr>
            <a:r>
              <a:rPr lang="en-US" sz="2200" b="1" dirty="0" smtClean="0"/>
              <a:t>Most common methodology:</a:t>
            </a:r>
            <a:endParaRPr lang="en-US" sz="2200" b="1" dirty="0"/>
          </a:p>
          <a:p>
            <a:pPr lvl="2" fontAlgn="base">
              <a:buFont typeface="Wingdings" panose="05000000000000000000" pitchFamily="2" charset="2"/>
              <a:buChar char="v"/>
            </a:pPr>
            <a:r>
              <a:rPr lang="en-US" sz="2200" dirty="0" smtClean="0">
                <a:solidFill>
                  <a:schemeClr val="accent1"/>
                </a:solidFill>
              </a:rPr>
              <a:t>Payroll-------------</a:t>
            </a:r>
            <a:r>
              <a:rPr lang="en-US" sz="2200" dirty="0">
                <a:solidFill>
                  <a:schemeClr val="accent1"/>
                </a:solidFill>
              </a:rPr>
              <a:t>direct or  time and effort</a:t>
            </a:r>
          </a:p>
          <a:p>
            <a:pPr lvl="2" fontAlgn="base">
              <a:buFont typeface="Wingdings" panose="05000000000000000000" pitchFamily="2" charset="2"/>
              <a:buChar char="v"/>
            </a:pPr>
            <a:r>
              <a:rPr lang="en-US" sz="2200" dirty="0" smtClean="0">
                <a:solidFill>
                  <a:schemeClr val="accent1"/>
                </a:solidFill>
              </a:rPr>
              <a:t>Facility-</a:t>
            </a:r>
            <a:r>
              <a:rPr lang="en-US" sz="2200" dirty="0">
                <a:solidFill>
                  <a:schemeClr val="accent1"/>
                </a:solidFill>
              </a:rPr>
              <a:t>-----------direct or square footage</a:t>
            </a:r>
          </a:p>
          <a:p>
            <a:pPr lvl="2" fontAlgn="base">
              <a:buFont typeface="Wingdings" panose="05000000000000000000" pitchFamily="2" charset="2"/>
              <a:buChar char="v"/>
            </a:pPr>
            <a:r>
              <a:rPr lang="en-US" sz="2200" dirty="0" smtClean="0">
                <a:solidFill>
                  <a:schemeClr val="accent1"/>
                </a:solidFill>
              </a:rPr>
              <a:t>Occupancy—------direct </a:t>
            </a:r>
            <a:r>
              <a:rPr lang="en-US" sz="2200" dirty="0">
                <a:solidFill>
                  <a:schemeClr val="accent1"/>
                </a:solidFill>
              </a:rPr>
              <a:t>or  program/cost center</a:t>
            </a:r>
          </a:p>
          <a:p>
            <a:pPr lvl="2" fontAlgn="base">
              <a:buFont typeface="Wingdings" panose="05000000000000000000" pitchFamily="2" charset="2"/>
              <a:buChar char="v"/>
            </a:pPr>
            <a:r>
              <a:rPr lang="en-US" sz="2200" dirty="0" smtClean="0">
                <a:solidFill>
                  <a:schemeClr val="accent1"/>
                </a:solidFill>
              </a:rPr>
              <a:t>Administration</a:t>
            </a:r>
            <a:r>
              <a:rPr lang="en-US" sz="2200" dirty="0">
                <a:solidFill>
                  <a:schemeClr val="accent1"/>
                </a:solidFill>
              </a:rPr>
              <a:t>—-direct or total </a:t>
            </a:r>
            <a:r>
              <a:rPr lang="en-US" sz="2200" dirty="0" smtClean="0">
                <a:solidFill>
                  <a:schemeClr val="accent1"/>
                </a:solidFill>
              </a:rPr>
              <a:t>dollar amount</a:t>
            </a:r>
            <a:endParaRPr lang="en-US" sz="2200" dirty="0">
              <a:solidFill>
                <a:schemeClr val="accent1"/>
              </a:solidFill>
            </a:endParaRPr>
          </a:p>
          <a:p>
            <a:pPr lvl="2" fontAlgn="base">
              <a:buFont typeface="Wingdings" panose="05000000000000000000" pitchFamily="2" charset="2"/>
              <a:buChar char="v"/>
            </a:pPr>
            <a:r>
              <a:rPr lang="en-US" sz="2200" dirty="0" smtClean="0">
                <a:solidFill>
                  <a:schemeClr val="accent1"/>
                </a:solidFill>
              </a:rPr>
              <a:t>Communication--program/cost </a:t>
            </a:r>
            <a:r>
              <a:rPr lang="en-US" sz="2200" dirty="0">
                <a:solidFill>
                  <a:schemeClr val="accent1"/>
                </a:solidFill>
              </a:rPr>
              <a:t>center</a:t>
            </a:r>
          </a:p>
          <a:p>
            <a:endParaRPr lang="en-US" sz="2000" dirty="0"/>
          </a:p>
          <a:p>
            <a:endParaRPr lang="en-US" sz="2000" dirty="0"/>
          </a:p>
        </p:txBody>
      </p:sp>
      <p:sp>
        <p:nvSpPr>
          <p:cNvPr id="4" name="Slide Number Placeholder 3"/>
          <p:cNvSpPr>
            <a:spLocks noGrp="1"/>
          </p:cNvSpPr>
          <p:nvPr>
            <p:ph type="sldNum" sz="quarter" idx="12"/>
          </p:nvPr>
        </p:nvSpPr>
        <p:spPr/>
        <p:txBody>
          <a:bodyPr/>
          <a:lstStyle/>
          <a:p>
            <a:fld id="{1166AE60-4DC8-4C98-B69D-A1FD99ED36C0}" type="slidenum">
              <a:rPr lang="en-US" smtClean="0"/>
              <a:t>17</a:t>
            </a:fld>
            <a:endParaRPr lang="en-US" dirty="0"/>
          </a:p>
        </p:txBody>
      </p:sp>
    </p:spTree>
    <p:extLst>
      <p:ext uri="{BB962C8B-B14F-4D97-AF65-F5344CB8AC3E}">
        <p14:creationId xmlns:p14="http://schemas.microsoft.com/office/powerpoint/2010/main" val="3571443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91" y="124910"/>
            <a:ext cx="9730943" cy="744638"/>
          </a:xfrm>
        </p:spPr>
        <p:txBody>
          <a:bodyPr>
            <a:normAutofit/>
          </a:bodyPr>
          <a:lstStyle/>
          <a:p>
            <a:r>
              <a:rPr lang="en-US" sz="3000" b="1" dirty="0" smtClean="0"/>
              <a:t>Example—Part B Grantee Budget  $20,756,411</a:t>
            </a:r>
            <a:endParaRPr lang="en-US"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27997371"/>
              </p:ext>
            </p:extLst>
          </p:nvPr>
        </p:nvGraphicFramePr>
        <p:xfrm>
          <a:off x="398417" y="739224"/>
          <a:ext cx="11178541" cy="5254841"/>
        </p:xfrm>
        <a:graphic>
          <a:graphicData uri="http://schemas.openxmlformats.org/drawingml/2006/table">
            <a:tbl>
              <a:tblPr firstRow="1" bandRow="1">
                <a:tableStyleId>{5C22544A-7EE6-4342-B048-85BDC9FD1C3A}</a:tableStyleId>
              </a:tblPr>
              <a:tblGrid>
                <a:gridCol w="5414554"/>
                <a:gridCol w="2024743"/>
                <a:gridCol w="1175657"/>
                <a:gridCol w="1436915"/>
                <a:gridCol w="1126672"/>
              </a:tblGrid>
              <a:tr h="454298">
                <a:tc>
                  <a:txBody>
                    <a:bodyPr/>
                    <a:lstStyle/>
                    <a:p>
                      <a:r>
                        <a:rPr lang="en-US" dirty="0" smtClean="0"/>
                        <a:t>Categories</a:t>
                      </a:r>
                      <a:endParaRPr lang="en-US" dirty="0"/>
                    </a:p>
                  </a:txBody>
                  <a:tcPr/>
                </a:tc>
                <a:tc>
                  <a:txBody>
                    <a:bodyPr/>
                    <a:lstStyle/>
                    <a:p>
                      <a:pPr algn="ctr"/>
                      <a:r>
                        <a:rPr lang="en-US" dirty="0" smtClean="0"/>
                        <a:t>Admin, P</a:t>
                      </a:r>
                      <a:r>
                        <a:rPr lang="en-US" baseline="0" dirty="0" smtClean="0"/>
                        <a:t> &amp; E</a:t>
                      </a:r>
                      <a:endParaRPr lang="en-US" dirty="0"/>
                    </a:p>
                  </a:txBody>
                  <a:tcPr/>
                </a:tc>
                <a:tc>
                  <a:txBody>
                    <a:bodyPr/>
                    <a:lstStyle/>
                    <a:p>
                      <a:pPr algn="ctr"/>
                      <a:r>
                        <a:rPr lang="en-US" dirty="0" smtClean="0"/>
                        <a:t>CQM</a:t>
                      </a:r>
                      <a:endParaRPr lang="en-US" dirty="0"/>
                    </a:p>
                  </a:txBody>
                  <a:tcPr/>
                </a:tc>
                <a:tc>
                  <a:txBody>
                    <a:bodyPr/>
                    <a:lstStyle/>
                    <a:p>
                      <a:pPr algn="ctr"/>
                      <a:r>
                        <a:rPr lang="en-US" dirty="0" smtClean="0"/>
                        <a:t>Servi</a:t>
                      </a:r>
                      <a:r>
                        <a:rPr lang="en-US" baseline="0" dirty="0" smtClean="0"/>
                        <a:t>ces</a:t>
                      </a:r>
                      <a:endParaRPr lang="en-US" dirty="0"/>
                    </a:p>
                  </a:txBody>
                  <a:tcPr/>
                </a:tc>
                <a:tc>
                  <a:txBody>
                    <a:bodyPr/>
                    <a:lstStyle/>
                    <a:p>
                      <a:pPr algn="ctr"/>
                      <a:r>
                        <a:rPr lang="en-US" dirty="0" smtClean="0"/>
                        <a:t>ADAP</a:t>
                      </a:r>
                      <a:endParaRPr lang="en-US" dirty="0"/>
                    </a:p>
                  </a:txBody>
                  <a:tcPr/>
                </a:tc>
              </a:tr>
              <a:tr h="25998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PD</a:t>
                      </a:r>
                      <a:r>
                        <a:rPr lang="en-US" baseline="0" dirty="0" smtClean="0"/>
                        <a:t> &amp; Dep (.75 admin; .25 P&amp;E);</a:t>
                      </a:r>
                      <a:r>
                        <a:rPr lang="en-US" dirty="0" smtClean="0"/>
                        <a:t> ADAP</a:t>
                      </a:r>
                      <a:r>
                        <a:rPr lang="en-US" baseline="0" dirty="0" smtClean="0"/>
                        <a:t> Coord, Deputy &amp; Insurance Coord (.8 ADAP admin; .2 ADAP QM); 5 Eligibility Specialists; QM;  Program Coord (NMS oversight- .8 admin; .2 P&amp;E), 2 Contract Mgrs; MAI Coord (.75 admin; .25 P&amp;E), 2 Data Analysts, admin assistant (.6 admin; .4 CDC)</a:t>
                      </a:r>
                      <a:r>
                        <a:rPr lang="en-US" dirty="0" smtClean="0"/>
                        <a:t> Fiscal</a:t>
                      </a:r>
                      <a:r>
                        <a:rPr lang="en-US" baseline="0" dirty="0" smtClean="0"/>
                        <a:t> officer, </a:t>
                      </a:r>
                      <a:r>
                        <a:rPr lang="en-US" dirty="0" smtClean="0"/>
                        <a:t>staff (2 @ .5</a:t>
                      </a:r>
                      <a:r>
                        <a:rPr lang="en-US" baseline="0" dirty="0" smtClean="0"/>
                        <a:t> FTE; .5 State GR</a:t>
                      </a:r>
                      <a:r>
                        <a:rPr lang="en-US" dirty="0" smtClean="0"/>
                        <a:t>) and support – HRSA</a:t>
                      </a:r>
                      <a:r>
                        <a:rPr lang="en-US" baseline="0" dirty="0" smtClean="0"/>
                        <a:t> budgets, mods, reports; draw $$; data entry</a:t>
                      </a:r>
                      <a:endParaRPr lang="en-US" dirty="0" smtClean="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smtClean="0"/>
                    </a:p>
                  </a:txBody>
                  <a:tcPr/>
                </a:tc>
                <a:tc>
                  <a:txBody>
                    <a:bodyPr/>
                    <a:lstStyle/>
                    <a:p>
                      <a:pPr algn="ctr"/>
                      <a:endParaRPr lang="en-US" b="0" dirty="0">
                        <a:solidFill>
                          <a:schemeClr val="tx1"/>
                        </a:solidFill>
                      </a:endParaRPr>
                    </a:p>
                  </a:txBody>
                  <a:tcPr/>
                </a:tc>
              </a:tr>
              <a:tr h="329474">
                <a:tc>
                  <a:txBody>
                    <a:bodyPr/>
                    <a:lstStyle/>
                    <a:p>
                      <a:r>
                        <a:rPr lang="en-US" dirty="0" smtClean="0"/>
                        <a:t>ADAP Medications</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endParaRPr lang="en-US" b="0" dirty="0">
                        <a:solidFill>
                          <a:schemeClr val="tx1"/>
                        </a:solidFill>
                      </a:endParaRPr>
                    </a:p>
                  </a:txBody>
                  <a:tcPr/>
                </a:tc>
              </a:tr>
              <a:tr h="401319">
                <a:tc>
                  <a:txBody>
                    <a:bodyPr/>
                    <a:lstStyle/>
                    <a:p>
                      <a:r>
                        <a:rPr lang="en-US" dirty="0" smtClean="0"/>
                        <a:t>ADAP Health</a:t>
                      </a:r>
                      <a:r>
                        <a:rPr lang="en-US" baseline="0" dirty="0" smtClean="0"/>
                        <a:t> Insurance Cost-share</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endParaRPr lang="en-US" b="0" dirty="0">
                        <a:solidFill>
                          <a:schemeClr val="tx1"/>
                        </a:solidFill>
                      </a:endParaRPr>
                    </a:p>
                  </a:txBody>
                  <a:tcPr/>
                </a:tc>
              </a:tr>
              <a:tr h="396756">
                <a:tc>
                  <a:txBody>
                    <a:bodyPr/>
                    <a:lstStyle/>
                    <a:p>
                      <a:r>
                        <a:rPr lang="en-US" dirty="0" smtClean="0"/>
                        <a:t>MAI Contract</a:t>
                      </a:r>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b="1" dirty="0" smtClean="0">
                        <a:solidFill>
                          <a:srgbClr val="0070C0"/>
                        </a:solidFill>
                      </a:endParaRPr>
                    </a:p>
                  </a:txBody>
                  <a:tcPr/>
                </a:tc>
                <a:tc>
                  <a:txBody>
                    <a:bodyPr/>
                    <a:lstStyle/>
                    <a:p>
                      <a:pPr algn="ctr"/>
                      <a:endParaRPr lang="en-US" b="0" dirty="0">
                        <a:solidFill>
                          <a:schemeClr val="tx1"/>
                        </a:solidFill>
                      </a:endParaRPr>
                    </a:p>
                  </a:txBody>
                  <a:tcPr/>
                </a:tc>
              </a:tr>
              <a:tr h="396756">
                <a:tc>
                  <a:txBody>
                    <a:bodyPr/>
                    <a:lstStyle/>
                    <a:p>
                      <a:r>
                        <a:rPr lang="en-US" dirty="0" smtClean="0"/>
                        <a:t>Direct Services Contracts (22)</a:t>
                      </a:r>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b="1" dirty="0" smtClean="0">
                        <a:solidFill>
                          <a:srgbClr val="0070C0"/>
                        </a:solidFill>
                      </a:endParaRPr>
                    </a:p>
                  </a:txBody>
                  <a:tcPr/>
                </a:tc>
                <a:tc>
                  <a:txBody>
                    <a:bodyPr/>
                    <a:lstStyle/>
                    <a:p>
                      <a:pPr algn="ctr"/>
                      <a:endParaRPr lang="en-US" b="0" dirty="0">
                        <a:solidFill>
                          <a:schemeClr val="tx1"/>
                        </a:solidFill>
                      </a:endParaRPr>
                    </a:p>
                  </a:txBody>
                  <a:tcPr/>
                </a:tc>
              </a:tr>
              <a:tr h="367119">
                <a:tc>
                  <a:txBody>
                    <a:bodyPr/>
                    <a:lstStyle/>
                    <a:p>
                      <a:r>
                        <a:rPr lang="en-US" dirty="0" smtClean="0"/>
                        <a:t>HHS NICRA</a:t>
                      </a:r>
                      <a:r>
                        <a:rPr lang="en-US" baseline="0" dirty="0" smtClean="0"/>
                        <a:t> = 26% base = salaries/fringe ($2,041,600 x .26 = $)  </a:t>
                      </a: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b="0" dirty="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18</a:t>
            </a:fld>
            <a:endParaRPr lang="en-US" dirty="0"/>
          </a:p>
        </p:txBody>
      </p:sp>
    </p:spTree>
    <p:extLst>
      <p:ext uri="{BB962C8B-B14F-4D97-AF65-F5344CB8AC3E}">
        <p14:creationId xmlns:p14="http://schemas.microsoft.com/office/powerpoint/2010/main" val="362241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291" y="124910"/>
            <a:ext cx="9730943" cy="744638"/>
          </a:xfrm>
        </p:spPr>
        <p:txBody>
          <a:bodyPr>
            <a:normAutofit/>
          </a:bodyPr>
          <a:lstStyle/>
          <a:p>
            <a:r>
              <a:rPr lang="en-US" sz="3000" b="1" dirty="0" smtClean="0"/>
              <a:t>Example—Part B Grantee Budget  $20,756,411</a:t>
            </a:r>
            <a:endParaRPr lang="en-US"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41374683"/>
              </p:ext>
            </p:extLst>
          </p:nvPr>
        </p:nvGraphicFramePr>
        <p:xfrm>
          <a:off x="398417" y="739224"/>
          <a:ext cx="11178541" cy="5254841"/>
        </p:xfrm>
        <a:graphic>
          <a:graphicData uri="http://schemas.openxmlformats.org/drawingml/2006/table">
            <a:tbl>
              <a:tblPr firstRow="1" bandRow="1">
                <a:tableStyleId>{5C22544A-7EE6-4342-B048-85BDC9FD1C3A}</a:tableStyleId>
              </a:tblPr>
              <a:tblGrid>
                <a:gridCol w="5414554"/>
                <a:gridCol w="2024743"/>
                <a:gridCol w="1175657"/>
                <a:gridCol w="1436915"/>
                <a:gridCol w="1126672"/>
              </a:tblGrid>
              <a:tr h="454298">
                <a:tc>
                  <a:txBody>
                    <a:bodyPr/>
                    <a:lstStyle/>
                    <a:p>
                      <a:r>
                        <a:rPr lang="en-US" dirty="0" smtClean="0"/>
                        <a:t>Categories</a:t>
                      </a:r>
                      <a:endParaRPr lang="en-US" dirty="0"/>
                    </a:p>
                  </a:txBody>
                  <a:tcPr/>
                </a:tc>
                <a:tc>
                  <a:txBody>
                    <a:bodyPr/>
                    <a:lstStyle/>
                    <a:p>
                      <a:pPr algn="ctr"/>
                      <a:r>
                        <a:rPr lang="en-US" dirty="0" smtClean="0"/>
                        <a:t>Admin, P</a:t>
                      </a:r>
                      <a:r>
                        <a:rPr lang="en-US" baseline="0" dirty="0" smtClean="0"/>
                        <a:t> &amp; E</a:t>
                      </a:r>
                      <a:endParaRPr lang="en-US" dirty="0"/>
                    </a:p>
                  </a:txBody>
                  <a:tcPr/>
                </a:tc>
                <a:tc>
                  <a:txBody>
                    <a:bodyPr/>
                    <a:lstStyle/>
                    <a:p>
                      <a:pPr algn="ctr"/>
                      <a:r>
                        <a:rPr lang="en-US" dirty="0" smtClean="0"/>
                        <a:t>CQM</a:t>
                      </a:r>
                      <a:endParaRPr lang="en-US" dirty="0"/>
                    </a:p>
                  </a:txBody>
                  <a:tcPr/>
                </a:tc>
                <a:tc>
                  <a:txBody>
                    <a:bodyPr/>
                    <a:lstStyle/>
                    <a:p>
                      <a:pPr algn="ctr"/>
                      <a:r>
                        <a:rPr lang="en-US" dirty="0" smtClean="0"/>
                        <a:t>Servi</a:t>
                      </a:r>
                      <a:r>
                        <a:rPr lang="en-US" baseline="0" dirty="0" smtClean="0"/>
                        <a:t>ces</a:t>
                      </a:r>
                      <a:endParaRPr lang="en-US" dirty="0"/>
                    </a:p>
                  </a:txBody>
                  <a:tcPr/>
                </a:tc>
                <a:tc>
                  <a:txBody>
                    <a:bodyPr/>
                    <a:lstStyle/>
                    <a:p>
                      <a:pPr algn="ctr"/>
                      <a:r>
                        <a:rPr lang="en-US" dirty="0" smtClean="0"/>
                        <a:t>ADAP</a:t>
                      </a:r>
                      <a:endParaRPr lang="en-US" dirty="0"/>
                    </a:p>
                  </a:txBody>
                  <a:tcPr/>
                </a:tc>
              </a:tr>
              <a:tr h="259987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PD</a:t>
                      </a:r>
                      <a:r>
                        <a:rPr lang="en-US" baseline="0" dirty="0" smtClean="0"/>
                        <a:t> &amp; Dep (.75 admin; .25 P&amp;E);</a:t>
                      </a:r>
                      <a:r>
                        <a:rPr lang="en-US" dirty="0" smtClean="0"/>
                        <a:t> ADAP</a:t>
                      </a:r>
                      <a:r>
                        <a:rPr lang="en-US" baseline="0" dirty="0" smtClean="0"/>
                        <a:t> Coord, Deputy &amp; Insurance Coord (.8 ADAP admin; .2 ADAP QM); 5 Eligibility Specialists; QM;  Program Coord (NMS oversight- .8 admin; .2 P&amp;E), 2 Contract Mgrs; MAI Coord (.75 admin; .25 P&amp;E), 2 Data Analysts, admin assistant (.6 admin; .4 CDC)</a:t>
                      </a:r>
                      <a:r>
                        <a:rPr lang="en-US" dirty="0" smtClean="0"/>
                        <a:t> Fiscal</a:t>
                      </a:r>
                      <a:r>
                        <a:rPr lang="en-US" baseline="0" dirty="0" smtClean="0"/>
                        <a:t> officer, </a:t>
                      </a:r>
                      <a:r>
                        <a:rPr lang="en-US" dirty="0" smtClean="0"/>
                        <a:t>staff (2 @ .5</a:t>
                      </a:r>
                      <a:r>
                        <a:rPr lang="en-US" baseline="0" dirty="0" smtClean="0"/>
                        <a:t> FTE; .5 State GR</a:t>
                      </a:r>
                      <a:r>
                        <a:rPr lang="en-US" dirty="0" smtClean="0"/>
                        <a:t>) and support – HRSA</a:t>
                      </a:r>
                      <a:r>
                        <a:rPr lang="en-US" baseline="0" dirty="0" smtClean="0"/>
                        <a:t> budgets, mods, reports; draw $$; data entry</a:t>
                      </a:r>
                      <a:endParaRPr lang="en-US" dirty="0" smtClean="0"/>
                    </a:p>
                  </a:txBody>
                  <a:tcPr/>
                </a:tc>
                <a:tc>
                  <a:txBody>
                    <a:bodyPr/>
                    <a:lstStyle/>
                    <a:p>
                      <a:pPr algn="ctr"/>
                      <a:r>
                        <a:rPr lang="en-US" b="1" dirty="0" smtClean="0">
                          <a:solidFill>
                            <a:srgbClr val="008000"/>
                          </a:solidFill>
                        </a:rPr>
                        <a:t>587,550</a:t>
                      </a:r>
                      <a:r>
                        <a:rPr lang="en-US" b="1" baseline="0" dirty="0" smtClean="0">
                          <a:solidFill>
                            <a:srgbClr val="00B050"/>
                          </a:solidFill>
                        </a:rPr>
                        <a:t> </a:t>
                      </a:r>
                      <a:r>
                        <a:rPr lang="en-US" baseline="0" dirty="0" smtClean="0"/>
                        <a:t>Admin   $151,750 P&amp;E</a:t>
                      </a:r>
                    </a:p>
                    <a:p>
                      <a:pPr algn="ctr"/>
                      <a:r>
                        <a:rPr lang="en-US" baseline="0" dirty="0" smtClean="0"/>
                        <a:t>Total:  $739,300</a:t>
                      </a:r>
                      <a:endParaRPr lang="en-US" dirty="0"/>
                    </a:p>
                  </a:txBody>
                  <a:tcPr/>
                </a:tc>
                <a:tc>
                  <a:txBody>
                    <a:bodyPr/>
                    <a:lstStyle/>
                    <a:p>
                      <a:pPr algn="ctr"/>
                      <a:r>
                        <a:rPr lang="en-US" dirty="0" smtClean="0"/>
                        <a:t>$111,000</a:t>
                      </a:r>
                      <a:endParaRPr lang="en-US" dirty="0"/>
                    </a:p>
                  </a:txBody>
                  <a:tcPr/>
                </a:tc>
                <a:tc>
                  <a:txBody>
                    <a:bodyPr/>
                    <a:lstStyle/>
                    <a:p>
                      <a:pPr algn="ctr"/>
                      <a:r>
                        <a:rPr lang="en-US" dirty="0" smtClean="0"/>
                        <a:t>$85,000</a:t>
                      </a:r>
                    </a:p>
                  </a:txBody>
                  <a:tcPr/>
                </a:tc>
                <a:tc>
                  <a:txBody>
                    <a:bodyPr/>
                    <a:lstStyle/>
                    <a:p>
                      <a:pPr algn="ctr"/>
                      <a:r>
                        <a:rPr lang="en-US" b="0" dirty="0" smtClean="0">
                          <a:solidFill>
                            <a:schemeClr val="tx1"/>
                          </a:solidFill>
                        </a:rPr>
                        <a:t>$367,000</a:t>
                      </a:r>
                      <a:endParaRPr lang="en-US" b="0" dirty="0">
                        <a:solidFill>
                          <a:schemeClr val="tx1"/>
                        </a:solidFill>
                      </a:endParaRPr>
                    </a:p>
                  </a:txBody>
                  <a:tcPr/>
                </a:tc>
              </a:tr>
              <a:tr h="329474">
                <a:tc>
                  <a:txBody>
                    <a:bodyPr/>
                    <a:lstStyle/>
                    <a:p>
                      <a:r>
                        <a:rPr lang="en-US" dirty="0" smtClean="0"/>
                        <a:t>ADAP Medications</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r>
                        <a:rPr lang="en-US" b="0" dirty="0" smtClean="0">
                          <a:solidFill>
                            <a:schemeClr val="tx1"/>
                          </a:solidFill>
                        </a:rPr>
                        <a:t>$10M</a:t>
                      </a:r>
                      <a:endParaRPr lang="en-US" b="0" dirty="0">
                        <a:solidFill>
                          <a:schemeClr val="tx1"/>
                        </a:solidFill>
                      </a:endParaRPr>
                    </a:p>
                  </a:txBody>
                  <a:tcPr/>
                </a:tc>
              </a:tr>
              <a:tr h="401319">
                <a:tc>
                  <a:txBody>
                    <a:bodyPr/>
                    <a:lstStyle/>
                    <a:p>
                      <a:r>
                        <a:rPr lang="en-US" dirty="0" smtClean="0"/>
                        <a:t>ADAP Health</a:t>
                      </a:r>
                      <a:r>
                        <a:rPr lang="en-US" baseline="0" dirty="0" smtClean="0"/>
                        <a:t> Insurance Cost-share</a:t>
                      </a:r>
                      <a:endParaRPr lang="en-US" dirty="0"/>
                    </a:p>
                  </a:txBody>
                  <a:tcPr/>
                </a:tc>
                <a:tc>
                  <a:txBody>
                    <a:bodyPr/>
                    <a:lstStyle/>
                    <a:p>
                      <a:pPr algn="ctr"/>
                      <a:endParaRPr lang="en-US" dirty="0" smtClean="0"/>
                    </a:p>
                  </a:txBody>
                  <a:tcPr/>
                </a:tc>
                <a:tc>
                  <a:txBody>
                    <a:bodyPr/>
                    <a:lstStyle/>
                    <a:p>
                      <a:pPr algn="ctr"/>
                      <a:endParaRPr lang="en-US" dirty="0" smtClean="0"/>
                    </a:p>
                  </a:txBody>
                  <a:tcPr/>
                </a:tc>
                <a:tc>
                  <a:txBody>
                    <a:bodyPr/>
                    <a:lstStyle/>
                    <a:p>
                      <a:pPr algn="ctr"/>
                      <a:endParaRPr lang="en-US" dirty="0"/>
                    </a:p>
                  </a:txBody>
                  <a:tcPr/>
                </a:tc>
                <a:tc>
                  <a:txBody>
                    <a:bodyPr/>
                    <a:lstStyle/>
                    <a:p>
                      <a:pPr algn="ctr"/>
                      <a:r>
                        <a:rPr lang="en-US" b="0" dirty="0" smtClean="0">
                          <a:solidFill>
                            <a:schemeClr val="tx1"/>
                          </a:solidFill>
                        </a:rPr>
                        <a:t>$3M</a:t>
                      </a:r>
                      <a:endParaRPr lang="en-US" b="0" dirty="0">
                        <a:solidFill>
                          <a:schemeClr val="tx1"/>
                        </a:solidFill>
                      </a:endParaRPr>
                    </a:p>
                  </a:txBody>
                  <a:tcPr/>
                </a:tc>
              </a:tr>
              <a:tr h="396756">
                <a:tc>
                  <a:txBody>
                    <a:bodyPr/>
                    <a:lstStyle/>
                    <a:p>
                      <a:r>
                        <a:rPr lang="en-US" dirty="0" smtClean="0"/>
                        <a:t>MAI Contract</a:t>
                      </a:r>
                    </a:p>
                  </a:txBody>
                  <a:tcPr/>
                </a:tc>
                <a:tc>
                  <a:txBody>
                    <a:bodyPr/>
                    <a:lstStyle/>
                    <a:p>
                      <a:pPr algn="ctr"/>
                      <a:endParaRPr lang="en-US" dirty="0" smtClean="0"/>
                    </a:p>
                  </a:txBody>
                  <a:tcPr/>
                </a:tc>
                <a:tc>
                  <a:txBody>
                    <a:bodyPr/>
                    <a:lstStyle/>
                    <a:p>
                      <a:pPr algn="ctr"/>
                      <a:endParaRPr lang="en-US" dirty="0" smtClean="0"/>
                    </a:p>
                  </a:txBody>
                  <a:tcPr/>
                </a:tc>
                <a:tc>
                  <a:txBody>
                    <a:bodyPr/>
                    <a:lstStyle/>
                    <a:p>
                      <a:pPr algn="ctr"/>
                      <a:r>
                        <a:rPr lang="en-US" b="1" dirty="0" smtClean="0">
                          <a:solidFill>
                            <a:srgbClr val="0070C0"/>
                          </a:solidFill>
                        </a:rPr>
                        <a:t>$200,000</a:t>
                      </a:r>
                    </a:p>
                  </a:txBody>
                  <a:tcPr/>
                </a:tc>
                <a:tc>
                  <a:txBody>
                    <a:bodyPr/>
                    <a:lstStyle/>
                    <a:p>
                      <a:pPr algn="ctr"/>
                      <a:endParaRPr lang="en-US" b="0" dirty="0">
                        <a:solidFill>
                          <a:schemeClr val="tx1"/>
                        </a:solidFill>
                      </a:endParaRPr>
                    </a:p>
                  </a:txBody>
                  <a:tcPr/>
                </a:tc>
              </a:tr>
              <a:tr h="396756">
                <a:tc>
                  <a:txBody>
                    <a:bodyPr/>
                    <a:lstStyle/>
                    <a:p>
                      <a:r>
                        <a:rPr lang="en-US" dirty="0" smtClean="0"/>
                        <a:t>Direct Services Contracts (22)</a:t>
                      </a:r>
                    </a:p>
                  </a:txBody>
                  <a:tcPr/>
                </a:tc>
                <a:tc>
                  <a:txBody>
                    <a:bodyPr/>
                    <a:lstStyle/>
                    <a:p>
                      <a:pPr algn="ctr"/>
                      <a:endParaRPr lang="en-US" dirty="0" smtClean="0"/>
                    </a:p>
                  </a:txBody>
                  <a:tcPr/>
                </a:tc>
                <a:tc>
                  <a:txBody>
                    <a:bodyPr/>
                    <a:lstStyle/>
                    <a:p>
                      <a:pPr algn="ctr"/>
                      <a:endParaRPr lang="en-US" dirty="0" smtClean="0"/>
                    </a:p>
                  </a:txBody>
                  <a:tcPr/>
                </a:tc>
                <a:tc>
                  <a:txBody>
                    <a:bodyPr/>
                    <a:lstStyle/>
                    <a:p>
                      <a:pPr algn="ctr"/>
                      <a:r>
                        <a:rPr lang="en-US" b="1" dirty="0" smtClean="0">
                          <a:solidFill>
                            <a:srgbClr val="0070C0"/>
                          </a:solidFill>
                        </a:rPr>
                        <a:t>$5,723,325</a:t>
                      </a:r>
                    </a:p>
                  </a:txBody>
                  <a:tcPr/>
                </a:tc>
                <a:tc>
                  <a:txBody>
                    <a:bodyPr/>
                    <a:lstStyle/>
                    <a:p>
                      <a:pPr algn="ctr"/>
                      <a:endParaRPr lang="en-US" b="0" dirty="0">
                        <a:solidFill>
                          <a:schemeClr val="tx1"/>
                        </a:solidFill>
                      </a:endParaRPr>
                    </a:p>
                  </a:txBody>
                  <a:tcPr/>
                </a:tc>
              </a:tr>
              <a:tr h="367119">
                <a:tc>
                  <a:txBody>
                    <a:bodyPr/>
                    <a:lstStyle/>
                    <a:p>
                      <a:r>
                        <a:rPr lang="en-US" dirty="0" smtClean="0"/>
                        <a:t>HHS NICRA</a:t>
                      </a:r>
                      <a:r>
                        <a:rPr lang="en-US" baseline="0" dirty="0" smtClean="0"/>
                        <a:t> = 26% base = salaries/fringe ($2,041,600 x .26 = $)  </a:t>
                      </a:r>
                      <a:endParaRPr lang="en-US" dirty="0"/>
                    </a:p>
                  </a:txBody>
                  <a:tcPr/>
                </a:tc>
                <a:tc>
                  <a:txBody>
                    <a:bodyPr/>
                    <a:lstStyle/>
                    <a:p>
                      <a:pPr algn="ctr"/>
                      <a:r>
                        <a:rPr lang="en-US" b="1" dirty="0" smtClean="0">
                          <a:solidFill>
                            <a:srgbClr val="008000"/>
                          </a:solidFill>
                        </a:rPr>
                        <a:t>$152,763 </a:t>
                      </a:r>
                      <a:r>
                        <a:rPr lang="en-US" dirty="0" smtClean="0"/>
                        <a:t>admin, $39,455 P&amp;E</a:t>
                      </a:r>
                      <a:endParaRPr lang="en-US" dirty="0"/>
                    </a:p>
                  </a:txBody>
                  <a:tcPr/>
                </a:tc>
                <a:tc>
                  <a:txBody>
                    <a:bodyPr/>
                    <a:lstStyle/>
                    <a:p>
                      <a:pPr algn="ctr"/>
                      <a:r>
                        <a:rPr lang="en-US" dirty="0" smtClean="0"/>
                        <a:t>$28,860</a:t>
                      </a:r>
                      <a:endParaRPr lang="en-US" dirty="0"/>
                    </a:p>
                  </a:txBody>
                  <a:tcPr/>
                </a:tc>
                <a:tc>
                  <a:txBody>
                    <a:bodyPr/>
                    <a:lstStyle/>
                    <a:p>
                      <a:pPr algn="ctr"/>
                      <a:r>
                        <a:rPr lang="en-US" dirty="0" smtClean="0"/>
                        <a:t>$22,100</a:t>
                      </a:r>
                      <a:endParaRPr lang="en-US" dirty="0"/>
                    </a:p>
                  </a:txBody>
                  <a:tcPr/>
                </a:tc>
                <a:tc>
                  <a:txBody>
                    <a:bodyPr/>
                    <a:lstStyle/>
                    <a:p>
                      <a:pPr algn="ctr"/>
                      <a:r>
                        <a:rPr lang="en-US" b="0" dirty="0" smtClean="0">
                          <a:solidFill>
                            <a:schemeClr val="tx1"/>
                          </a:solidFill>
                        </a:rPr>
                        <a:t>$95,420</a:t>
                      </a:r>
                      <a:endParaRPr lang="en-US" b="0" dirty="0">
                        <a:solidFill>
                          <a:schemeClr val="tx1"/>
                        </a:solidFill>
                      </a:endParaRPr>
                    </a:p>
                  </a:txBody>
                  <a:tcPr/>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19</a:t>
            </a:fld>
            <a:endParaRPr lang="en-US" dirty="0"/>
          </a:p>
        </p:txBody>
      </p:sp>
      <p:sp>
        <p:nvSpPr>
          <p:cNvPr id="5" name="TextBox 4"/>
          <p:cNvSpPr txBox="1"/>
          <p:nvPr/>
        </p:nvSpPr>
        <p:spPr>
          <a:xfrm>
            <a:off x="561703" y="5994065"/>
            <a:ext cx="8477794" cy="646331"/>
          </a:xfrm>
          <a:prstGeom prst="rect">
            <a:avLst/>
          </a:prstGeom>
          <a:noFill/>
        </p:spPr>
        <p:txBody>
          <a:bodyPr wrap="square" rtlCol="0">
            <a:spAutoFit/>
          </a:bodyPr>
          <a:lstStyle/>
          <a:p>
            <a:r>
              <a:rPr lang="en-US" b="1" dirty="0">
                <a:solidFill>
                  <a:srgbClr val="008000"/>
                </a:solidFill>
              </a:rPr>
              <a:t>Costs that count toward grantee’s 10% admin limit = </a:t>
            </a:r>
            <a:r>
              <a:rPr lang="en-US" b="1" dirty="0" smtClean="0">
                <a:solidFill>
                  <a:srgbClr val="008000"/>
                </a:solidFill>
              </a:rPr>
              <a:t>$740,313</a:t>
            </a:r>
          </a:p>
          <a:p>
            <a:r>
              <a:rPr lang="en-US" b="1" dirty="0" smtClean="0">
                <a:solidFill>
                  <a:srgbClr val="0070C0"/>
                </a:solidFill>
              </a:rPr>
              <a:t>Costs subject to the aggregate 10%  admin limit for subrecipients = $592,332</a:t>
            </a:r>
            <a:endParaRPr lang="en-US" b="1" dirty="0">
              <a:solidFill>
                <a:srgbClr val="0070C0"/>
              </a:solidFill>
            </a:endParaRPr>
          </a:p>
        </p:txBody>
      </p:sp>
    </p:spTree>
    <p:extLst>
      <p:ext uri="{BB962C8B-B14F-4D97-AF65-F5344CB8AC3E}">
        <p14:creationId xmlns:p14="http://schemas.microsoft.com/office/powerpoint/2010/main" val="172135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Overview</a:t>
            </a:r>
            <a:endParaRPr lang="en-US" sz="4800" b="1" dirty="0"/>
          </a:p>
        </p:txBody>
      </p:sp>
      <p:sp>
        <p:nvSpPr>
          <p:cNvPr id="3" name="Content Placeholder 2"/>
          <p:cNvSpPr>
            <a:spLocks noGrp="1"/>
          </p:cNvSpPr>
          <p:nvPr>
            <p:ph idx="1"/>
          </p:nvPr>
        </p:nvSpPr>
        <p:spPr>
          <a:xfrm>
            <a:off x="626533" y="1676400"/>
            <a:ext cx="8647469" cy="4840513"/>
          </a:xfrm>
        </p:spPr>
        <p:txBody>
          <a:bodyPr>
            <a:normAutofit lnSpcReduction="10000"/>
          </a:bodyPr>
          <a:lstStyle/>
          <a:p>
            <a:r>
              <a:rPr lang="en-US" sz="3600" i="1" dirty="0" smtClean="0"/>
              <a:t>Why </a:t>
            </a:r>
            <a:r>
              <a:rPr lang="en-US" sz="3600" i="1" dirty="0"/>
              <a:t>revisit the </a:t>
            </a:r>
            <a:r>
              <a:rPr lang="en-US" sz="3600" i="1" dirty="0" smtClean="0"/>
              <a:t>costs under the administrative cap?</a:t>
            </a:r>
          </a:p>
          <a:p>
            <a:r>
              <a:rPr lang="en-US" sz="3600" dirty="0"/>
              <a:t>What has </a:t>
            </a:r>
            <a:r>
              <a:rPr lang="en-US" sz="3600" dirty="0" smtClean="0"/>
              <a:t>remained </a:t>
            </a:r>
            <a:r>
              <a:rPr lang="en-US" sz="3600" dirty="0"/>
              <a:t>the same?</a:t>
            </a:r>
          </a:p>
          <a:p>
            <a:r>
              <a:rPr lang="en-US" sz="3600" dirty="0"/>
              <a:t>What has </a:t>
            </a:r>
            <a:r>
              <a:rPr lang="en-US" sz="3600" dirty="0" smtClean="0"/>
              <a:t>changed </a:t>
            </a:r>
            <a:r>
              <a:rPr lang="en-US" sz="3600" dirty="0"/>
              <a:t>for Part </a:t>
            </a:r>
            <a:r>
              <a:rPr lang="en-US" sz="3600" dirty="0" smtClean="0"/>
              <a:t>B </a:t>
            </a:r>
            <a:r>
              <a:rPr lang="en-US" sz="3600" dirty="0"/>
              <a:t>grantees and </a:t>
            </a:r>
            <a:r>
              <a:rPr lang="en-US" sz="3600" dirty="0" smtClean="0"/>
              <a:t>subrecipients?</a:t>
            </a:r>
          </a:p>
          <a:p>
            <a:r>
              <a:rPr lang="en-US" sz="3600" dirty="0" smtClean="0"/>
              <a:t>What are principles for the </a:t>
            </a:r>
            <a:r>
              <a:rPr lang="en-US" sz="3600" dirty="0"/>
              <a:t>proper allocation of </a:t>
            </a:r>
            <a:r>
              <a:rPr lang="en-US" sz="3600" dirty="0" smtClean="0"/>
              <a:t>costs applicable to the 10% administrative cap?</a:t>
            </a:r>
            <a:endParaRPr lang="en-US" dirty="0" smtClean="0"/>
          </a:p>
        </p:txBody>
      </p:sp>
      <p:sp>
        <p:nvSpPr>
          <p:cNvPr id="4" name="Slide Number Placeholder 3"/>
          <p:cNvSpPr>
            <a:spLocks noGrp="1"/>
          </p:cNvSpPr>
          <p:nvPr>
            <p:ph type="sldNum" sz="quarter" idx="12"/>
          </p:nvPr>
        </p:nvSpPr>
        <p:spPr/>
        <p:txBody>
          <a:bodyPr/>
          <a:lstStyle/>
          <a:p>
            <a:fld id="{1166AE60-4DC8-4C98-B69D-A1FD99ED36C0}" type="slidenum">
              <a:rPr lang="en-US" smtClean="0"/>
              <a:t>2</a:t>
            </a:fld>
            <a:endParaRPr lang="en-US" dirty="0"/>
          </a:p>
        </p:txBody>
      </p:sp>
    </p:spTree>
    <p:extLst>
      <p:ext uri="{BB962C8B-B14F-4D97-AF65-F5344CB8AC3E}">
        <p14:creationId xmlns:p14="http://schemas.microsoft.com/office/powerpoint/2010/main" val="1970652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889004"/>
            <a:ext cx="3854528" cy="1230082"/>
          </a:xfrm>
        </p:spPr>
        <p:txBody>
          <a:bodyPr>
            <a:noAutofit/>
          </a:bodyPr>
          <a:lstStyle/>
          <a:p>
            <a:r>
              <a:rPr lang="en-US" sz="3600" b="1" dirty="0" smtClean="0"/>
              <a:t>ALLOCATION</a:t>
            </a:r>
            <a:br>
              <a:rPr lang="en-US" sz="3600" b="1" dirty="0" smtClean="0"/>
            </a:br>
            <a:r>
              <a:rPr lang="en-US" sz="3600" b="1" dirty="0" smtClean="0"/>
              <a:t>EXAMPLE</a:t>
            </a:r>
            <a:endParaRPr lang="en-US" sz="3600" dirty="0"/>
          </a:p>
        </p:txBody>
      </p:sp>
      <p:sp>
        <p:nvSpPr>
          <p:cNvPr id="3" name="Content Placeholder 2"/>
          <p:cNvSpPr>
            <a:spLocks noGrp="1"/>
          </p:cNvSpPr>
          <p:nvPr>
            <p:ph idx="1"/>
          </p:nvPr>
        </p:nvSpPr>
        <p:spPr>
          <a:xfrm>
            <a:off x="4263391" y="1146629"/>
            <a:ext cx="5808658" cy="4894732"/>
          </a:xfrm>
        </p:spPr>
        <p:txBody>
          <a:bodyPr/>
          <a:lstStyle/>
          <a:p>
            <a:r>
              <a:rPr lang="en-US" sz="2400" dirty="0" smtClean="0"/>
              <a:t>Rent allocated to </a:t>
            </a:r>
            <a:r>
              <a:rPr lang="en-US" sz="2400" b="1" dirty="0" smtClean="0">
                <a:solidFill>
                  <a:srgbClr val="008000"/>
                </a:solidFill>
              </a:rPr>
              <a:t>admin</a:t>
            </a:r>
            <a:r>
              <a:rPr lang="en-US" sz="2400" dirty="0" smtClean="0"/>
              <a:t> or services</a:t>
            </a:r>
          </a:p>
          <a:p>
            <a:pPr marL="400050" lvl="1" indent="0">
              <a:buNone/>
            </a:pPr>
            <a:r>
              <a:rPr lang="en-US" sz="2200" dirty="0" smtClean="0"/>
              <a:t>$50,000 rent a year</a:t>
            </a:r>
          </a:p>
          <a:p>
            <a:pPr marL="400050" lvl="1" indent="0">
              <a:buNone/>
            </a:pPr>
            <a:r>
              <a:rPr lang="en-US" sz="2200" dirty="0" smtClean="0"/>
              <a:t>Space 10,000 sq ft</a:t>
            </a:r>
          </a:p>
          <a:p>
            <a:pPr marL="0" indent="0">
              <a:buNone/>
            </a:pPr>
            <a:endParaRPr lang="en-US" dirty="0" smtClean="0"/>
          </a:p>
        </p:txBody>
      </p:sp>
      <p:sp>
        <p:nvSpPr>
          <p:cNvPr id="4" name="Text Placeholder 3"/>
          <p:cNvSpPr>
            <a:spLocks noGrp="1"/>
          </p:cNvSpPr>
          <p:nvPr>
            <p:ph type="body" sz="half" idx="2"/>
          </p:nvPr>
        </p:nvSpPr>
        <p:spPr>
          <a:xfrm>
            <a:off x="677334" y="2777069"/>
            <a:ext cx="3423179" cy="2584449"/>
          </a:xfrm>
        </p:spPr>
        <p:txBody>
          <a:bodyPr/>
          <a:lstStyle/>
          <a:p>
            <a:pPr marL="0" lvl="1"/>
            <a:r>
              <a:rPr lang="en-US" sz="2400" dirty="0">
                <a:solidFill>
                  <a:schemeClr val="tx1"/>
                </a:solidFill>
              </a:rPr>
              <a:t>Assign costs no longer required to be applied to the 10% </a:t>
            </a:r>
            <a:r>
              <a:rPr lang="en-US" sz="2400" dirty="0" smtClean="0">
                <a:solidFill>
                  <a:schemeClr val="tx1"/>
                </a:solidFill>
              </a:rPr>
              <a:t>administrative limit </a:t>
            </a:r>
            <a:r>
              <a:rPr lang="en-US" sz="2400" dirty="0">
                <a:solidFill>
                  <a:schemeClr val="tx1"/>
                </a:solidFill>
              </a:rPr>
              <a:t>to the appropriate service </a:t>
            </a:r>
            <a:r>
              <a:rPr lang="en-US" sz="2400" dirty="0" smtClean="0">
                <a:solidFill>
                  <a:schemeClr val="tx1"/>
                </a:solidFill>
              </a:rPr>
              <a:t>category</a:t>
            </a:r>
            <a:endParaRPr lang="en-US" sz="24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835636953"/>
              </p:ext>
            </p:extLst>
          </p:nvPr>
        </p:nvGraphicFramePr>
        <p:xfrm>
          <a:off x="4807132" y="2744066"/>
          <a:ext cx="4786314" cy="3423158"/>
        </p:xfrm>
        <a:graphic>
          <a:graphicData uri="http://schemas.openxmlformats.org/drawingml/2006/table">
            <a:tbl>
              <a:tblPr firstRow="1" bandRow="1">
                <a:tableStyleId>{5C22544A-7EE6-4342-B048-85BDC9FD1C3A}</a:tableStyleId>
              </a:tblPr>
              <a:tblGrid>
                <a:gridCol w="2023110"/>
                <a:gridCol w="902970"/>
                <a:gridCol w="617220"/>
                <a:gridCol w="1243014"/>
              </a:tblGrid>
              <a:tr h="475928">
                <a:tc>
                  <a:txBody>
                    <a:bodyPr/>
                    <a:lstStyle/>
                    <a:p>
                      <a:r>
                        <a:rPr lang="en-US" dirty="0" smtClean="0"/>
                        <a:t>Space</a:t>
                      </a:r>
                      <a:endParaRPr lang="en-US" dirty="0"/>
                    </a:p>
                  </a:txBody>
                  <a:tcPr/>
                </a:tc>
                <a:tc>
                  <a:txBody>
                    <a:bodyPr/>
                    <a:lstStyle/>
                    <a:p>
                      <a:r>
                        <a:rPr lang="en-US" dirty="0" smtClean="0"/>
                        <a:t>Sq ft</a:t>
                      </a:r>
                      <a:endParaRPr lang="en-US" dirty="0"/>
                    </a:p>
                  </a:txBody>
                  <a:tcPr/>
                </a:tc>
                <a:tc>
                  <a:txBody>
                    <a:bodyPr/>
                    <a:lstStyle/>
                    <a:p>
                      <a:pPr algn="ctr"/>
                      <a:r>
                        <a:rPr lang="en-US" dirty="0" smtClean="0"/>
                        <a:t>%</a:t>
                      </a:r>
                      <a:endParaRPr lang="en-US" dirty="0"/>
                    </a:p>
                  </a:txBody>
                  <a:tcPr/>
                </a:tc>
                <a:tc>
                  <a:txBody>
                    <a:bodyPr/>
                    <a:lstStyle/>
                    <a:p>
                      <a:r>
                        <a:rPr lang="en-US" dirty="0" smtClean="0"/>
                        <a:t>Total</a:t>
                      </a:r>
                      <a:endParaRPr lang="en-US" dirty="0"/>
                    </a:p>
                  </a:txBody>
                  <a:tcPr/>
                </a:tc>
              </a:tr>
              <a:tr h="480060">
                <a:tc>
                  <a:txBody>
                    <a:bodyPr/>
                    <a:lstStyle/>
                    <a:p>
                      <a:r>
                        <a:rPr lang="en-US" dirty="0" smtClean="0"/>
                        <a:t>Case mgt offices</a:t>
                      </a:r>
                      <a:endParaRPr lang="en-US" dirty="0"/>
                    </a:p>
                  </a:txBody>
                  <a:tcPr/>
                </a:tc>
                <a:tc>
                  <a:txBody>
                    <a:bodyPr/>
                    <a:lstStyle/>
                    <a:p>
                      <a:pPr algn="ctr"/>
                      <a:r>
                        <a:rPr lang="en-US" dirty="0" smtClean="0"/>
                        <a:t> 6,000</a:t>
                      </a:r>
                      <a:endParaRPr lang="en-US" dirty="0"/>
                    </a:p>
                  </a:txBody>
                  <a:tcPr/>
                </a:tc>
                <a:tc>
                  <a:txBody>
                    <a:bodyPr/>
                    <a:lstStyle/>
                    <a:p>
                      <a:pPr algn="ctr"/>
                      <a:r>
                        <a:rPr lang="en-US" dirty="0" smtClean="0"/>
                        <a:t>60</a:t>
                      </a:r>
                      <a:endParaRPr lang="en-US" dirty="0"/>
                    </a:p>
                  </a:txBody>
                  <a:tcPr/>
                </a:tc>
                <a:tc>
                  <a:txBody>
                    <a:bodyPr/>
                    <a:lstStyle/>
                    <a:p>
                      <a:pPr algn="r"/>
                      <a:r>
                        <a:rPr lang="en-US" dirty="0" smtClean="0"/>
                        <a:t>$30,000</a:t>
                      </a:r>
                      <a:endParaRPr lang="en-US" dirty="0"/>
                    </a:p>
                  </a:txBody>
                  <a:tcPr/>
                </a:tc>
              </a:tr>
              <a:tr h="463770">
                <a:tc>
                  <a:txBody>
                    <a:bodyPr/>
                    <a:lstStyle/>
                    <a:p>
                      <a:r>
                        <a:rPr lang="en-US" dirty="0" smtClean="0"/>
                        <a:t>Food</a:t>
                      </a:r>
                      <a:r>
                        <a:rPr lang="en-US" baseline="0" dirty="0" smtClean="0"/>
                        <a:t> Bank</a:t>
                      </a:r>
                      <a:endParaRPr lang="en-US" dirty="0"/>
                    </a:p>
                  </a:txBody>
                  <a:tcPr/>
                </a:tc>
                <a:tc>
                  <a:txBody>
                    <a:bodyPr/>
                    <a:lstStyle/>
                    <a:p>
                      <a:pPr algn="ctr"/>
                      <a:r>
                        <a:rPr lang="en-US" dirty="0" smtClean="0"/>
                        <a:t>1,000</a:t>
                      </a:r>
                      <a:endParaRPr lang="en-US" dirty="0"/>
                    </a:p>
                  </a:txBody>
                  <a:tcPr/>
                </a:tc>
                <a:tc>
                  <a:txBody>
                    <a:bodyPr/>
                    <a:lstStyle/>
                    <a:p>
                      <a:pPr algn="ctr"/>
                      <a:r>
                        <a:rPr lang="en-US" dirty="0" smtClean="0"/>
                        <a:t>10</a:t>
                      </a:r>
                      <a:endParaRPr lang="en-US" dirty="0"/>
                    </a:p>
                  </a:txBody>
                  <a:tcPr/>
                </a:tc>
                <a:tc>
                  <a:txBody>
                    <a:bodyPr/>
                    <a:lstStyle/>
                    <a:p>
                      <a:pPr algn="r"/>
                      <a:r>
                        <a:rPr lang="en-US" dirty="0" smtClean="0"/>
                        <a:t>$5,000</a:t>
                      </a:r>
                      <a:endParaRPr lang="en-US" dirty="0"/>
                    </a:p>
                  </a:txBody>
                  <a:tcPr/>
                </a:tc>
              </a:tr>
              <a:tr h="439200">
                <a:tc>
                  <a:txBody>
                    <a:bodyPr/>
                    <a:lstStyle/>
                    <a:p>
                      <a:r>
                        <a:rPr lang="en-US" b="0" dirty="0" smtClean="0">
                          <a:solidFill>
                            <a:schemeClr val="tx1"/>
                          </a:solidFill>
                        </a:rPr>
                        <a:t>ADAP</a:t>
                      </a:r>
                      <a:r>
                        <a:rPr lang="en-US" b="0" baseline="0" dirty="0" smtClean="0">
                          <a:solidFill>
                            <a:schemeClr val="tx1"/>
                          </a:solidFill>
                        </a:rPr>
                        <a:t> Pharmacy</a:t>
                      </a:r>
                      <a:endParaRPr lang="en-US" b="0" dirty="0">
                        <a:solidFill>
                          <a:schemeClr val="tx1"/>
                        </a:solidFill>
                      </a:endParaRPr>
                    </a:p>
                  </a:txBody>
                  <a:tcPr/>
                </a:tc>
                <a:tc>
                  <a:txBody>
                    <a:bodyPr/>
                    <a:lstStyle/>
                    <a:p>
                      <a:pPr algn="ctr"/>
                      <a:r>
                        <a:rPr lang="en-US" b="0" dirty="0" smtClean="0">
                          <a:solidFill>
                            <a:schemeClr val="tx1"/>
                          </a:solidFill>
                        </a:rPr>
                        <a:t>1,000</a:t>
                      </a:r>
                      <a:endParaRPr lang="en-US" b="0" dirty="0">
                        <a:solidFill>
                          <a:schemeClr val="tx1"/>
                        </a:solidFill>
                      </a:endParaRPr>
                    </a:p>
                  </a:txBody>
                  <a:tcPr/>
                </a:tc>
                <a:tc>
                  <a:txBody>
                    <a:bodyPr/>
                    <a:lstStyle/>
                    <a:p>
                      <a:pPr algn="ctr"/>
                      <a:r>
                        <a:rPr lang="en-US" b="0" dirty="0" smtClean="0">
                          <a:solidFill>
                            <a:schemeClr val="tx1"/>
                          </a:solidFill>
                        </a:rPr>
                        <a:t>10</a:t>
                      </a:r>
                      <a:endParaRPr lang="en-US" b="0" dirty="0">
                        <a:solidFill>
                          <a:schemeClr val="tx1"/>
                        </a:solidFill>
                      </a:endParaRPr>
                    </a:p>
                  </a:txBody>
                  <a:tcPr/>
                </a:tc>
                <a:tc>
                  <a:txBody>
                    <a:bodyPr/>
                    <a:lstStyle/>
                    <a:p>
                      <a:pPr algn="r"/>
                      <a:r>
                        <a:rPr lang="en-US" b="0" dirty="0" smtClean="0">
                          <a:solidFill>
                            <a:schemeClr val="tx1"/>
                          </a:solidFill>
                        </a:rPr>
                        <a:t>$5,000</a:t>
                      </a:r>
                      <a:endParaRPr lang="en-US" b="0" dirty="0">
                        <a:solidFill>
                          <a:schemeClr val="tx1"/>
                        </a:solidFill>
                      </a:endParaRPr>
                    </a:p>
                  </a:txBody>
                  <a:tcPr/>
                </a:tc>
              </a:tr>
              <a:tr h="439200">
                <a:tc>
                  <a:txBody>
                    <a:bodyPr/>
                    <a:lstStyle/>
                    <a:p>
                      <a:r>
                        <a:rPr lang="en-US" b="0" dirty="0" smtClean="0">
                          <a:solidFill>
                            <a:schemeClr val="tx1"/>
                          </a:solidFill>
                        </a:rPr>
                        <a:t>Reception area</a:t>
                      </a:r>
                      <a:endParaRPr lang="en-US" b="0" dirty="0">
                        <a:solidFill>
                          <a:schemeClr val="tx1"/>
                        </a:solidFill>
                      </a:endParaRPr>
                    </a:p>
                  </a:txBody>
                  <a:tcPr/>
                </a:tc>
                <a:tc>
                  <a:txBody>
                    <a:bodyPr/>
                    <a:lstStyle/>
                    <a:p>
                      <a:pPr algn="ctr"/>
                      <a:r>
                        <a:rPr lang="en-US" b="0" dirty="0" smtClean="0">
                          <a:solidFill>
                            <a:schemeClr val="tx1"/>
                          </a:solidFill>
                        </a:rPr>
                        <a:t>800</a:t>
                      </a:r>
                      <a:endParaRPr lang="en-US" b="0" dirty="0">
                        <a:solidFill>
                          <a:schemeClr val="tx1"/>
                        </a:solidFill>
                      </a:endParaRPr>
                    </a:p>
                  </a:txBody>
                  <a:tcPr/>
                </a:tc>
                <a:tc>
                  <a:txBody>
                    <a:bodyPr/>
                    <a:lstStyle/>
                    <a:p>
                      <a:pPr algn="ctr"/>
                      <a:r>
                        <a:rPr lang="en-US" b="0" dirty="0" smtClean="0">
                          <a:solidFill>
                            <a:schemeClr val="tx1"/>
                          </a:solidFill>
                        </a:rPr>
                        <a:t>.08</a:t>
                      </a:r>
                      <a:endParaRPr lang="en-US" b="0" dirty="0">
                        <a:solidFill>
                          <a:schemeClr val="tx1"/>
                        </a:solidFill>
                      </a:endParaRPr>
                    </a:p>
                  </a:txBody>
                  <a:tcPr/>
                </a:tc>
                <a:tc>
                  <a:txBody>
                    <a:bodyPr/>
                    <a:lstStyle/>
                    <a:p>
                      <a:pPr algn="r"/>
                      <a:r>
                        <a:rPr lang="en-US" b="0" dirty="0" smtClean="0">
                          <a:solidFill>
                            <a:schemeClr val="tx1"/>
                          </a:solidFill>
                        </a:rPr>
                        <a:t>$4,000</a:t>
                      </a:r>
                      <a:endParaRPr lang="en-US" b="0" dirty="0">
                        <a:solidFill>
                          <a:schemeClr val="tx1"/>
                        </a:solidFill>
                      </a:endParaRPr>
                    </a:p>
                  </a:txBody>
                  <a:tcPr/>
                </a:tc>
              </a:tr>
              <a:tr h="657065">
                <a:tc>
                  <a:txBody>
                    <a:bodyPr/>
                    <a:lstStyle/>
                    <a:p>
                      <a:r>
                        <a:rPr lang="en-US" b="1" dirty="0" smtClean="0">
                          <a:solidFill>
                            <a:srgbClr val="008000"/>
                          </a:solidFill>
                        </a:rPr>
                        <a:t>Accounting/</a:t>
                      </a:r>
                    </a:p>
                    <a:p>
                      <a:r>
                        <a:rPr lang="en-US" b="1" dirty="0" smtClean="0">
                          <a:solidFill>
                            <a:srgbClr val="008000"/>
                          </a:solidFill>
                        </a:rPr>
                        <a:t>Administration</a:t>
                      </a:r>
                      <a:endParaRPr lang="en-US" b="1" dirty="0">
                        <a:solidFill>
                          <a:srgbClr val="008000"/>
                        </a:solidFill>
                      </a:endParaRPr>
                    </a:p>
                  </a:txBody>
                  <a:tcPr/>
                </a:tc>
                <a:tc>
                  <a:txBody>
                    <a:bodyPr/>
                    <a:lstStyle/>
                    <a:p>
                      <a:pPr algn="ctr"/>
                      <a:r>
                        <a:rPr lang="en-US" b="1" dirty="0" smtClean="0">
                          <a:solidFill>
                            <a:srgbClr val="008000"/>
                          </a:solidFill>
                        </a:rPr>
                        <a:t> 1,200</a:t>
                      </a:r>
                      <a:endParaRPr lang="en-US" b="1" dirty="0">
                        <a:solidFill>
                          <a:srgbClr val="008000"/>
                        </a:solidFill>
                      </a:endParaRPr>
                    </a:p>
                  </a:txBody>
                  <a:tcPr/>
                </a:tc>
                <a:tc>
                  <a:txBody>
                    <a:bodyPr/>
                    <a:lstStyle/>
                    <a:p>
                      <a:pPr algn="ctr"/>
                      <a:r>
                        <a:rPr lang="en-US" b="1" dirty="0" smtClean="0">
                          <a:solidFill>
                            <a:srgbClr val="008000"/>
                          </a:solidFill>
                        </a:rPr>
                        <a:t>12</a:t>
                      </a:r>
                      <a:endParaRPr lang="en-US" b="1" dirty="0">
                        <a:solidFill>
                          <a:srgbClr val="008000"/>
                        </a:solidFill>
                      </a:endParaRPr>
                    </a:p>
                  </a:txBody>
                  <a:tcPr/>
                </a:tc>
                <a:tc>
                  <a:txBody>
                    <a:bodyPr/>
                    <a:lstStyle/>
                    <a:p>
                      <a:pPr algn="r"/>
                      <a:r>
                        <a:rPr lang="en-US" b="1" dirty="0" smtClean="0">
                          <a:solidFill>
                            <a:srgbClr val="008000"/>
                          </a:solidFill>
                        </a:rPr>
                        <a:t>$6,000</a:t>
                      </a:r>
                      <a:endParaRPr lang="en-US" b="1" dirty="0">
                        <a:solidFill>
                          <a:srgbClr val="008000"/>
                        </a:solidFill>
                      </a:endParaRPr>
                    </a:p>
                  </a:txBody>
                  <a:tcPr/>
                </a:tc>
              </a:tr>
              <a:tr h="467935">
                <a:tc>
                  <a:txBody>
                    <a:bodyPr/>
                    <a:lstStyle/>
                    <a:p>
                      <a:pPr algn="r"/>
                      <a:r>
                        <a:rPr lang="en-US" dirty="0" smtClean="0"/>
                        <a:t>Totals</a:t>
                      </a:r>
                      <a:endParaRPr lang="en-US" dirty="0"/>
                    </a:p>
                  </a:txBody>
                  <a:tcPr/>
                </a:tc>
                <a:tc>
                  <a:txBody>
                    <a:bodyPr/>
                    <a:lstStyle/>
                    <a:p>
                      <a:r>
                        <a:rPr lang="en-US" dirty="0" smtClean="0"/>
                        <a:t>10,000</a:t>
                      </a:r>
                      <a:endParaRPr lang="en-US" dirty="0"/>
                    </a:p>
                  </a:txBody>
                  <a:tcPr/>
                </a:tc>
                <a:tc>
                  <a:txBody>
                    <a:bodyPr/>
                    <a:lstStyle/>
                    <a:p>
                      <a:pPr algn="ctr"/>
                      <a:r>
                        <a:rPr lang="en-US" dirty="0" smtClean="0"/>
                        <a:t>100</a:t>
                      </a:r>
                      <a:endParaRPr lang="en-US" dirty="0"/>
                    </a:p>
                  </a:txBody>
                  <a:tcPr/>
                </a:tc>
                <a:tc>
                  <a:txBody>
                    <a:bodyPr/>
                    <a:lstStyle/>
                    <a:p>
                      <a:pPr algn="r"/>
                      <a:r>
                        <a:rPr lang="en-US" dirty="0" smtClean="0"/>
                        <a:t>$50,000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20</a:t>
            </a:fld>
            <a:endParaRPr lang="en-US" dirty="0"/>
          </a:p>
        </p:txBody>
      </p:sp>
    </p:spTree>
    <p:extLst>
      <p:ext uri="{BB962C8B-B14F-4D97-AF65-F5344CB8AC3E}">
        <p14:creationId xmlns:p14="http://schemas.microsoft.com/office/powerpoint/2010/main" val="36420051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591" y="598719"/>
            <a:ext cx="3854528" cy="1278466"/>
          </a:xfrm>
        </p:spPr>
        <p:txBody>
          <a:bodyPr>
            <a:normAutofit fontScale="90000"/>
          </a:bodyPr>
          <a:lstStyle/>
          <a:p>
            <a:r>
              <a:rPr lang="en-US" sz="4000" b="1" dirty="0" smtClean="0"/>
              <a:t>ALLOCATION </a:t>
            </a:r>
            <a:br>
              <a:rPr lang="en-US" sz="4000" b="1" dirty="0" smtClean="0"/>
            </a:br>
            <a:r>
              <a:rPr lang="en-US" sz="4000" b="1" dirty="0" smtClean="0"/>
              <a:t>EXAMPLE</a:t>
            </a:r>
            <a:endParaRPr lang="en-US" sz="2800" dirty="0"/>
          </a:p>
        </p:txBody>
      </p:sp>
      <p:sp>
        <p:nvSpPr>
          <p:cNvPr id="3" name="Content Placeholder 2"/>
          <p:cNvSpPr>
            <a:spLocks noGrp="1"/>
          </p:cNvSpPr>
          <p:nvPr>
            <p:ph idx="1"/>
          </p:nvPr>
        </p:nvSpPr>
        <p:spPr>
          <a:xfrm>
            <a:off x="4394577" y="269266"/>
            <a:ext cx="5145205" cy="2323810"/>
          </a:xfrm>
        </p:spPr>
        <p:txBody>
          <a:bodyPr anchor="ctr">
            <a:normAutofit/>
          </a:bodyPr>
          <a:lstStyle/>
          <a:p>
            <a:pPr marL="0" indent="0">
              <a:buNone/>
            </a:pPr>
            <a:r>
              <a:rPr lang="en-US" sz="2000" dirty="0" smtClean="0"/>
              <a:t>The latest effort reporting shows that the agency full time receptionist is now working at the clinic answering agency phone, making medical appointments, entering data for billing and entering the labs in the medical records.  Salary $25,000 </a:t>
            </a:r>
          </a:p>
        </p:txBody>
      </p:sp>
      <p:sp>
        <p:nvSpPr>
          <p:cNvPr id="4" name="Text Placeholder 3"/>
          <p:cNvSpPr>
            <a:spLocks noGrp="1"/>
          </p:cNvSpPr>
          <p:nvPr>
            <p:ph type="body" sz="half" idx="2"/>
          </p:nvPr>
        </p:nvSpPr>
        <p:spPr>
          <a:xfrm>
            <a:off x="474134" y="2617412"/>
            <a:ext cx="3256037" cy="2956074"/>
          </a:xfrm>
        </p:spPr>
        <p:txBody>
          <a:bodyPr/>
          <a:lstStyle/>
          <a:p>
            <a:pPr marL="0" lvl="1"/>
            <a:r>
              <a:rPr lang="en-US" sz="2400" dirty="0">
                <a:solidFill>
                  <a:schemeClr val="tx1"/>
                </a:solidFill>
              </a:rPr>
              <a:t>Assign costs no longer required to be applied to the 10% </a:t>
            </a:r>
            <a:r>
              <a:rPr lang="en-US" sz="2400" dirty="0" smtClean="0">
                <a:solidFill>
                  <a:schemeClr val="tx1"/>
                </a:solidFill>
              </a:rPr>
              <a:t>administrative limit </a:t>
            </a:r>
            <a:r>
              <a:rPr lang="en-US" sz="2400" dirty="0">
                <a:solidFill>
                  <a:schemeClr val="tx1"/>
                </a:solidFill>
              </a:rPr>
              <a:t>to the appropriate service category</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629971958"/>
              </p:ext>
            </p:extLst>
          </p:nvPr>
        </p:nvGraphicFramePr>
        <p:xfrm>
          <a:off x="4470401" y="2751227"/>
          <a:ext cx="5832928" cy="3430748"/>
        </p:xfrm>
        <a:graphic>
          <a:graphicData uri="http://schemas.openxmlformats.org/drawingml/2006/table">
            <a:tbl>
              <a:tblPr firstRow="1" bandRow="1">
                <a:tableStyleId>{5C22544A-7EE6-4342-B048-85BDC9FD1C3A}</a:tableStyleId>
              </a:tblPr>
              <a:tblGrid>
                <a:gridCol w="1993084"/>
                <a:gridCol w="665388"/>
                <a:gridCol w="831735"/>
                <a:gridCol w="1108981"/>
                <a:gridCol w="1233740"/>
              </a:tblGrid>
              <a:tr h="871969">
                <a:tc>
                  <a:txBody>
                    <a:bodyPr/>
                    <a:lstStyle/>
                    <a:p>
                      <a:r>
                        <a:rPr lang="en-US" dirty="0" smtClean="0"/>
                        <a:t>Activity</a:t>
                      </a:r>
                      <a:endParaRPr lang="en-US" dirty="0"/>
                    </a:p>
                  </a:txBody>
                  <a:tcPr/>
                </a:tc>
                <a:tc>
                  <a:txBody>
                    <a:bodyPr/>
                    <a:lstStyle/>
                    <a:p>
                      <a:pPr algn="ctr"/>
                      <a:r>
                        <a:rPr lang="en-US" dirty="0" smtClean="0"/>
                        <a:t>HRS</a:t>
                      </a:r>
                      <a:endParaRPr lang="en-US" dirty="0"/>
                    </a:p>
                  </a:txBody>
                  <a:tcPr/>
                </a:tc>
                <a:tc>
                  <a:txBody>
                    <a:bodyPr/>
                    <a:lstStyle/>
                    <a:p>
                      <a:pPr algn="ctr"/>
                      <a:r>
                        <a:rPr lang="en-US" dirty="0" smtClean="0"/>
                        <a:t>FTE</a:t>
                      </a:r>
                      <a:endParaRPr lang="en-US" dirty="0"/>
                    </a:p>
                  </a:txBody>
                  <a:tcPr/>
                </a:tc>
                <a:tc>
                  <a:txBody>
                    <a:bodyPr/>
                    <a:lstStyle/>
                    <a:p>
                      <a:pPr algn="ctr"/>
                      <a:r>
                        <a:rPr lang="en-US" dirty="0" smtClean="0"/>
                        <a:t>Adm</a:t>
                      </a:r>
                      <a:endParaRPr lang="en-US" dirty="0"/>
                    </a:p>
                  </a:txBody>
                  <a:tcPr/>
                </a:tc>
                <a:tc>
                  <a:txBody>
                    <a:bodyPr/>
                    <a:lstStyle/>
                    <a:p>
                      <a:pPr algn="ctr"/>
                      <a:r>
                        <a:rPr lang="en-US" dirty="0" smtClean="0"/>
                        <a:t>Out</a:t>
                      </a:r>
                      <a:r>
                        <a:rPr lang="en-US" baseline="0" dirty="0" smtClean="0"/>
                        <a:t> Patient Medical</a:t>
                      </a:r>
                      <a:endParaRPr lang="en-US" dirty="0"/>
                    </a:p>
                  </a:txBody>
                  <a:tcPr/>
                </a:tc>
              </a:tr>
              <a:tr h="647240">
                <a:tc>
                  <a:txBody>
                    <a:bodyPr/>
                    <a:lstStyle/>
                    <a:p>
                      <a:r>
                        <a:rPr lang="en-US" dirty="0" smtClean="0"/>
                        <a:t>HCI receptionist</a:t>
                      </a:r>
                      <a:endParaRPr lang="en-US" dirty="0"/>
                    </a:p>
                  </a:txBody>
                  <a:tcPr/>
                </a:tc>
                <a:tc>
                  <a:txBody>
                    <a:bodyPr/>
                    <a:lstStyle/>
                    <a:p>
                      <a:pPr algn="ctr"/>
                      <a:r>
                        <a:rPr lang="en-US" dirty="0" smtClean="0"/>
                        <a:t>15</a:t>
                      </a:r>
                      <a:endParaRPr lang="en-US" dirty="0"/>
                    </a:p>
                  </a:txBody>
                  <a:tcPr/>
                </a:tc>
                <a:tc>
                  <a:txBody>
                    <a:bodyPr/>
                    <a:lstStyle/>
                    <a:p>
                      <a:pPr algn="ctr"/>
                      <a:r>
                        <a:rPr lang="en-US" dirty="0" smtClean="0"/>
                        <a:t>37.5</a:t>
                      </a:r>
                      <a:endParaRPr lang="en-US" dirty="0"/>
                    </a:p>
                  </a:txBody>
                  <a:tcPr/>
                </a:tc>
                <a:tc>
                  <a:txBody>
                    <a:bodyPr/>
                    <a:lstStyle/>
                    <a:p>
                      <a:pPr algn="ctr"/>
                      <a:r>
                        <a:rPr lang="en-US" b="1" dirty="0" smtClean="0">
                          <a:solidFill>
                            <a:srgbClr val="008000"/>
                          </a:solidFill>
                        </a:rPr>
                        <a:t>9,375</a:t>
                      </a:r>
                      <a:endParaRPr lang="en-US" b="1" dirty="0">
                        <a:solidFill>
                          <a:srgbClr val="008000"/>
                        </a:solidFill>
                      </a:endParaRPr>
                    </a:p>
                  </a:txBody>
                  <a:tcPr/>
                </a:tc>
                <a:tc>
                  <a:txBody>
                    <a:bodyPr/>
                    <a:lstStyle/>
                    <a:p>
                      <a:pPr algn="ctr"/>
                      <a:endParaRPr lang="en-US" dirty="0"/>
                    </a:p>
                  </a:txBody>
                  <a:tcPr/>
                </a:tc>
              </a:tr>
              <a:tr h="461508">
                <a:tc>
                  <a:txBody>
                    <a:bodyPr/>
                    <a:lstStyle/>
                    <a:p>
                      <a:r>
                        <a:rPr lang="en-US" dirty="0" smtClean="0"/>
                        <a:t>Appointments</a:t>
                      </a:r>
                      <a:endParaRPr lang="en-US" dirty="0"/>
                    </a:p>
                  </a:txBody>
                  <a:tcPr/>
                </a:tc>
                <a:tc>
                  <a:txBody>
                    <a:bodyPr/>
                    <a:lstStyle/>
                    <a:p>
                      <a:pPr algn="ctr"/>
                      <a:r>
                        <a:rPr lang="en-US" dirty="0" smtClean="0"/>
                        <a:t>7</a:t>
                      </a:r>
                      <a:endParaRPr lang="en-US" dirty="0"/>
                    </a:p>
                  </a:txBody>
                  <a:tcPr/>
                </a:tc>
                <a:tc>
                  <a:txBody>
                    <a:bodyPr/>
                    <a:lstStyle/>
                    <a:p>
                      <a:pPr algn="ctr"/>
                      <a:r>
                        <a:rPr lang="en-US" dirty="0" smtClean="0"/>
                        <a:t>17.5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4,375</a:t>
                      </a:r>
                      <a:endParaRPr lang="en-US" dirty="0"/>
                    </a:p>
                  </a:txBody>
                  <a:tcPr/>
                </a:tc>
              </a:tr>
              <a:tr h="473046">
                <a:tc>
                  <a:txBody>
                    <a:bodyPr/>
                    <a:lstStyle/>
                    <a:p>
                      <a:r>
                        <a:rPr lang="en-US" dirty="0" smtClean="0"/>
                        <a:t>Billing</a:t>
                      </a:r>
                      <a:endParaRPr lang="en-US" dirty="0"/>
                    </a:p>
                  </a:txBody>
                  <a:tcPr/>
                </a:tc>
                <a:tc>
                  <a:txBody>
                    <a:bodyPr/>
                    <a:lstStyle/>
                    <a:p>
                      <a:pPr algn="ctr"/>
                      <a:r>
                        <a:rPr lang="en-US" dirty="0" smtClean="0"/>
                        <a:t>5</a:t>
                      </a:r>
                      <a:endParaRPr lang="en-US" dirty="0"/>
                    </a:p>
                  </a:txBody>
                  <a:tcPr/>
                </a:tc>
                <a:tc>
                  <a:txBody>
                    <a:bodyPr/>
                    <a:lstStyle/>
                    <a:p>
                      <a:pPr algn="ctr"/>
                      <a:r>
                        <a:rPr lang="en-US" dirty="0" smtClean="0"/>
                        <a:t>12.5</a:t>
                      </a:r>
                      <a:endParaRPr lang="en-US" dirty="0"/>
                    </a:p>
                  </a:txBody>
                  <a:tcPr/>
                </a:tc>
                <a:tc>
                  <a:txBody>
                    <a:bodyPr/>
                    <a:lstStyle/>
                    <a:p>
                      <a:pPr algn="ctr"/>
                      <a:r>
                        <a:rPr lang="en-US" b="1" dirty="0" smtClean="0">
                          <a:solidFill>
                            <a:srgbClr val="008000"/>
                          </a:solidFill>
                        </a:rPr>
                        <a:t>3,125</a:t>
                      </a:r>
                      <a:endParaRPr lang="en-US" b="1" dirty="0">
                        <a:solidFill>
                          <a:srgbClr val="008000"/>
                        </a:solidFill>
                      </a:endParaRPr>
                    </a:p>
                  </a:txBody>
                  <a:tcPr/>
                </a:tc>
                <a:tc>
                  <a:txBody>
                    <a:bodyPr/>
                    <a:lstStyle/>
                    <a:p>
                      <a:pPr algn="ctr"/>
                      <a:endParaRPr lang="en-US" dirty="0"/>
                    </a:p>
                  </a:txBody>
                  <a:tcPr/>
                </a:tc>
              </a:tr>
              <a:tr h="484583">
                <a:tc>
                  <a:txBody>
                    <a:bodyPr/>
                    <a:lstStyle/>
                    <a:p>
                      <a:r>
                        <a:rPr lang="en-US" dirty="0" smtClean="0"/>
                        <a:t>Labs</a:t>
                      </a:r>
                      <a:endParaRPr lang="en-US" dirty="0"/>
                    </a:p>
                  </a:txBody>
                  <a:tcPr/>
                </a:tc>
                <a:tc>
                  <a:txBody>
                    <a:bodyPr/>
                    <a:lstStyle/>
                    <a:p>
                      <a:pPr algn="ctr"/>
                      <a:r>
                        <a:rPr lang="en-US" dirty="0" smtClean="0"/>
                        <a:t>13</a:t>
                      </a:r>
                      <a:endParaRPr lang="en-US" dirty="0"/>
                    </a:p>
                  </a:txBody>
                  <a:tcPr/>
                </a:tc>
                <a:tc>
                  <a:txBody>
                    <a:bodyPr/>
                    <a:lstStyle/>
                    <a:p>
                      <a:pPr algn="ctr"/>
                      <a:r>
                        <a:rPr lang="en-US" dirty="0" smtClean="0"/>
                        <a:t>32.5</a:t>
                      </a:r>
                      <a:endParaRPr lang="en-US" dirty="0"/>
                    </a:p>
                  </a:txBody>
                  <a:tcPr/>
                </a:tc>
                <a:tc>
                  <a:txBody>
                    <a:bodyPr/>
                    <a:lstStyle/>
                    <a:p>
                      <a:pPr algn="ctr"/>
                      <a:endParaRPr lang="en-US" b="1" dirty="0">
                        <a:solidFill>
                          <a:srgbClr val="008000"/>
                        </a:solidFill>
                      </a:endParaRPr>
                    </a:p>
                  </a:txBody>
                  <a:tcPr/>
                </a:tc>
                <a:tc>
                  <a:txBody>
                    <a:bodyPr/>
                    <a:lstStyle/>
                    <a:p>
                      <a:pPr algn="ctr"/>
                      <a:r>
                        <a:rPr lang="en-US" dirty="0" smtClean="0"/>
                        <a:t>8,125</a:t>
                      </a:r>
                      <a:endParaRPr lang="en-US" dirty="0"/>
                    </a:p>
                  </a:txBody>
                  <a:tcPr/>
                </a:tc>
              </a:tr>
              <a:tr h="449971">
                <a:tc>
                  <a:txBody>
                    <a:bodyPr/>
                    <a:lstStyle/>
                    <a:p>
                      <a:r>
                        <a:rPr lang="en-US" dirty="0" smtClean="0"/>
                        <a:t>Total</a:t>
                      </a:r>
                      <a:endParaRPr lang="en-US" dirty="0"/>
                    </a:p>
                  </a:txBody>
                  <a:tcPr/>
                </a:tc>
                <a:tc>
                  <a:txBody>
                    <a:bodyPr/>
                    <a:lstStyle/>
                    <a:p>
                      <a:pPr algn="ctr"/>
                      <a:r>
                        <a:rPr lang="en-US" dirty="0" smtClean="0"/>
                        <a:t>40</a:t>
                      </a:r>
                      <a:endParaRPr lang="en-US" dirty="0"/>
                    </a:p>
                  </a:txBody>
                  <a:tcPr/>
                </a:tc>
                <a:tc>
                  <a:txBody>
                    <a:bodyPr/>
                    <a:lstStyle/>
                    <a:p>
                      <a:pPr algn="ctr"/>
                      <a:r>
                        <a:rPr lang="en-US" dirty="0" smtClean="0"/>
                        <a:t>100%</a:t>
                      </a:r>
                      <a:endParaRPr lang="en-US" dirty="0"/>
                    </a:p>
                  </a:txBody>
                  <a:tcPr/>
                </a:tc>
                <a:tc>
                  <a:txBody>
                    <a:bodyPr/>
                    <a:lstStyle/>
                    <a:p>
                      <a:pPr algn="ctr"/>
                      <a:r>
                        <a:rPr lang="en-US" b="1" dirty="0" smtClean="0">
                          <a:solidFill>
                            <a:srgbClr val="008000"/>
                          </a:solidFill>
                        </a:rPr>
                        <a:t>$12,500</a:t>
                      </a:r>
                      <a:endParaRPr lang="en-US" b="1" dirty="0">
                        <a:solidFill>
                          <a:srgbClr val="008000"/>
                        </a:solidFill>
                      </a:endParaRPr>
                    </a:p>
                  </a:txBody>
                  <a:tcPr/>
                </a:tc>
                <a:tc>
                  <a:txBody>
                    <a:bodyPr/>
                    <a:lstStyle/>
                    <a:p>
                      <a:pPr algn="ctr"/>
                      <a:r>
                        <a:rPr lang="en-US" dirty="0" smtClean="0"/>
                        <a:t>$12,500</a:t>
                      </a:r>
                      <a:endParaRPr lang="en-US" dirty="0"/>
                    </a:p>
                  </a:txBody>
                  <a:tcPr/>
                </a:tc>
              </a:tr>
            </a:tbl>
          </a:graphicData>
        </a:graphic>
      </p:graphicFrame>
      <p:sp>
        <p:nvSpPr>
          <p:cNvPr id="6" name="Slide Number Placeholder 5"/>
          <p:cNvSpPr>
            <a:spLocks noGrp="1"/>
          </p:cNvSpPr>
          <p:nvPr>
            <p:ph type="sldNum" sz="quarter" idx="12"/>
          </p:nvPr>
        </p:nvSpPr>
        <p:spPr/>
        <p:txBody>
          <a:bodyPr/>
          <a:lstStyle/>
          <a:p>
            <a:fld id="{1166AE60-4DC8-4C98-B69D-A1FD99ED36C0}" type="slidenum">
              <a:rPr lang="en-US" smtClean="0"/>
              <a:t>21</a:t>
            </a:fld>
            <a:endParaRPr lang="en-US" dirty="0"/>
          </a:p>
        </p:txBody>
      </p:sp>
    </p:spTree>
    <p:extLst>
      <p:ext uri="{BB962C8B-B14F-4D97-AF65-F5344CB8AC3E}">
        <p14:creationId xmlns:p14="http://schemas.microsoft.com/office/powerpoint/2010/main" val="1236407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87404"/>
            <a:ext cx="3854528" cy="1244596"/>
          </a:xfrm>
        </p:spPr>
        <p:txBody>
          <a:bodyPr>
            <a:normAutofit/>
          </a:bodyPr>
          <a:lstStyle/>
          <a:p>
            <a:r>
              <a:rPr lang="en-US" sz="3600" b="1" dirty="0" smtClean="0"/>
              <a:t>ALLOCATION</a:t>
            </a:r>
            <a:br>
              <a:rPr lang="en-US" sz="3600" b="1" dirty="0" smtClean="0"/>
            </a:br>
            <a:r>
              <a:rPr lang="en-US" sz="3600" b="1" dirty="0" smtClean="0"/>
              <a:t>EXAMPLE</a:t>
            </a:r>
            <a:endParaRPr lang="en-US" sz="3600" b="1" dirty="0"/>
          </a:p>
        </p:txBody>
      </p:sp>
      <p:sp>
        <p:nvSpPr>
          <p:cNvPr id="3" name="Content Placeholder 2"/>
          <p:cNvSpPr>
            <a:spLocks noGrp="1"/>
          </p:cNvSpPr>
          <p:nvPr>
            <p:ph idx="1"/>
          </p:nvPr>
        </p:nvSpPr>
        <p:spPr>
          <a:xfrm>
            <a:off x="4114800" y="514924"/>
            <a:ext cx="5609771" cy="6103590"/>
          </a:xfrm>
        </p:spPr>
        <p:txBody>
          <a:bodyPr>
            <a:normAutofit lnSpcReduction="10000"/>
          </a:bodyPr>
          <a:lstStyle/>
          <a:p>
            <a:r>
              <a:rPr lang="en-US" sz="2000" b="1" dirty="0" smtClean="0"/>
              <a:t>Administration </a:t>
            </a:r>
            <a:endParaRPr lang="en-US" sz="2000" dirty="0" smtClean="0"/>
          </a:p>
          <a:p>
            <a:pPr lvl="1">
              <a:buFont typeface="Arial" panose="020B0604020202020204" pitchFamily="34" charset="0"/>
              <a:buChar char="•"/>
            </a:pPr>
            <a:r>
              <a:rPr lang="en-US" sz="2200" b="1" dirty="0" smtClean="0">
                <a:solidFill>
                  <a:srgbClr val="008000"/>
                </a:solidFill>
              </a:rPr>
              <a:t>Any data entry reports for the grantor  FFR, Expenditure and Allocation reports, RSR, MAI, single audit</a:t>
            </a:r>
          </a:p>
          <a:p>
            <a:pPr lvl="1">
              <a:buFont typeface="Arial" panose="020B0604020202020204" pitchFamily="34" charset="0"/>
              <a:buChar char="•"/>
            </a:pPr>
            <a:r>
              <a:rPr lang="en-US" sz="2200" b="1" dirty="0" smtClean="0">
                <a:solidFill>
                  <a:srgbClr val="008000"/>
                </a:solidFill>
              </a:rPr>
              <a:t>CAREWare data entry when  associated with the RSR</a:t>
            </a:r>
          </a:p>
          <a:p>
            <a:r>
              <a:rPr lang="en-US" sz="2000" b="1" dirty="0" smtClean="0"/>
              <a:t>Services</a:t>
            </a:r>
          </a:p>
          <a:p>
            <a:pPr lvl="1">
              <a:buFont typeface="Arial" panose="020B0604020202020204" pitchFamily="34" charset="0"/>
              <a:buChar char="•"/>
            </a:pPr>
            <a:r>
              <a:rPr lang="en-US" sz="2200" dirty="0" smtClean="0">
                <a:solidFill>
                  <a:schemeClr val="accent1"/>
                </a:solidFill>
              </a:rPr>
              <a:t>CAREWare data entry for case managers notes, or medical information for quality</a:t>
            </a:r>
          </a:p>
          <a:p>
            <a:pPr lvl="1">
              <a:buFont typeface="Arial" panose="020B0604020202020204" pitchFamily="34" charset="0"/>
              <a:buChar char="•"/>
            </a:pPr>
            <a:r>
              <a:rPr lang="en-US" sz="2200" dirty="0" smtClean="0">
                <a:solidFill>
                  <a:schemeClr val="accent1"/>
                </a:solidFill>
              </a:rPr>
              <a:t>Eligibility information on CAREWare or another electronic or manual system</a:t>
            </a:r>
          </a:p>
          <a:p>
            <a:pPr lvl="1">
              <a:buFont typeface="Arial" panose="020B0604020202020204" pitchFamily="34" charset="0"/>
              <a:buChar char="•"/>
            </a:pPr>
            <a:r>
              <a:rPr lang="en-US" sz="2200" dirty="0" smtClean="0">
                <a:solidFill>
                  <a:schemeClr val="accent1"/>
                </a:solidFill>
              </a:rPr>
              <a:t>Clinical Quality Management reports, performance measures </a:t>
            </a:r>
          </a:p>
          <a:p>
            <a:pPr lvl="1">
              <a:buFont typeface="Arial" panose="020B0604020202020204" pitchFamily="34" charset="0"/>
              <a:buChar char="•"/>
            </a:pPr>
            <a:r>
              <a:rPr lang="en-US" sz="2200" dirty="0">
                <a:solidFill>
                  <a:schemeClr val="accent1"/>
                </a:solidFill>
              </a:rPr>
              <a:t>Client </a:t>
            </a:r>
            <a:r>
              <a:rPr lang="en-US" sz="2200" dirty="0" smtClean="0">
                <a:solidFill>
                  <a:schemeClr val="accent1"/>
                </a:solidFill>
              </a:rPr>
              <a:t>registration/intake</a:t>
            </a:r>
            <a:endParaRPr lang="en-US" sz="2200" dirty="0">
              <a:solidFill>
                <a:schemeClr val="accent1"/>
              </a:solidFill>
            </a:endParaRPr>
          </a:p>
        </p:txBody>
      </p:sp>
      <p:sp>
        <p:nvSpPr>
          <p:cNvPr id="4" name="Text Placeholder 3"/>
          <p:cNvSpPr>
            <a:spLocks noGrp="1"/>
          </p:cNvSpPr>
          <p:nvPr>
            <p:ph type="body" sz="half" idx="2"/>
          </p:nvPr>
        </p:nvSpPr>
        <p:spPr>
          <a:xfrm>
            <a:off x="648307" y="2399696"/>
            <a:ext cx="3531808" cy="3478590"/>
          </a:xfrm>
        </p:spPr>
        <p:txBody>
          <a:bodyPr>
            <a:normAutofit/>
          </a:bodyPr>
          <a:lstStyle/>
          <a:p>
            <a:pPr marL="0" lvl="1"/>
            <a:r>
              <a:rPr lang="en-US" sz="2600" dirty="0">
                <a:solidFill>
                  <a:schemeClr val="tx1"/>
                </a:solidFill>
              </a:rPr>
              <a:t>Examples of data entry expenses (kind of data and reports being </a:t>
            </a:r>
            <a:r>
              <a:rPr lang="en-US" sz="2600" dirty="0" smtClean="0">
                <a:solidFill>
                  <a:schemeClr val="tx1"/>
                </a:solidFill>
              </a:rPr>
              <a:t>produced that support </a:t>
            </a:r>
            <a:r>
              <a:rPr lang="en-US" sz="2600" dirty="0">
                <a:solidFill>
                  <a:schemeClr val="tx1"/>
                </a:solidFill>
              </a:rPr>
              <a:t>services vs those that support finance and administration)</a:t>
            </a:r>
          </a:p>
          <a:p>
            <a:endParaRPr lang="en-US" dirty="0"/>
          </a:p>
        </p:txBody>
      </p:sp>
      <p:sp>
        <p:nvSpPr>
          <p:cNvPr id="5" name="Slide Number Placeholder 4"/>
          <p:cNvSpPr>
            <a:spLocks noGrp="1"/>
          </p:cNvSpPr>
          <p:nvPr>
            <p:ph type="sldNum" sz="quarter" idx="12"/>
          </p:nvPr>
        </p:nvSpPr>
        <p:spPr/>
        <p:txBody>
          <a:bodyPr/>
          <a:lstStyle/>
          <a:p>
            <a:fld id="{1166AE60-4DC8-4C98-B69D-A1FD99ED36C0}" type="slidenum">
              <a:rPr lang="en-US" smtClean="0"/>
              <a:t>22</a:t>
            </a:fld>
            <a:endParaRPr lang="en-US" dirty="0"/>
          </a:p>
        </p:txBody>
      </p:sp>
    </p:spTree>
    <p:extLst>
      <p:ext uri="{BB962C8B-B14F-4D97-AF65-F5344CB8AC3E}">
        <p14:creationId xmlns:p14="http://schemas.microsoft.com/office/powerpoint/2010/main" val="2487852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400" y="300789"/>
            <a:ext cx="8867602" cy="555554"/>
          </a:xfrm>
        </p:spPr>
        <p:txBody>
          <a:bodyPr>
            <a:normAutofit fontScale="90000"/>
          </a:bodyPr>
          <a:lstStyle/>
          <a:p>
            <a:r>
              <a:rPr lang="en-US" b="1" dirty="0" smtClean="0"/>
              <a:t>Unit Cost Example</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5688260"/>
              </p:ext>
            </p:extLst>
          </p:nvPr>
        </p:nvGraphicFramePr>
        <p:xfrm>
          <a:off x="551734" y="861563"/>
          <a:ext cx="8751923" cy="5759995"/>
        </p:xfrm>
        <a:graphic>
          <a:graphicData uri="http://schemas.openxmlformats.org/drawingml/2006/table">
            <a:tbl>
              <a:tblPr>
                <a:tableStyleId>{5C22544A-7EE6-4342-B048-85BDC9FD1C3A}</a:tableStyleId>
              </a:tblPr>
              <a:tblGrid>
                <a:gridCol w="2147923"/>
                <a:gridCol w="1494971"/>
                <a:gridCol w="1741714"/>
                <a:gridCol w="1248229"/>
                <a:gridCol w="1045028"/>
                <a:gridCol w="1074058"/>
              </a:tblGrid>
              <a:tr h="341309">
                <a:tc>
                  <a:txBody>
                    <a:bodyPr/>
                    <a:lstStyle/>
                    <a:p>
                      <a:pPr algn="ctr" fontAlgn="b"/>
                      <a:r>
                        <a:rPr lang="en-US" sz="1700" u="none" strike="noStrike" dirty="0">
                          <a:solidFill>
                            <a:schemeClr val="bg1"/>
                          </a:solidFill>
                          <a:effectLst/>
                        </a:rPr>
                        <a:t>Category</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Total</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 % allocation </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 Physician </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N P</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c>
                  <a:txBody>
                    <a:bodyPr/>
                    <a:lstStyle/>
                    <a:p>
                      <a:pPr algn="ctr" fontAlgn="b"/>
                      <a:r>
                        <a:rPr lang="en-US" sz="1700" u="none" strike="noStrike" dirty="0">
                          <a:solidFill>
                            <a:schemeClr val="bg1"/>
                          </a:solidFill>
                          <a:effectLst/>
                        </a:rPr>
                        <a:t>R N</a:t>
                      </a:r>
                      <a:endParaRPr lang="en-US" sz="1700" b="0" i="0" u="none" strike="noStrike" dirty="0">
                        <a:solidFill>
                          <a:schemeClr val="bg1"/>
                        </a:solidFill>
                        <a:effectLst/>
                        <a:latin typeface="Calibri" panose="020F0502020204030204" pitchFamily="34" charset="0"/>
                      </a:endParaRPr>
                    </a:p>
                  </a:txBody>
                  <a:tcPr marL="6632" marR="6632" marT="6632" marB="0" anchor="b">
                    <a:solidFill>
                      <a:schemeClr val="accent1"/>
                    </a:solidFill>
                  </a:tcPr>
                </a:tc>
              </a:tr>
              <a:tr h="285194">
                <a:tc>
                  <a:txBody>
                    <a:bodyPr/>
                    <a:lstStyle/>
                    <a:p>
                      <a:pPr algn="l" fontAlgn="b"/>
                      <a:r>
                        <a:rPr lang="en-US" sz="1700" u="none" strike="noStrike" dirty="0">
                          <a:effectLst/>
                        </a:rPr>
                        <a:t>SALARIES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a:t>
                      </a:r>
                      <a:r>
                        <a:rPr lang="en-US" sz="1700" u="none" strike="noStrike" baseline="0" dirty="0" smtClean="0">
                          <a:effectLst/>
                        </a:rPr>
                        <a:t>    </a:t>
                      </a:r>
                      <a:r>
                        <a:rPr lang="en-US" sz="1700" u="none" strike="noStrike" dirty="0" smtClean="0">
                          <a:effectLst/>
                        </a:rPr>
                        <a:t>322,050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67,630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99,836</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154,584</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employee benefits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54,038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11,348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16,752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25,938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Payroll taxes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25,777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21%-31%-48%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5,413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7,991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12,373</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Contract/Consultant</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Physician on site</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49,350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11,844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13,818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23,688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Nutrition</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4,400</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1,056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1,232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2,112</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Contracted Fee</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10,045</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2,411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2,813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4,822</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Supplies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Equipment expensed</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11,487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2,757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3,216</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5,514</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Program Supplies</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14,002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3,360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3,921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6,721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Travel</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3,252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780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911</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1,561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Conference Meetings</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4,793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1,150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1,342</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2,301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Insurance</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2,065</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496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578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991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Other expense</a:t>
                      </a:r>
                      <a:endParaRPr lang="en-US" sz="1700" b="0" i="1"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smtClean="0">
                          <a:effectLst/>
                        </a:rPr>
                        <a:t>$        1,278</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24%-28%-48%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 $           </a:t>
                      </a:r>
                      <a:r>
                        <a:rPr lang="en-US" sz="1700" u="sng" strike="noStrike" dirty="0" smtClean="0">
                          <a:effectLst/>
                        </a:rPr>
                        <a:t>307 </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358</a:t>
                      </a:r>
                      <a:endParaRPr lang="en-US" sz="1700" b="0" i="0" u="sng"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sng" strike="noStrike" dirty="0">
                          <a:effectLst/>
                        </a:rPr>
                        <a:t>613</a:t>
                      </a:r>
                      <a:endParaRPr lang="en-US" sz="1700" b="0" i="0" u="sng"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    502,537</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a:t>
                      </a:r>
                      <a:r>
                        <a:rPr lang="en-US" sz="1700" u="none" strike="noStrike" baseline="0" dirty="0" smtClean="0">
                          <a:effectLst/>
                        </a:rPr>
                        <a:t>10</a:t>
                      </a:r>
                      <a:r>
                        <a:rPr lang="en-US" sz="1700" u="none" strike="noStrike" dirty="0" smtClean="0">
                          <a:effectLst/>
                        </a:rPr>
                        <a:t>8,552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152,768</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241,218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Billable </a:t>
                      </a:r>
                      <a:r>
                        <a:rPr lang="en-US" sz="1700" u="none" strike="noStrike" dirty="0" smtClean="0">
                          <a:effectLst/>
                        </a:rPr>
                        <a:t>RWHAP/MAI</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r>
                        <a:rPr lang="en-US" sz="1700" u="none" strike="noStrike" dirty="0" smtClean="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0.26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0.29</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0.28</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ctr"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28,224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44,303</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smtClean="0">
                          <a:effectLst/>
                        </a:rPr>
                        <a:t>67,541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Visit/units</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a:t>
                      </a:r>
                      <a:r>
                        <a:rPr lang="en-US" sz="1700" u="none" strike="noStrike" dirty="0" smtClean="0">
                          <a:effectLst/>
                        </a:rPr>
                        <a:t>      149</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164</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251</a:t>
                      </a:r>
                      <a:endParaRPr lang="en-US" sz="1700" b="0" i="0" u="none" strike="noStrike" dirty="0">
                        <a:solidFill>
                          <a:srgbClr val="000000"/>
                        </a:solidFill>
                        <a:effectLst/>
                        <a:latin typeface="Calibri" panose="020F0502020204030204" pitchFamily="34" charset="0"/>
                      </a:endParaRPr>
                    </a:p>
                  </a:txBody>
                  <a:tcPr marL="6632" marR="6632" marT="6632" marB="0" anchor="b"/>
                </a:tc>
              </a:tr>
              <a:tr h="285194">
                <a:tc>
                  <a:txBody>
                    <a:bodyPr/>
                    <a:lstStyle/>
                    <a:p>
                      <a:pPr algn="r" fontAlgn="b"/>
                      <a:r>
                        <a:rPr lang="en-US" sz="1700" u="none" strike="noStrike" dirty="0">
                          <a:effectLst/>
                        </a:rPr>
                        <a:t>cost per unit</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l" fontAlgn="b"/>
                      <a:r>
                        <a:rPr lang="en-US" sz="1700" u="none" strike="noStrike" dirty="0">
                          <a:effectLst/>
                        </a:rPr>
                        <a:t>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 $     </a:t>
                      </a:r>
                      <a:r>
                        <a:rPr lang="en-US" sz="1700" u="none" strike="noStrike" dirty="0" smtClean="0">
                          <a:effectLst/>
                        </a:rPr>
                        <a:t> </a:t>
                      </a:r>
                      <a:r>
                        <a:rPr lang="en-US" sz="1700" u="none" strike="noStrike" dirty="0">
                          <a:effectLst/>
                        </a:rPr>
                        <a:t>189.42 </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270.14</a:t>
                      </a:r>
                      <a:endParaRPr lang="en-US" sz="1700" b="0" i="0" u="none" strike="noStrike" dirty="0">
                        <a:solidFill>
                          <a:srgbClr val="000000"/>
                        </a:solidFill>
                        <a:effectLst/>
                        <a:latin typeface="Calibri" panose="020F0502020204030204" pitchFamily="34" charset="0"/>
                      </a:endParaRPr>
                    </a:p>
                  </a:txBody>
                  <a:tcPr marL="6632" marR="6632" marT="6632" marB="0" anchor="b"/>
                </a:tc>
                <a:tc>
                  <a:txBody>
                    <a:bodyPr/>
                    <a:lstStyle/>
                    <a:p>
                      <a:pPr algn="r" fontAlgn="b"/>
                      <a:r>
                        <a:rPr lang="en-US" sz="1700" u="none" strike="noStrike" dirty="0">
                          <a:effectLst/>
                        </a:rPr>
                        <a:t>269.08</a:t>
                      </a:r>
                      <a:endParaRPr lang="en-US" sz="1700" b="0" i="0" u="none" strike="noStrike" dirty="0">
                        <a:solidFill>
                          <a:srgbClr val="000000"/>
                        </a:solidFill>
                        <a:effectLst/>
                        <a:latin typeface="Calibri" panose="020F0502020204030204" pitchFamily="34" charset="0"/>
                      </a:endParaRPr>
                    </a:p>
                  </a:txBody>
                  <a:tcPr marL="6632" marR="6632" marT="6632" marB="0" anchor="b"/>
                </a:tc>
              </a:tr>
            </a:tbl>
          </a:graphicData>
        </a:graphic>
      </p:graphicFrame>
      <p:sp>
        <p:nvSpPr>
          <p:cNvPr id="3" name="Slide Number Placeholder 2"/>
          <p:cNvSpPr>
            <a:spLocks noGrp="1"/>
          </p:cNvSpPr>
          <p:nvPr>
            <p:ph type="sldNum" sz="quarter" idx="12"/>
          </p:nvPr>
        </p:nvSpPr>
        <p:spPr/>
        <p:txBody>
          <a:bodyPr/>
          <a:lstStyle/>
          <a:p>
            <a:fld id="{1166AE60-4DC8-4C98-B69D-A1FD99ED36C0}" type="slidenum">
              <a:rPr lang="en-US" smtClean="0"/>
              <a:t>23</a:t>
            </a:fld>
            <a:endParaRPr lang="en-US" dirty="0"/>
          </a:p>
        </p:txBody>
      </p:sp>
    </p:spTree>
    <p:extLst>
      <p:ext uri="{BB962C8B-B14F-4D97-AF65-F5344CB8AC3E}">
        <p14:creationId xmlns:p14="http://schemas.microsoft.com/office/powerpoint/2010/main" val="18909025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243840"/>
            <a:ext cx="9300754" cy="657497"/>
          </a:xfrm>
        </p:spPr>
        <p:txBody>
          <a:bodyPr>
            <a:normAutofit/>
          </a:bodyPr>
          <a:lstStyle/>
          <a:p>
            <a:r>
              <a:rPr lang="en-US" sz="3200" b="1" i="1" dirty="0" smtClean="0"/>
              <a:t>Summary – properly allocate and report costs</a:t>
            </a:r>
            <a:endParaRPr lang="en-US" sz="3200" b="1" i="1" dirty="0"/>
          </a:p>
        </p:txBody>
      </p:sp>
      <p:sp>
        <p:nvSpPr>
          <p:cNvPr id="3" name="Text Placeholder 2"/>
          <p:cNvSpPr>
            <a:spLocks noGrp="1"/>
          </p:cNvSpPr>
          <p:nvPr>
            <p:ph type="body" idx="1"/>
          </p:nvPr>
        </p:nvSpPr>
        <p:spPr>
          <a:xfrm>
            <a:off x="421276" y="1115954"/>
            <a:ext cx="4484626" cy="477715"/>
          </a:xfrm>
        </p:spPr>
        <p:txBody>
          <a:bodyPr/>
          <a:lstStyle/>
          <a:p>
            <a:r>
              <a:rPr lang="en-US" b="1" dirty="0" smtClean="0"/>
              <a:t>Recipient (grantee)</a:t>
            </a:r>
            <a:r>
              <a:rPr lang="en-US" dirty="0" smtClean="0"/>
              <a:t>	</a:t>
            </a:r>
            <a:endParaRPr lang="en-US" dirty="0"/>
          </a:p>
        </p:txBody>
      </p:sp>
      <p:sp>
        <p:nvSpPr>
          <p:cNvPr id="4" name="Content Placeholder 3"/>
          <p:cNvSpPr>
            <a:spLocks noGrp="1"/>
          </p:cNvSpPr>
          <p:nvPr>
            <p:ph sz="half" idx="2"/>
          </p:nvPr>
        </p:nvSpPr>
        <p:spPr>
          <a:xfrm>
            <a:off x="444139" y="1643229"/>
            <a:ext cx="6087290" cy="5074345"/>
          </a:xfrm>
        </p:spPr>
        <p:txBody>
          <a:bodyPr>
            <a:noAutofit/>
          </a:bodyPr>
          <a:lstStyle/>
          <a:p>
            <a:r>
              <a:rPr lang="en-US" sz="2200" dirty="0" smtClean="0"/>
              <a:t>Up to 10% of the award may be used for routine grant administration and monitoring</a:t>
            </a:r>
          </a:p>
          <a:p>
            <a:r>
              <a:rPr lang="en-US" sz="2200" dirty="0" smtClean="0"/>
              <a:t>Portion of direct and indirect costs of facilities utilized to provide RWHAP services are no longer subject to the 10% </a:t>
            </a:r>
            <a:r>
              <a:rPr lang="en-US" sz="2200" dirty="0" smtClean="0">
                <a:solidFill>
                  <a:schemeClr val="tx1"/>
                </a:solidFill>
              </a:rPr>
              <a:t>admin limit—charge to relevant service category</a:t>
            </a:r>
          </a:p>
          <a:p>
            <a:pPr marL="342900" lvl="2" indent="-342900"/>
            <a:r>
              <a:rPr lang="en-US" sz="2200" dirty="0" smtClean="0">
                <a:solidFill>
                  <a:schemeClr val="tx1"/>
                </a:solidFill>
              </a:rPr>
              <a:t>Supervisor’s </a:t>
            </a:r>
            <a:r>
              <a:rPr lang="en-US" sz="2200" dirty="0">
                <a:solidFill>
                  <a:schemeClr val="tx1"/>
                </a:solidFill>
              </a:rPr>
              <a:t>time devoted to providing professional oversight and direction regarding RWHAP-funded core medical or support service </a:t>
            </a:r>
            <a:r>
              <a:rPr lang="en-US" sz="2200" dirty="0" smtClean="0">
                <a:solidFill>
                  <a:schemeClr val="tx1"/>
                </a:solidFill>
              </a:rPr>
              <a:t>activities</a:t>
            </a:r>
            <a:endParaRPr lang="en-US" sz="2200" dirty="0"/>
          </a:p>
          <a:p>
            <a:pPr marL="342900" lvl="2" indent="-342900"/>
            <a:r>
              <a:rPr lang="en-US" sz="2200" dirty="0">
                <a:solidFill>
                  <a:schemeClr val="tx1"/>
                </a:solidFill>
              </a:rPr>
              <a:t>Fiduciary </a:t>
            </a:r>
            <a:r>
              <a:rPr lang="en-US" sz="2200" dirty="0" smtClean="0">
                <a:solidFill>
                  <a:schemeClr val="tx1"/>
                </a:solidFill>
              </a:rPr>
              <a:t>agent/Consortia—all </a:t>
            </a:r>
            <a:r>
              <a:rPr lang="en-US" sz="2200" dirty="0">
                <a:solidFill>
                  <a:schemeClr val="tx1"/>
                </a:solidFill>
              </a:rPr>
              <a:t>admin costs, exclusive of subawards, count toward the grantee’s 10% admin </a:t>
            </a:r>
            <a:r>
              <a:rPr lang="en-US" sz="2200" dirty="0" smtClean="0">
                <a:solidFill>
                  <a:schemeClr val="tx1"/>
                </a:solidFill>
              </a:rPr>
              <a:t>limit</a:t>
            </a:r>
            <a:endParaRPr lang="en-US" sz="2200" dirty="0">
              <a:solidFill>
                <a:schemeClr val="tx1"/>
              </a:solidFill>
            </a:endParaRPr>
          </a:p>
        </p:txBody>
      </p:sp>
      <p:sp>
        <p:nvSpPr>
          <p:cNvPr id="5" name="Text Placeholder 4"/>
          <p:cNvSpPr>
            <a:spLocks noGrp="1"/>
          </p:cNvSpPr>
          <p:nvPr>
            <p:ph type="body" sz="quarter" idx="3"/>
          </p:nvPr>
        </p:nvSpPr>
        <p:spPr>
          <a:xfrm>
            <a:off x="6596743" y="1455588"/>
            <a:ext cx="2860765" cy="477715"/>
          </a:xfrm>
        </p:spPr>
        <p:txBody>
          <a:bodyPr/>
          <a:lstStyle/>
          <a:p>
            <a:r>
              <a:rPr lang="en-US" b="1" dirty="0" smtClean="0"/>
              <a:t>Subrecipient</a:t>
            </a:r>
            <a:endParaRPr lang="en-US" b="1" dirty="0"/>
          </a:p>
        </p:txBody>
      </p:sp>
      <p:sp>
        <p:nvSpPr>
          <p:cNvPr id="6" name="Content Placeholder 5"/>
          <p:cNvSpPr>
            <a:spLocks noGrp="1"/>
          </p:cNvSpPr>
          <p:nvPr>
            <p:ph sz="quarter" idx="4"/>
          </p:nvPr>
        </p:nvSpPr>
        <p:spPr>
          <a:xfrm>
            <a:off x="6711043" y="2031850"/>
            <a:ext cx="3069771" cy="4499579"/>
          </a:xfrm>
        </p:spPr>
        <p:txBody>
          <a:bodyPr>
            <a:noAutofit/>
          </a:bodyPr>
          <a:lstStyle/>
          <a:p>
            <a:r>
              <a:rPr lang="en-US" sz="2200" dirty="0" smtClean="0"/>
              <a:t>Up to 10</a:t>
            </a:r>
            <a:r>
              <a:rPr lang="en-US" sz="2200" dirty="0"/>
              <a:t>% of the aggregate amount allocated for </a:t>
            </a:r>
            <a:r>
              <a:rPr lang="en-US" sz="2200" dirty="0" smtClean="0"/>
              <a:t>all subrecipients may be used for routine grants administration </a:t>
            </a:r>
          </a:p>
          <a:p>
            <a:pPr lvl="1"/>
            <a:r>
              <a:rPr lang="en-US" sz="2000" dirty="0" smtClean="0"/>
              <a:t>Includes all indirect costs</a:t>
            </a:r>
            <a:endParaRPr lang="en-US" sz="2000" dirty="0"/>
          </a:p>
        </p:txBody>
      </p:sp>
      <p:sp>
        <p:nvSpPr>
          <p:cNvPr id="7" name="Slide Number Placeholder 6"/>
          <p:cNvSpPr>
            <a:spLocks noGrp="1"/>
          </p:cNvSpPr>
          <p:nvPr>
            <p:ph type="sldNum" sz="quarter" idx="12"/>
          </p:nvPr>
        </p:nvSpPr>
        <p:spPr/>
        <p:txBody>
          <a:bodyPr/>
          <a:lstStyle/>
          <a:p>
            <a:fld id="{1166AE60-4DC8-4C98-B69D-A1FD99ED36C0}" type="slidenum">
              <a:rPr lang="en-US" smtClean="0"/>
              <a:t>24</a:t>
            </a:fld>
            <a:endParaRPr lang="en-US" dirty="0"/>
          </a:p>
        </p:txBody>
      </p:sp>
    </p:spTree>
    <p:extLst>
      <p:ext uri="{BB962C8B-B14F-4D97-AF65-F5344CB8AC3E}">
        <p14:creationId xmlns:p14="http://schemas.microsoft.com/office/powerpoint/2010/main" val="1116868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697" y="439783"/>
            <a:ext cx="9300754" cy="657497"/>
          </a:xfrm>
        </p:spPr>
        <p:txBody>
          <a:bodyPr>
            <a:normAutofit/>
          </a:bodyPr>
          <a:lstStyle/>
          <a:p>
            <a:r>
              <a:rPr lang="en-US" sz="3200" b="1" i="1" dirty="0" smtClean="0"/>
              <a:t>Summary – properly allocate and report costs</a:t>
            </a:r>
            <a:endParaRPr lang="en-US" sz="3200" b="1" i="1" dirty="0"/>
          </a:p>
        </p:txBody>
      </p:sp>
      <p:sp>
        <p:nvSpPr>
          <p:cNvPr id="3" name="Text Placeholder 2"/>
          <p:cNvSpPr>
            <a:spLocks noGrp="1"/>
          </p:cNvSpPr>
          <p:nvPr>
            <p:ph type="body" idx="1"/>
          </p:nvPr>
        </p:nvSpPr>
        <p:spPr>
          <a:xfrm>
            <a:off x="535577" y="1455588"/>
            <a:ext cx="7302137" cy="477715"/>
          </a:xfrm>
        </p:spPr>
        <p:txBody>
          <a:bodyPr/>
          <a:lstStyle/>
          <a:p>
            <a:r>
              <a:rPr lang="en-US" sz="2800" b="1" dirty="0" smtClean="0"/>
              <a:t>See Policy Clarification Notice 15-01 </a:t>
            </a:r>
            <a:endParaRPr lang="en-US" sz="2800" dirty="0"/>
          </a:p>
        </p:txBody>
      </p:sp>
      <p:sp>
        <p:nvSpPr>
          <p:cNvPr id="4" name="Content Placeholder 3"/>
          <p:cNvSpPr>
            <a:spLocks noGrp="1"/>
          </p:cNvSpPr>
          <p:nvPr>
            <p:ph sz="half" idx="2"/>
          </p:nvPr>
        </p:nvSpPr>
        <p:spPr>
          <a:xfrm>
            <a:off x="1162594" y="2031849"/>
            <a:ext cx="7720149" cy="4238322"/>
          </a:xfrm>
        </p:spPr>
        <p:txBody>
          <a:bodyPr>
            <a:noAutofit/>
          </a:bodyPr>
          <a:lstStyle/>
          <a:p>
            <a:r>
              <a:rPr lang="en-US" sz="2400" dirty="0" smtClean="0"/>
              <a:t>Effective for RWHAP awards issued on or after January 1, 2015</a:t>
            </a:r>
          </a:p>
          <a:p>
            <a:pPr lvl="1"/>
            <a:r>
              <a:rPr lang="en-US" sz="2400" dirty="0" smtClean="0"/>
              <a:t>New Awards</a:t>
            </a:r>
          </a:p>
          <a:p>
            <a:pPr lvl="1"/>
            <a:r>
              <a:rPr lang="en-US" sz="2400" dirty="0" smtClean="0"/>
              <a:t>Competing Continuations</a:t>
            </a:r>
          </a:p>
          <a:p>
            <a:pPr lvl="1"/>
            <a:r>
              <a:rPr lang="en-US" sz="2400" dirty="0" smtClean="0"/>
              <a:t>Non-competing Continuations</a:t>
            </a:r>
          </a:p>
          <a:p>
            <a:pPr lvl="1"/>
            <a:endParaRPr lang="en-US" sz="2400" dirty="0" smtClean="0"/>
          </a:p>
          <a:p>
            <a:r>
              <a:rPr lang="en-US" sz="2400" dirty="0" smtClean="0"/>
              <a:t>Statutory 10% Administrative Limit varies by </a:t>
            </a:r>
          </a:p>
          <a:p>
            <a:pPr lvl="1"/>
            <a:r>
              <a:rPr lang="en-US" sz="2400" dirty="0" smtClean="0"/>
              <a:t>Part A, B, C, and D</a:t>
            </a:r>
          </a:p>
          <a:p>
            <a:pPr lvl="1"/>
            <a:r>
              <a:rPr lang="en-US" sz="2400" dirty="0" smtClean="0"/>
              <a:t>Recipient vs subrecipient</a:t>
            </a:r>
          </a:p>
        </p:txBody>
      </p:sp>
      <p:sp>
        <p:nvSpPr>
          <p:cNvPr id="7" name="Slide Number Placeholder 6"/>
          <p:cNvSpPr>
            <a:spLocks noGrp="1"/>
          </p:cNvSpPr>
          <p:nvPr>
            <p:ph type="sldNum" sz="quarter" idx="12"/>
          </p:nvPr>
        </p:nvSpPr>
        <p:spPr/>
        <p:txBody>
          <a:bodyPr/>
          <a:lstStyle/>
          <a:p>
            <a:fld id="{1166AE60-4DC8-4C98-B69D-A1FD99ED36C0}" type="slidenum">
              <a:rPr lang="en-US" smtClean="0"/>
              <a:t>25</a:t>
            </a:fld>
            <a:endParaRPr lang="en-US" dirty="0"/>
          </a:p>
        </p:txBody>
      </p:sp>
    </p:spTree>
    <p:extLst>
      <p:ext uri="{BB962C8B-B14F-4D97-AF65-F5344CB8AC3E}">
        <p14:creationId xmlns:p14="http://schemas.microsoft.com/office/powerpoint/2010/main" val="513963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114" y="3889828"/>
            <a:ext cx="8596668" cy="855334"/>
          </a:xfrm>
        </p:spPr>
        <p:txBody>
          <a:bodyPr>
            <a:normAutofit/>
          </a:bodyPr>
          <a:lstStyle/>
          <a:p>
            <a:r>
              <a:rPr lang="en-US" sz="4800" b="1" dirty="0"/>
              <a:t>Q</a:t>
            </a:r>
            <a:r>
              <a:rPr lang="en-US" sz="4800" b="1" dirty="0" smtClean="0"/>
              <a:t>uestions and Answers</a:t>
            </a:r>
            <a:endParaRPr lang="en-US" sz="4800" b="1" dirty="0"/>
          </a:p>
        </p:txBody>
      </p:sp>
      <p:sp>
        <p:nvSpPr>
          <p:cNvPr id="4" name="Slide Number Placeholder 3"/>
          <p:cNvSpPr>
            <a:spLocks noGrp="1"/>
          </p:cNvSpPr>
          <p:nvPr>
            <p:ph type="sldNum" sz="quarter" idx="12"/>
          </p:nvPr>
        </p:nvSpPr>
        <p:spPr/>
        <p:txBody>
          <a:bodyPr/>
          <a:lstStyle/>
          <a:p>
            <a:fld id="{1166AE60-4DC8-4C98-B69D-A1FD99ED36C0}" type="slidenum">
              <a:rPr lang="en-US" smtClean="0"/>
              <a:t>26</a:t>
            </a:fld>
            <a:endParaRPr lang="en-US" dirty="0"/>
          </a:p>
        </p:txBody>
      </p:sp>
      <p:sp>
        <p:nvSpPr>
          <p:cNvPr id="5" name="Title 1"/>
          <p:cNvSpPr txBox="1">
            <a:spLocks/>
          </p:cNvSpPr>
          <p:nvPr/>
        </p:nvSpPr>
        <p:spPr>
          <a:xfrm>
            <a:off x="624114" y="798285"/>
            <a:ext cx="7837089" cy="2380343"/>
          </a:xfrm>
          <a:prstGeom prst="rect">
            <a:avLst/>
          </a:prstGeom>
        </p:spPr>
        <p:txBody>
          <a:bodyPr vert="horz" lIns="91440" tIns="45720" rIns="91440" bIns="45720" rtlCol="0" anchor="b">
            <a:normAutofit/>
          </a:bodyPr>
          <a:lstStyle>
            <a:lvl1pPr algn="l" defTabSz="457200" rtl="0" eaLnBrk="1" latinLnBrk="0" hangingPunct="1">
              <a:spcBef>
                <a:spcPct val="0"/>
              </a:spcBef>
              <a:buNone/>
              <a:defRPr sz="4000" b="0" kern="1200" cap="none">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smtClean="0">
                <a:solidFill>
                  <a:schemeClr val="accent2">
                    <a:lumMod val="75000"/>
                  </a:schemeClr>
                </a:solidFill>
              </a:rPr>
              <a:t>Treatment of Costs Under the 10% Administrative Limit for </a:t>
            </a:r>
            <a:br>
              <a:rPr lang="en-US" sz="3600" dirty="0" smtClean="0">
                <a:solidFill>
                  <a:schemeClr val="accent2">
                    <a:lumMod val="75000"/>
                  </a:schemeClr>
                </a:solidFill>
              </a:rPr>
            </a:br>
            <a:r>
              <a:rPr lang="en-US" sz="3600" dirty="0" smtClean="0">
                <a:solidFill>
                  <a:schemeClr val="accent2">
                    <a:lumMod val="75000"/>
                  </a:schemeClr>
                </a:solidFill>
              </a:rPr>
              <a:t>Ryan White HIV/AIDS </a:t>
            </a:r>
            <a:br>
              <a:rPr lang="en-US" sz="3600" dirty="0" smtClean="0">
                <a:solidFill>
                  <a:schemeClr val="accent2">
                    <a:lumMod val="75000"/>
                  </a:schemeClr>
                </a:solidFill>
              </a:rPr>
            </a:br>
            <a:r>
              <a:rPr lang="en-US" sz="3600" dirty="0" smtClean="0">
                <a:solidFill>
                  <a:schemeClr val="accent2">
                    <a:lumMod val="75000"/>
                  </a:schemeClr>
                </a:solidFill>
              </a:rPr>
              <a:t>Part B Programs</a:t>
            </a:r>
            <a:endParaRPr lang="en-US" sz="3600" dirty="0">
              <a:solidFill>
                <a:schemeClr val="accent2">
                  <a:lumMod val="75000"/>
                </a:schemeClr>
              </a:solidFill>
            </a:endParaRPr>
          </a:p>
        </p:txBody>
      </p:sp>
    </p:spTree>
    <p:extLst>
      <p:ext uri="{BB962C8B-B14F-4D97-AF65-F5344CB8AC3E}">
        <p14:creationId xmlns:p14="http://schemas.microsoft.com/office/powerpoint/2010/main" val="25312003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Why revisit the </a:t>
            </a:r>
            <a:r>
              <a:rPr lang="en-US" b="1" i="1" dirty="0" smtClean="0"/>
              <a:t>treatment of costs under the 10% admin limit?</a:t>
            </a:r>
            <a:endParaRPr lang="en-US" strike="sngStrike" dirty="0"/>
          </a:p>
        </p:txBody>
      </p:sp>
      <p:sp>
        <p:nvSpPr>
          <p:cNvPr id="3" name="Content Placeholder 2"/>
          <p:cNvSpPr>
            <a:spLocks noGrp="1"/>
          </p:cNvSpPr>
          <p:nvPr>
            <p:ph idx="1"/>
          </p:nvPr>
        </p:nvSpPr>
        <p:spPr>
          <a:xfrm>
            <a:off x="603504" y="1910442"/>
            <a:ext cx="9089136" cy="4784271"/>
          </a:xfrm>
        </p:spPr>
        <p:txBody>
          <a:bodyPr>
            <a:noAutofit/>
          </a:bodyPr>
          <a:lstStyle/>
          <a:p>
            <a:pPr marL="285750" indent="-285750">
              <a:buFont typeface="Arial" panose="020B0604020202020204" pitchFamily="34" charset="0"/>
              <a:buChar char="•"/>
            </a:pPr>
            <a:r>
              <a:rPr lang="en-US" sz="2400" dirty="0"/>
              <a:t>Acknowledge a rapidly changing healthcare environment in which RWHAP grantees are playing a greater role in coordinating across multiple payer sources</a:t>
            </a:r>
          </a:p>
          <a:p>
            <a:pPr marL="285750" indent="-285750" defTabSz="921807">
              <a:buFont typeface="Arial" panose="020B0604020202020204" pitchFamily="34" charset="0"/>
              <a:buChar char="•"/>
              <a:defRPr/>
            </a:pPr>
            <a:r>
              <a:rPr lang="en-US" sz="2400" dirty="0" smtClean="0"/>
              <a:t>Strengthen </a:t>
            </a:r>
            <a:r>
              <a:rPr lang="en-US" sz="2400" dirty="0"/>
              <a:t>the RWHAP comprehensive system of care</a:t>
            </a:r>
          </a:p>
          <a:p>
            <a:pPr marL="285750" indent="-285750" defTabSz="921807">
              <a:buFont typeface="Arial" panose="020B0604020202020204" pitchFamily="34" charset="0"/>
              <a:buChar char="•"/>
              <a:defRPr/>
            </a:pPr>
            <a:r>
              <a:rPr lang="en-US" sz="2400" dirty="0"/>
              <a:t>Provide greater flexibility to grantees so they can meet the needs of RWHAP clients</a:t>
            </a:r>
          </a:p>
          <a:p>
            <a:pPr marL="172839" indent="-172839">
              <a:buFont typeface="Arial" panose="020B0604020202020204" pitchFamily="34" charset="0"/>
              <a:buChar char="•"/>
            </a:pPr>
            <a:r>
              <a:rPr lang="en-US" sz="2400" dirty="0" smtClean="0"/>
              <a:t>Increased focus on oversight </a:t>
            </a:r>
            <a:r>
              <a:rPr lang="en-US" sz="2400" dirty="0"/>
              <a:t>of </a:t>
            </a:r>
            <a:r>
              <a:rPr lang="en-US" sz="2400" dirty="0" smtClean="0"/>
              <a:t>subrecipients </a:t>
            </a:r>
            <a:r>
              <a:rPr lang="en-US" sz="2400" dirty="0"/>
              <a:t>as required by the National Monitoring Standards and the HHS implementation of </a:t>
            </a:r>
            <a:r>
              <a:rPr lang="en-US" sz="2400" dirty="0" smtClean="0"/>
              <a:t>the new Uniform Guidance at 45 CFR part 75</a:t>
            </a:r>
          </a:p>
          <a:p>
            <a:pPr marL="172839" indent="-172839">
              <a:buFont typeface="Arial" panose="020B0604020202020204" pitchFamily="34" charset="0"/>
              <a:buChar char="•"/>
            </a:pPr>
            <a:r>
              <a:rPr lang="en-US" sz="2400" dirty="0"/>
              <a:t>Address the variation in statutory 10% administrative cost cap that exist for RWHAP Parts A, B, C, </a:t>
            </a:r>
            <a:r>
              <a:rPr lang="en-US" sz="2400" dirty="0" smtClean="0"/>
              <a:t>D</a:t>
            </a:r>
            <a:endParaRPr lang="en-US" sz="2400" dirty="0"/>
          </a:p>
        </p:txBody>
      </p:sp>
      <p:sp>
        <p:nvSpPr>
          <p:cNvPr id="4" name="Slide Number Placeholder 3"/>
          <p:cNvSpPr>
            <a:spLocks noGrp="1"/>
          </p:cNvSpPr>
          <p:nvPr>
            <p:ph type="sldNum" sz="quarter" idx="12"/>
          </p:nvPr>
        </p:nvSpPr>
        <p:spPr/>
        <p:txBody>
          <a:bodyPr/>
          <a:lstStyle/>
          <a:p>
            <a:fld id="{1166AE60-4DC8-4C98-B69D-A1FD99ED36C0}" type="slidenum">
              <a:rPr lang="en-US" smtClean="0"/>
              <a:t>3</a:t>
            </a:fld>
            <a:endParaRPr lang="en-US" dirty="0"/>
          </a:p>
        </p:txBody>
      </p:sp>
    </p:spTree>
    <p:extLst>
      <p:ext uri="{BB962C8B-B14F-4D97-AF65-F5344CB8AC3E}">
        <p14:creationId xmlns:p14="http://schemas.microsoft.com/office/powerpoint/2010/main" val="8999985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1189"/>
          </a:xfrm>
        </p:spPr>
        <p:txBody>
          <a:bodyPr/>
          <a:lstStyle/>
          <a:p>
            <a:r>
              <a:rPr lang="en-US" i="1" dirty="0" smtClean="0"/>
              <a:t>Recipient vs Subrecipient (45 CFR 75)</a:t>
            </a:r>
            <a:endParaRPr lang="en-US" i="1" dirty="0"/>
          </a:p>
        </p:txBody>
      </p:sp>
      <p:sp>
        <p:nvSpPr>
          <p:cNvPr id="3" name="Text Placeholder 2"/>
          <p:cNvSpPr>
            <a:spLocks noGrp="1"/>
          </p:cNvSpPr>
          <p:nvPr>
            <p:ph type="body" idx="1"/>
          </p:nvPr>
        </p:nvSpPr>
        <p:spPr>
          <a:xfrm>
            <a:off x="675746" y="1455588"/>
            <a:ext cx="4039946" cy="477715"/>
          </a:xfrm>
        </p:spPr>
        <p:txBody>
          <a:bodyPr/>
          <a:lstStyle/>
          <a:p>
            <a:r>
              <a:rPr lang="en-US" b="1" dirty="0" smtClean="0"/>
              <a:t>Recipient (grantee)</a:t>
            </a:r>
            <a:r>
              <a:rPr lang="en-US" dirty="0" smtClean="0"/>
              <a:t>	</a:t>
            </a:r>
            <a:endParaRPr lang="en-US" dirty="0"/>
          </a:p>
        </p:txBody>
      </p:sp>
      <p:sp>
        <p:nvSpPr>
          <p:cNvPr id="4" name="Content Placeholder 3"/>
          <p:cNvSpPr>
            <a:spLocks noGrp="1"/>
          </p:cNvSpPr>
          <p:nvPr>
            <p:ph sz="half" idx="2"/>
          </p:nvPr>
        </p:nvSpPr>
        <p:spPr>
          <a:xfrm>
            <a:off x="675745" y="2031849"/>
            <a:ext cx="3530495" cy="4656333"/>
          </a:xfrm>
        </p:spPr>
        <p:txBody>
          <a:bodyPr>
            <a:normAutofit lnSpcReduction="10000"/>
          </a:bodyPr>
          <a:lstStyle/>
          <a:p>
            <a:r>
              <a:rPr lang="en-US" sz="2200" dirty="0" smtClean="0"/>
              <a:t>The entity that receives the RWHAP award directly from HRSA</a:t>
            </a:r>
          </a:p>
          <a:p>
            <a:endParaRPr lang="en-US" sz="1000" dirty="0" smtClean="0"/>
          </a:p>
          <a:p>
            <a:pPr marL="0" indent="0">
              <a:buNone/>
            </a:pPr>
            <a:r>
              <a:rPr lang="en-US" sz="2200" dirty="0" smtClean="0"/>
              <a:t>Many RWHAP recipients (grantees) are also “pass-through” entities</a:t>
            </a:r>
            <a:endParaRPr lang="en-US" sz="2200" dirty="0"/>
          </a:p>
          <a:p>
            <a:r>
              <a:rPr lang="en-US" sz="2200" dirty="0" smtClean="0"/>
              <a:t>Pass-through entity is an entity that provides a subaward to a subrecipient to carry out part of the RWHAP activity</a:t>
            </a:r>
            <a:endParaRPr lang="en-US" sz="2200" dirty="0"/>
          </a:p>
        </p:txBody>
      </p:sp>
      <p:sp>
        <p:nvSpPr>
          <p:cNvPr id="5" name="Text Placeholder 4"/>
          <p:cNvSpPr>
            <a:spLocks noGrp="1"/>
          </p:cNvSpPr>
          <p:nvPr>
            <p:ph type="body" sz="quarter" idx="3"/>
          </p:nvPr>
        </p:nvSpPr>
        <p:spPr>
          <a:xfrm>
            <a:off x="5088383" y="1455588"/>
            <a:ext cx="4525880" cy="477715"/>
          </a:xfrm>
        </p:spPr>
        <p:txBody>
          <a:bodyPr/>
          <a:lstStyle/>
          <a:p>
            <a:r>
              <a:rPr lang="en-US" b="1" dirty="0" smtClean="0"/>
              <a:t>Subrecipient</a:t>
            </a:r>
            <a:endParaRPr lang="en-US" b="1" dirty="0"/>
          </a:p>
        </p:txBody>
      </p:sp>
      <p:sp>
        <p:nvSpPr>
          <p:cNvPr id="6" name="Content Placeholder 5"/>
          <p:cNvSpPr>
            <a:spLocks noGrp="1"/>
          </p:cNvSpPr>
          <p:nvPr>
            <p:ph sz="quarter" idx="4"/>
          </p:nvPr>
        </p:nvSpPr>
        <p:spPr>
          <a:xfrm>
            <a:off x="4807132" y="2031850"/>
            <a:ext cx="4807132" cy="4499579"/>
          </a:xfrm>
        </p:spPr>
        <p:txBody>
          <a:bodyPr>
            <a:noAutofit/>
          </a:bodyPr>
          <a:lstStyle/>
          <a:p>
            <a:r>
              <a:rPr lang="en-US" sz="2000" dirty="0" smtClean="0"/>
              <a:t>The entity that receives a subaward from a pass-through entity to carry out part of the RWHAP programmatic activity  (e.g., RWHAP provider)</a:t>
            </a:r>
          </a:p>
          <a:p>
            <a:r>
              <a:rPr lang="en-US" sz="2000" dirty="0" smtClean="0"/>
              <a:t>Is responsible for adherence to applicable Federal RWHAP program requirements </a:t>
            </a:r>
          </a:p>
          <a:p>
            <a:r>
              <a:rPr lang="en-US" sz="2000" dirty="0" smtClean="0"/>
              <a:t>Has its performance measured in relation to whether objectives of the RWHAP were met</a:t>
            </a:r>
          </a:p>
          <a:p>
            <a:r>
              <a:rPr lang="en-US" sz="2000" dirty="0" smtClean="0"/>
              <a:t>Uses Federal funds to carry out the RWHAP program for a public purpose as specified in authorizing statute</a:t>
            </a:r>
            <a:endParaRPr lang="en-US" sz="2000" dirty="0"/>
          </a:p>
        </p:txBody>
      </p:sp>
      <p:sp>
        <p:nvSpPr>
          <p:cNvPr id="7" name="Slide Number Placeholder 6"/>
          <p:cNvSpPr>
            <a:spLocks noGrp="1"/>
          </p:cNvSpPr>
          <p:nvPr>
            <p:ph type="sldNum" sz="quarter" idx="12"/>
          </p:nvPr>
        </p:nvSpPr>
        <p:spPr/>
        <p:txBody>
          <a:bodyPr/>
          <a:lstStyle/>
          <a:p>
            <a:fld id="{1166AE60-4DC8-4C98-B69D-A1FD99ED36C0}" type="slidenum">
              <a:rPr lang="en-US" smtClean="0"/>
              <a:t>4</a:t>
            </a:fld>
            <a:endParaRPr lang="en-US" dirty="0"/>
          </a:p>
        </p:txBody>
      </p:sp>
    </p:spTree>
    <p:extLst>
      <p:ext uri="{BB962C8B-B14F-4D97-AF65-F5344CB8AC3E}">
        <p14:creationId xmlns:p14="http://schemas.microsoft.com/office/powerpoint/2010/main" val="909337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5414" y="162560"/>
            <a:ext cx="8596668" cy="1320800"/>
          </a:xfrm>
        </p:spPr>
        <p:txBody>
          <a:bodyPr/>
          <a:lstStyle/>
          <a:p>
            <a:r>
              <a:rPr lang="en-US" b="1" dirty="0"/>
              <a:t>What has remained the same for Part B </a:t>
            </a:r>
            <a:r>
              <a:rPr lang="en-US" b="1" dirty="0" smtClean="0"/>
              <a:t>recipients (grantees)?</a:t>
            </a:r>
            <a:endParaRPr lang="en-US" b="1" dirty="0"/>
          </a:p>
        </p:txBody>
      </p:sp>
      <p:sp>
        <p:nvSpPr>
          <p:cNvPr id="3" name="Content Placeholder 2"/>
          <p:cNvSpPr>
            <a:spLocks noGrp="1"/>
          </p:cNvSpPr>
          <p:nvPr>
            <p:ph idx="1"/>
          </p:nvPr>
        </p:nvSpPr>
        <p:spPr>
          <a:xfrm>
            <a:off x="604157" y="1551214"/>
            <a:ext cx="8931729" cy="5134066"/>
          </a:xfrm>
        </p:spPr>
        <p:txBody>
          <a:bodyPr>
            <a:normAutofit lnSpcReduction="10000"/>
          </a:bodyPr>
          <a:lstStyle/>
          <a:p>
            <a:pPr marL="0" indent="0">
              <a:buNone/>
            </a:pPr>
            <a:r>
              <a:rPr lang="en-US" sz="2400" dirty="0"/>
              <a:t> </a:t>
            </a:r>
            <a:r>
              <a:rPr lang="en-US" sz="2400" i="1" dirty="0" smtClean="0"/>
              <a:t>2618(b)(4</a:t>
            </a:r>
            <a:r>
              <a:rPr lang="en-US" sz="2400" i="1" dirty="0"/>
              <a:t>) LIMITATION ON USE OF FUNDS - </a:t>
            </a:r>
            <a:r>
              <a:rPr lang="en-US" sz="2400" i="1" dirty="0" smtClean="0"/>
              <a:t>a </a:t>
            </a:r>
            <a:r>
              <a:rPr lang="en-US" sz="2400" i="1" dirty="0"/>
              <a:t>State may not use more than a total of 15 percent of amounts received under a grant awarded under section 2611 for the purposes described in paragraphs (2) [Planning and </a:t>
            </a:r>
            <a:r>
              <a:rPr lang="en-US" sz="2400" i="1" dirty="0" smtClean="0"/>
              <a:t>Evaluation] </a:t>
            </a:r>
            <a:r>
              <a:rPr lang="en-US" sz="2400" i="1" dirty="0"/>
              <a:t>and (</a:t>
            </a:r>
            <a:r>
              <a:rPr lang="en-US" sz="2400" i="1" dirty="0" smtClean="0"/>
              <a:t>3) [Administration]</a:t>
            </a:r>
          </a:p>
          <a:p>
            <a:endParaRPr lang="en-US" sz="1100" dirty="0" smtClean="0"/>
          </a:p>
          <a:p>
            <a:r>
              <a:rPr lang="en-US" sz="2400" dirty="0" smtClean="0"/>
              <a:t>Up to 10</a:t>
            </a:r>
            <a:r>
              <a:rPr lang="en-US" sz="2400" dirty="0"/>
              <a:t>% for administration </a:t>
            </a:r>
            <a:r>
              <a:rPr lang="en-US" sz="2400" dirty="0" smtClean="0"/>
              <a:t>2618(b)(3)(A)</a:t>
            </a:r>
            <a:endParaRPr lang="en-US" sz="2400" dirty="0"/>
          </a:p>
          <a:p>
            <a:r>
              <a:rPr lang="en-US" sz="2400" dirty="0" smtClean="0"/>
              <a:t>Up to 10</a:t>
            </a:r>
            <a:r>
              <a:rPr lang="en-US" sz="2400" dirty="0"/>
              <a:t>% for planning and evaluation </a:t>
            </a:r>
            <a:r>
              <a:rPr lang="en-US" sz="2400" dirty="0" smtClean="0"/>
              <a:t>2618(b)(2</a:t>
            </a:r>
            <a:r>
              <a:rPr lang="en-US" sz="2400" dirty="0"/>
              <a:t>)</a:t>
            </a:r>
          </a:p>
          <a:p>
            <a:r>
              <a:rPr lang="en-US" sz="2400" dirty="0"/>
              <a:t>Not to exceed 15% of the amount received under this grant for </a:t>
            </a:r>
            <a:r>
              <a:rPr lang="en-US" sz="2400" dirty="0" smtClean="0"/>
              <a:t>administration, planning</a:t>
            </a:r>
            <a:r>
              <a:rPr lang="en-US" sz="2400" dirty="0"/>
              <a:t>, </a:t>
            </a:r>
            <a:r>
              <a:rPr lang="en-US" sz="2400" dirty="0" smtClean="0"/>
              <a:t>and evaluation</a:t>
            </a:r>
            <a:endParaRPr lang="en-US" sz="2400" dirty="0"/>
          </a:p>
          <a:p>
            <a:endParaRPr lang="en-US" sz="1100" dirty="0"/>
          </a:p>
          <a:p>
            <a:pPr marL="0" indent="0">
              <a:buNone/>
            </a:pPr>
            <a:r>
              <a:rPr lang="en-US" sz="2800" dirty="0">
                <a:solidFill>
                  <a:schemeClr val="accent1"/>
                </a:solidFill>
              </a:rPr>
              <a:t>Awarded </a:t>
            </a:r>
            <a:r>
              <a:rPr lang="en-US" sz="2800" dirty="0" smtClean="0">
                <a:solidFill>
                  <a:schemeClr val="accent1"/>
                </a:solidFill>
              </a:rPr>
              <a:t>$3 </a:t>
            </a:r>
            <a:r>
              <a:rPr lang="en-US" sz="2800" dirty="0">
                <a:solidFill>
                  <a:schemeClr val="accent1"/>
                </a:solidFill>
              </a:rPr>
              <a:t>million x 15% = </a:t>
            </a:r>
            <a:r>
              <a:rPr lang="en-US" sz="2800" dirty="0" smtClean="0">
                <a:solidFill>
                  <a:schemeClr val="accent1"/>
                </a:solidFill>
              </a:rPr>
              <a:t>$450,000 </a:t>
            </a:r>
            <a:r>
              <a:rPr lang="en-US" sz="2800" dirty="0">
                <a:solidFill>
                  <a:schemeClr val="accent1"/>
                </a:solidFill>
              </a:rPr>
              <a:t>for </a:t>
            </a:r>
            <a:r>
              <a:rPr lang="en-US" sz="2800" dirty="0" smtClean="0">
                <a:solidFill>
                  <a:schemeClr val="accent1"/>
                </a:solidFill>
              </a:rPr>
              <a:t>administrative, planning, and evaluation </a:t>
            </a:r>
            <a:r>
              <a:rPr lang="en-US" sz="2800" dirty="0">
                <a:solidFill>
                  <a:schemeClr val="accent1"/>
                </a:solidFill>
              </a:rPr>
              <a:t>costs </a:t>
            </a:r>
          </a:p>
          <a:p>
            <a:pPr>
              <a:lnSpc>
                <a:spcPct val="90000"/>
              </a:lnSpc>
            </a:pPr>
            <a:endParaRPr lang="en-US" sz="2000" dirty="0"/>
          </a:p>
        </p:txBody>
      </p:sp>
      <p:sp>
        <p:nvSpPr>
          <p:cNvPr id="4" name="Slide Number Placeholder 3"/>
          <p:cNvSpPr>
            <a:spLocks noGrp="1"/>
          </p:cNvSpPr>
          <p:nvPr>
            <p:ph type="sldNum" sz="quarter" idx="12"/>
          </p:nvPr>
        </p:nvSpPr>
        <p:spPr/>
        <p:txBody>
          <a:bodyPr/>
          <a:lstStyle/>
          <a:p>
            <a:fld id="{1166AE60-4DC8-4C98-B69D-A1FD99ED36C0}" type="slidenum">
              <a:rPr lang="en-US" smtClean="0"/>
              <a:t>5</a:t>
            </a:fld>
            <a:endParaRPr lang="en-US" dirty="0"/>
          </a:p>
        </p:txBody>
      </p:sp>
    </p:spTree>
    <p:extLst>
      <p:ext uri="{BB962C8B-B14F-4D97-AF65-F5344CB8AC3E}">
        <p14:creationId xmlns:p14="http://schemas.microsoft.com/office/powerpoint/2010/main" val="286824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97180" y="1518557"/>
            <a:ext cx="9891849" cy="2563586"/>
          </a:xfrm>
        </p:spPr>
        <p:txBody>
          <a:bodyPr>
            <a:normAutofit fontScale="77500" lnSpcReduction="20000"/>
          </a:bodyPr>
          <a:lstStyle/>
          <a:p>
            <a:pPr marL="0" indent="0">
              <a:lnSpc>
                <a:spcPct val="120000"/>
              </a:lnSpc>
              <a:buNone/>
            </a:pPr>
            <a:r>
              <a:rPr lang="en-US" sz="3500" i="1" dirty="0" smtClean="0"/>
              <a:t>Aggregate</a:t>
            </a:r>
            <a:r>
              <a:rPr lang="en-US" sz="3500" dirty="0" smtClean="0"/>
              <a:t> </a:t>
            </a:r>
            <a:r>
              <a:rPr lang="en-US" sz="3500" dirty="0"/>
              <a:t>10% </a:t>
            </a:r>
            <a:r>
              <a:rPr lang="en-US" sz="3500" dirty="0" smtClean="0"/>
              <a:t>limit </a:t>
            </a:r>
            <a:r>
              <a:rPr lang="en-US" sz="3500" dirty="0"/>
              <a:t>on all subawards </a:t>
            </a:r>
            <a:r>
              <a:rPr lang="en-US" sz="3500" dirty="0" smtClean="0"/>
              <a:t> for administrative activities—including ALL indirect costs</a:t>
            </a:r>
          </a:p>
          <a:p>
            <a:pPr marL="0" indent="0">
              <a:buNone/>
            </a:pPr>
            <a:endParaRPr lang="en-US" sz="1100" dirty="0"/>
          </a:p>
          <a:p>
            <a:pPr>
              <a:lnSpc>
                <a:spcPct val="120000"/>
              </a:lnSpc>
            </a:pPr>
            <a:r>
              <a:rPr lang="en-US" sz="3200" dirty="0" smtClean="0">
                <a:solidFill>
                  <a:schemeClr val="accent1"/>
                </a:solidFill>
              </a:rPr>
              <a:t>$2M grant: $200,000 (10%) = admin, $100,000 (5%) = planning and evaluation, $100,000 (5%) = Clinical Quality Management (CQM), and $1.6 </a:t>
            </a:r>
            <a:r>
              <a:rPr lang="en-US" sz="3200" dirty="0">
                <a:solidFill>
                  <a:schemeClr val="accent1"/>
                </a:solidFill>
              </a:rPr>
              <a:t>million is allocated to </a:t>
            </a:r>
            <a:r>
              <a:rPr lang="en-US" sz="3200" dirty="0" smtClean="0">
                <a:solidFill>
                  <a:schemeClr val="accent1"/>
                </a:solidFill>
              </a:rPr>
              <a:t>contracts </a:t>
            </a:r>
            <a:r>
              <a:rPr lang="en-US" sz="3200" dirty="0">
                <a:solidFill>
                  <a:schemeClr val="accent1"/>
                </a:solidFill>
              </a:rPr>
              <a:t>for </a:t>
            </a:r>
            <a:r>
              <a:rPr lang="en-US" sz="3200" dirty="0" smtClean="0">
                <a:solidFill>
                  <a:schemeClr val="accent1"/>
                </a:solidFill>
              </a:rPr>
              <a:t>services</a:t>
            </a:r>
            <a:endParaRPr lang="en-US" sz="3200" dirty="0">
              <a:solidFill>
                <a:schemeClr val="accent1"/>
              </a:solidFill>
            </a:endParaRPr>
          </a:p>
        </p:txBody>
      </p:sp>
      <p:sp>
        <p:nvSpPr>
          <p:cNvPr id="7" name="Slide Number Placeholder 6"/>
          <p:cNvSpPr>
            <a:spLocks noGrp="1"/>
          </p:cNvSpPr>
          <p:nvPr>
            <p:ph type="sldNum" sz="quarter" idx="12"/>
          </p:nvPr>
        </p:nvSpPr>
        <p:spPr/>
        <p:txBody>
          <a:bodyPr/>
          <a:lstStyle/>
          <a:p>
            <a:fld id="{1166AE60-4DC8-4C98-B69D-A1FD99ED36C0}" type="slidenum">
              <a:rPr lang="en-US" smtClean="0"/>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015671416"/>
              </p:ext>
            </p:extLst>
          </p:nvPr>
        </p:nvGraphicFramePr>
        <p:xfrm>
          <a:off x="1270002" y="4182328"/>
          <a:ext cx="7365997" cy="2381759"/>
        </p:xfrm>
        <a:graphic>
          <a:graphicData uri="http://schemas.openxmlformats.org/drawingml/2006/table">
            <a:tbl>
              <a:tblPr firstRow="1" bandRow="1">
                <a:tableStyleId>{5C22544A-7EE6-4342-B048-85BDC9FD1C3A}</a:tableStyleId>
              </a:tblPr>
              <a:tblGrid>
                <a:gridCol w="1917700"/>
                <a:gridCol w="1777999"/>
                <a:gridCol w="1347610"/>
                <a:gridCol w="2322688"/>
              </a:tblGrid>
              <a:tr h="536927">
                <a:tc>
                  <a:txBody>
                    <a:bodyPr/>
                    <a:lstStyle/>
                    <a:p>
                      <a:pPr algn="ctr"/>
                      <a:r>
                        <a:rPr lang="en-US" sz="2200" dirty="0" smtClean="0"/>
                        <a:t>Subrecipient</a:t>
                      </a:r>
                      <a:endParaRPr lang="en-US" sz="2200" dirty="0"/>
                    </a:p>
                  </a:txBody>
                  <a:tcPr/>
                </a:tc>
                <a:tc>
                  <a:txBody>
                    <a:bodyPr/>
                    <a:lstStyle/>
                    <a:p>
                      <a:pPr algn="ctr"/>
                      <a:r>
                        <a:rPr lang="en-US" sz="2200" dirty="0" smtClean="0"/>
                        <a:t>$1.6 M</a:t>
                      </a:r>
                      <a:endParaRPr lang="en-US" sz="2200" dirty="0"/>
                    </a:p>
                  </a:txBody>
                  <a:tcPr/>
                </a:tc>
                <a:tc>
                  <a:txBody>
                    <a:bodyPr/>
                    <a:lstStyle/>
                    <a:p>
                      <a:pPr algn="ctr"/>
                      <a:r>
                        <a:rPr lang="en-US" sz="2200" dirty="0" smtClean="0"/>
                        <a:t>10%</a:t>
                      </a:r>
                      <a:endParaRPr lang="en-US" sz="2200" dirty="0"/>
                    </a:p>
                  </a:txBody>
                  <a:tcPr/>
                </a:tc>
                <a:tc>
                  <a:txBody>
                    <a:bodyPr/>
                    <a:lstStyle/>
                    <a:p>
                      <a:pPr algn="ctr"/>
                      <a:r>
                        <a:rPr lang="en-US" sz="2200" dirty="0" smtClean="0"/>
                        <a:t>$160,000</a:t>
                      </a:r>
                      <a:endParaRPr lang="en-US" sz="2200" dirty="0"/>
                    </a:p>
                  </a:txBody>
                  <a:tcPr/>
                </a:tc>
              </a:tr>
              <a:tr h="456119">
                <a:tc>
                  <a:txBody>
                    <a:bodyPr/>
                    <a:lstStyle/>
                    <a:p>
                      <a:pPr algn="ctr"/>
                      <a:r>
                        <a:rPr lang="en-US" sz="2200" dirty="0" smtClean="0"/>
                        <a:t>HIC</a:t>
                      </a:r>
                      <a:endParaRPr lang="en-US" sz="2200" dirty="0"/>
                    </a:p>
                  </a:txBody>
                  <a:tcPr/>
                </a:tc>
                <a:tc>
                  <a:txBody>
                    <a:bodyPr/>
                    <a:lstStyle/>
                    <a:p>
                      <a:pPr algn="ctr"/>
                      <a:r>
                        <a:rPr lang="en-US" sz="2200" dirty="0" smtClean="0"/>
                        <a:t>$400,000</a:t>
                      </a:r>
                      <a:endParaRPr lang="en-US" sz="2200" dirty="0"/>
                    </a:p>
                  </a:txBody>
                  <a:tcPr/>
                </a:tc>
                <a:tc>
                  <a:txBody>
                    <a:bodyPr/>
                    <a:lstStyle/>
                    <a:p>
                      <a:pPr algn="ctr"/>
                      <a:r>
                        <a:rPr lang="en-US" sz="2200" dirty="0" smtClean="0"/>
                        <a:t>3%</a:t>
                      </a:r>
                      <a:endParaRPr lang="en-US" sz="2200" dirty="0"/>
                    </a:p>
                  </a:txBody>
                  <a:tcPr/>
                </a:tc>
                <a:tc>
                  <a:txBody>
                    <a:bodyPr/>
                    <a:lstStyle/>
                    <a:p>
                      <a:pPr algn="ctr"/>
                      <a:r>
                        <a:rPr lang="en-US" sz="2200" dirty="0" smtClean="0"/>
                        <a:t>$12,000</a:t>
                      </a:r>
                      <a:endParaRPr lang="en-US" sz="2200" dirty="0"/>
                    </a:p>
                  </a:txBody>
                  <a:tcPr/>
                </a:tc>
              </a:tr>
              <a:tr h="447438">
                <a:tc>
                  <a:txBody>
                    <a:bodyPr/>
                    <a:lstStyle/>
                    <a:p>
                      <a:pPr algn="ctr"/>
                      <a:r>
                        <a:rPr lang="en-US" sz="2200" dirty="0" smtClean="0"/>
                        <a:t>BCC</a:t>
                      </a:r>
                      <a:endParaRPr lang="en-US" sz="2200" dirty="0"/>
                    </a:p>
                  </a:txBody>
                  <a:tcPr/>
                </a:tc>
                <a:tc>
                  <a:txBody>
                    <a:bodyPr/>
                    <a:lstStyle/>
                    <a:p>
                      <a:pPr algn="ctr"/>
                      <a:r>
                        <a:rPr lang="en-US" sz="2200" dirty="0" smtClean="0"/>
                        <a:t>$450,000</a:t>
                      </a:r>
                      <a:endParaRPr lang="en-US" sz="2200" dirty="0"/>
                    </a:p>
                  </a:txBody>
                  <a:tcPr/>
                </a:tc>
                <a:tc>
                  <a:txBody>
                    <a:bodyPr/>
                    <a:lstStyle/>
                    <a:p>
                      <a:pPr algn="ctr"/>
                      <a:r>
                        <a:rPr lang="en-US" sz="2200" dirty="0" smtClean="0"/>
                        <a:t>7%</a:t>
                      </a:r>
                      <a:endParaRPr lang="en-US" sz="2200" dirty="0"/>
                    </a:p>
                  </a:txBody>
                  <a:tcPr/>
                </a:tc>
                <a:tc>
                  <a:txBody>
                    <a:bodyPr/>
                    <a:lstStyle/>
                    <a:p>
                      <a:pPr algn="ctr"/>
                      <a:r>
                        <a:rPr lang="en-US" sz="2200" dirty="0" smtClean="0"/>
                        <a:t>$31,500</a:t>
                      </a:r>
                      <a:endParaRPr lang="en-US" sz="2200" dirty="0"/>
                    </a:p>
                  </a:txBody>
                  <a:tcPr/>
                </a:tc>
              </a:tr>
              <a:tr h="472123">
                <a:tc>
                  <a:txBody>
                    <a:bodyPr/>
                    <a:lstStyle/>
                    <a:p>
                      <a:pPr algn="ctr"/>
                      <a:r>
                        <a:rPr lang="en-US" sz="2200" dirty="0" smtClean="0"/>
                        <a:t>CHD</a:t>
                      </a:r>
                      <a:endParaRPr lang="en-US" sz="2200" dirty="0"/>
                    </a:p>
                  </a:txBody>
                  <a:tcPr/>
                </a:tc>
                <a:tc>
                  <a:txBody>
                    <a:bodyPr/>
                    <a:lstStyle/>
                    <a:p>
                      <a:pPr algn="ctr"/>
                      <a:r>
                        <a:rPr lang="en-US" sz="2200" dirty="0" smtClean="0"/>
                        <a:t>$350,000</a:t>
                      </a:r>
                      <a:endParaRPr lang="en-US" sz="2200" dirty="0"/>
                    </a:p>
                  </a:txBody>
                  <a:tcPr/>
                </a:tc>
                <a:tc>
                  <a:txBody>
                    <a:bodyPr/>
                    <a:lstStyle/>
                    <a:p>
                      <a:pPr algn="ctr"/>
                      <a:r>
                        <a:rPr lang="en-US" sz="2200" dirty="0" smtClean="0"/>
                        <a:t>28%</a:t>
                      </a:r>
                      <a:endParaRPr lang="en-US" sz="2200" dirty="0"/>
                    </a:p>
                  </a:txBody>
                  <a:tcPr/>
                </a:tc>
                <a:tc>
                  <a:txBody>
                    <a:bodyPr/>
                    <a:lstStyle/>
                    <a:p>
                      <a:pPr algn="ctr"/>
                      <a:r>
                        <a:rPr lang="en-US" sz="2200" dirty="0" smtClean="0"/>
                        <a:t>$98,000</a:t>
                      </a:r>
                      <a:endParaRPr lang="en-US" sz="2200" dirty="0"/>
                    </a:p>
                  </a:txBody>
                  <a:tcPr/>
                </a:tc>
              </a:tr>
              <a:tr h="469152">
                <a:tc>
                  <a:txBody>
                    <a:bodyPr/>
                    <a:lstStyle/>
                    <a:p>
                      <a:pPr algn="ctr"/>
                      <a:r>
                        <a:rPr lang="en-US" sz="2200" dirty="0" smtClean="0"/>
                        <a:t>NKHD</a:t>
                      </a:r>
                      <a:endParaRPr lang="en-US" sz="2200" dirty="0"/>
                    </a:p>
                  </a:txBody>
                  <a:tcPr/>
                </a:tc>
                <a:tc>
                  <a:txBody>
                    <a:bodyPr/>
                    <a:lstStyle/>
                    <a:p>
                      <a:pPr algn="ctr"/>
                      <a:r>
                        <a:rPr lang="en-US" sz="2200" dirty="0" smtClean="0"/>
                        <a:t>$400,000</a:t>
                      </a:r>
                      <a:endParaRPr lang="en-US" sz="2200" dirty="0"/>
                    </a:p>
                  </a:txBody>
                  <a:tcPr/>
                </a:tc>
                <a:tc>
                  <a:txBody>
                    <a:bodyPr/>
                    <a:lstStyle/>
                    <a:p>
                      <a:pPr algn="ctr"/>
                      <a:r>
                        <a:rPr lang="en-US" sz="2200" dirty="0" smtClean="0"/>
                        <a:t>4.625%</a:t>
                      </a:r>
                      <a:endParaRPr lang="en-US" sz="2200" dirty="0"/>
                    </a:p>
                  </a:txBody>
                  <a:tcPr/>
                </a:tc>
                <a:tc>
                  <a:txBody>
                    <a:bodyPr/>
                    <a:lstStyle/>
                    <a:p>
                      <a:pPr algn="ctr"/>
                      <a:r>
                        <a:rPr lang="en-US" sz="2200" dirty="0" smtClean="0"/>
                        <a:t>$18,500</a:t>
                      </a:r>
                      <a:endParaRPr lang="en-US" sz="2200" dirty="0"/>
                    </a:p>
                  </a:txBody>
                  <a:tcPr/>
                </a:tc>
              </a:tr>
            </a:tbl>
          </a:graphicData>
        </a:graphic>
      </p:graphicFrame>
      <p:sp>
        <p:nvSpPr>
          <p:cNvPr id="6" name="Title 1"/>
          <p:cNvSpPr txBox="1">
            <a:spLocks/>
          </p:cNvSpPr>
          <p:nvPr/>
        </p:nvSpPr>
        <p:spPr>
          <a:xfrm>
            <a:off x="297180" y="325482"/>
            <a:ext cx="9098280" cy="109510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b="1" dirty="0" smtClean="0"/>
              <a:t>What has remained the same for Part B subrecipients?</a:t>
            </a:r>
            <a:endParaRPr lang="en-US" dirty="0"/>
          </a:p>
        </p:txBody>
      </p:sp>
    </p:spTree>
    <p:extLst>
      <p:ext uri="{BB962C8B-B14F-4D97-AF65-F5344CB8AC3E}">
        <p14:creationId xmlns:p14="http://schemas.microsoft.com/office/powerpoint/2010/main" val="1026446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186" y="328386"/>
            <a:ext cx="9042400" cy="1108528"/>
          </a:xfrm>
        </p:spPr>
        <p:txBody>
          <a:bodyPr>
            <a:normAutofit fontScale="90000"/>
          </a:bodyPr>
          <a:lstStyle/>
          <a:p>
            <a:r>
              <a:rPr lang="en-US" sz="4000" b="1" dirty="0"/>
              <a:t>What has remained the same for Part </a:t>
            </a:r>
            <a:r>
              <a:rPr lang="en-US" sz="4000" b="1" dirty="0" smtClean="0"/>
              <a:t>B recipients (grantees) and subrecipients?</a:t>
            </a:r>
            <a:r>
              <a:rPr lang="en-US" dirty="0" smtClean="0"/>
              <a:t/>
            </a:r>
            <a:br>
              <a:rPr lang="en-US" dirty="0" smtClean="0"/>
            </a:br>
            <a:endParaRPr lang="en-US" dirty="0"/>
          </a:p>
        </p:txBody>
      </p:sp>
      <p:sp>
        <p:nvSpPr>
          <p:cNvPr id="3" name="Text Placeholder 2"/>
          <p:cNvSpPr>
            <a:spLocks noGrp="1"/>
          </p:cNvSpPr>
          <p:nvPr>
            <p:ph type="body" idx="1"/>
          </p:nvPr>
        </p:nvSpPr>
        <p:spPr>
          <a:xfrm>
            <a:off x="675745" y="1724718"/>
            <a:ext cx="4185623" cy="457200"/>
          </a:xfrm>
        </p:spPr>
        <p:txBody>
          <a:bodyPr/>
          <a:lstStyle/>
          <a:p>
            <a:r>
              <a:rPr lang="en-US" dirty="0" smtClean="0"/>
              <a:t>GRANTEE ADMIN DEFINITION</a:t>
            </a:r>
            <a:endParaRPr lang="en-US" dirty="0"/>
          </a:p>
        </p:txBody>
      </p:sp>
      <p:sp>
        <p:nvSpPr>
          <p:cNvPr id="4" name="Content Placeholder 3"/>
          <p:cNvSpPr>
            <a:spLocks noGrp="1"/>
          </p:cNvSpPr>
          <p:nvPr>
            <p:ph sz="half" idx="2"/>
          </p:nvPr>
        </p:nvSpPr>
        <p:spPr>
          <a:xfrm>
            <a:off x="359229" y="2235200"/>
            <a:ext cx="4865914" cy="4622800"/>
          </a:xfrm>
        </p:spPr>
        <p:txBody>
          <a:bodyPr>
            <a:normAutofit lnSpcReduction="10000"/>
          </a:bodyPr>
          <a:lstStyle/>
          <a:p>
            <a:pPr marL="0" indent="0">
              <a:buNone/>
            </a:pPr>
            <a:r>
              <a:rPr lang="en-US" dirty="0"/>
              <a:t>§</a:t>
            </a:r>
            <a:r>
              <a:rPr lang="en-US" dirty="0" smtClean="0"/>
              <a:t>2618(b)(</a:t>
            </a:r>
            <a:r>
              <a:rPr lang="en-US" dirty="0"/>
              <a:t>3</a:t>
            </a:r>
            <a:r>
              <a:rPr lang="en-US" dirty="0" smtClean="0"/>
              <a:t>)(C) </a:t>
            </a:r>
            <a:r>
              <a:rPr lang="en-US" dirty="0"/>
              <a:t>routine grant </a:t>
            </a:r>
            <a:r>
              <a:rPr lang="en-US" dirty="0" smtClean="0"/>
              <a:t>monitoring and administration activities</a:t>
            </a:r>
            <a:r>
              <a:rPr lang="en-US" dirty="0"/>
              <a:t> </a:t>
            </a:r>
            <a:r>
              <a:rPr lang="en-US" dirty="0" smtClean="0"/>
              <a:t>that include routine grant administration and monitoring activities. </a:t>
            </a:r>
          </a:p>
          <a:p>
            <a:pPr marL="468313" lvl="1">
              <a:buFont typeface="Arial" panose="020B0604020202020204" pitchFamily="34" charset="0"/>
              <a:buChar char="•"/>
            </a:pPr>
            <a:r>
              <a:rPr lang="en-US" sz="1900" b="1" i="1" dirty="0" smtClean="0">
                <a:solidFill>
                  <a:schemeClr val="accent2"/>
                </a:solidFill>
              </a:rPr>
              <a:t>RWHAP Program &amp; Financial Reports</a:t>
            </a:r>
          </a:p>
          <a:p>
            <a:pPr marL="468313" lvl="1">
              <a:buFont typeface="Arial" panose="020B0604020202020204" pitchFamily="34" charset="0"/>
              <a:buChar char="•"/>
            </a:pPr>
            <a:r>
              <a:rPr lang="en-US" sz="1900" b="1" i="1" dirty="0" smtClean="0">
                <a:solidFill>
                  <a:schemeClr val="accent2"/>
                </a:solidFill>
              </a:rPr>
              <a:t>Contracting activities – developing  RFP, proposal review, issuing contracts</a:t>
            </a:r>
          </a:p>
          <a:p>
            <a:pPr marL="468313" lvl="1">
              <a:buFont typeface="Arial" panose="020B0604020202020204" pitchFamily="34" charset="0"/>
              <a:buChar char="•"/>
            </a:pPr>
            <a:r>
              <a:rPr lang="en-US" sz="1900" b="1" i="1" dirty="0" smtClean="0">
                <a:solidFill>
                  <a:schemeClr val="accent2"/>
                </a:solidFill>
              </a:rPr>
              <a:t>Subrecipient monitoring-by phone, site visits, report review</a:t>
            </a:r>
          </a:p>
          <a:p>
            <a:pPr marL="468313" lvl="1">
              <a:buFont typeface="Arial" panose="020B0604020202020204" pitchFamily="34" charset="0"/>
              <a:buChar char="•"/>
            </a:pPr>
            <a:r>
              <a:rPr lang="en-US" sz="1900" b="1" i="1" dirty="0" smtClean="0">
                <a:solidFill>
                  <a:schemeClr val="accent2"/>
                </a:solidFill>
              </a:rPr>
              <a:t>Related payroll, audit, and general legal activities </a:t>
            </a:r>
          </a:p>
          <a:p>
            <a:pPr marL="468313" lvl="1">
              <a:buFont typeface="Arial" panose="020B0604020202020204" pitchFamily="34" charset="0"/>
              <a:buChar char="•"/>
            </a:pPr>
            <a:r>
              <a:rPr lang="en-US" sz="1900" b="1" i="1" dirty="0" smtClean="0">
                <a:solidFill>
                  <a:schemeClr val="accent2"/>
                </a:solidFill>
              </a:rPr>
              <a:t>Contracted planning and evaluation responsibilities </a:t>
            </a:r>
          </a:p>
        </p:txBody>
      </p:sp>
      <p:sp>
        <p:nvSpPr>
          <p:cNvPr id="5" name="Text Placeholder 4"/>
          <p:cNvSpPr>
            <a:spLocks noGrp="1"/>
          </p:cNvSpPr>
          <p:nvPr>
            <p:ph type="body" sz="quarter" idx="3"/>
          </p:nvPr>
        </p:nvSpPr>
        <p:spPr>
          <a:xfrm>
            <a:off x="5666014" y="1640497"/>
            <a:ext cx="4000499" cy="541422"/>
          </a:xfrm>
        </p:spPr>
        <p:txBody>
          <a:bodyPr/>
          <a:lstStyle/>
          <a:p>
            <a:r>
              <a:rPr lang="en-US" dirty="0" smtClean="0"/>
              <a:t>SUBRECIPIENT ADMIN</a:t>
            </a:r>
            <a:endParaRPr lang="en-US" dirty="0"/>
          </a:p>
        </p:txBody>
      </p:sp>
      <p:sp>
        <p:nvSpPr>
          <p:cNvPr id="6" name="Content Placeholder 5"/>
          <p:cNvSpPr>
            <a:spLocks noGrp="1"/>
          </p:cNvSpPr>
          <p:nvPr>
            <p:ph sz="quarter" idx="4"/>
          </p:nvPr>
        </p:nvSpPr>
        <p:spPr>
          <a:xfrm>
            <a:off x="5568043" y="2186628"/>
            <a:ext cx="3906610" cy="4328472"/>
          </a:xfrm>
        </p:spPr>
        <p:txBody>
          <a:bodyPr>
            <a:noAutofit/>
          </a:bodyPr>
          <a:lstStyle/>
          <a:p>
            <a:r>
              <a:rPr lang="en-US" sz="2000" dirty="0"/>
              <a:t>§</a:t>
            </a:r>
            <a:r>
              <a:rPr lang="en-US" sz="2000" dirty="0" smtClean="0"/>
              <a:t>2618(b)(3)(D) </a:t>
            </a:r>
            <a:r>
              <a:rPr lang="en-US" sz="2000" dirty="0"/>
              <a:t>usual and recognized overhead activities, </a:t>
            </a:r>
            <a:r>
              <a:rPr lang="en-US" sz="2000" b="1" dirty="0"/>
              <a:t>including established indirect rates for </a:t>
            </a:r>
            <a:r>
              <a:rPr lang="en-US" sz="2000" b="1" dirty="0" smtClean="0"/>
              <a:t>agencies</a:t>
            </a:r>
            <a:r>
              <a:rPr lang="en-US" sz="2000" dirty="0" smtClean="0"/>
              <a:t>; (</a:t>
            </a:r>
            <a:r>
              <a:rPr lang="en-US" sz="2000" dirty="0"/>
              <a:t>B) management </a:t>
            </a:r>
            <a:r>
              <a:rPr lang="en-US" sz="2000" dirty="0" smtClean="0"/>
              <a:t>oversight (administration and monitoring); and (</a:t>
            </a:r>
            <a:r>
              <a:rPr lang="en-US" sz="2000" dirty="0"/>
              <a:t>C) </a:t>
            </a:r>
            <a:r>
              <a:rPr lang="en-US" sz="2000" dirty="0" smtClean="0"/>
              <a:t>quality </a:t>
            </a:r>
            <a:r>
              <a:rPr lang="en-US" sz="2000" dirty="0"/>
              <a:t>assurance, quality control, and related activities</a:t>
            </a:r>
            <a:r>
              <a:rPr lang="en-US" sz="2000" dirty="0" smtClean="0"/>
              <a:t>.</a:t>
            </a:r>
          </a:p>
          <a:p>
            <a:r>
              <a:rPr lang="en-US" sz="2000" b="1" i="1" dirty="0" smtClean="0">
                <a:solidFill>
                  <a:schemeClr val="accent2"/>
                </a:solidFill>
              </a:rPr>
              <a:t>Same as grantee but includes all indirect costs</a:t>
            </a:r>
          </a:p>
        </p:txBody>
      </p:sp>
      <p:sp>
        <p:nvSpPr>
          <p:cNvPr id="7" name="Slide Number Placeholder 6"/>
          <p:cNvSpPr>
            <a:spLocks noGrp="1"/>
          </p:cNvSpPr>
          <p:nvPr>
            <p:ph type="sldNum" sz="quarter" idx="12"/>
          </p:nvPr>
        </p:nvSpPr>
        <p:spPr/>
        <p:txBody>
          <a:bodyPr/>
          <a:lstStyle/>
          <a:p>
            <a:fld id="{1166AE60-4DC8-4C98-B69D-A1FD99ED36C0}" type="slidenum">
              <a:rPr lang="en-US" smtClean="0"/>
              <a:t>7</a:t>
            </a:fld>
            <a:endParaRPr lang="en-US" dirty="0"/>
          </a:p>
        </p:txBody>
      </p:sp>
    </p:spTree>
    <p:extLst>
      <p:ext uri="{BB962C8B-B14F-4D97-AF65-F5344CB8AC3E}">
        <p14:creationId xmlns:p14="http://schemas.microsoft.com/office/powerpoint/2010/main" val="2019953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529" y="473528"/>
            <a:ext cx="9078685" cy="767443"/>
          </a:xfrm>
        </p:spPr>
        <p:txBody>
          <a:bodyPr>
            <a:noAutofit/>
          </a:bodyPr>
          <a:lstStyle/>
          <a:p>
            <a:r>
              <a:rPr lang="en-US" b="1" dirty="0" smtClean="0"/>
              <a:t>What has remained the same for Part B?</a:t>
            </a:r>
            <a:endParaRPr lang="en-US" b="1" dirty="0"/>
          </a:p>
        </p:txBody>
      </p:sp>
      <p:sp>
        <p:nvSpPr>
          <p:cNvPr id="5" name="Text Placeholder 4"/>
          <p:cNvSpPr>
            <a:spLocks noGrp="1"/>
          </p:cNvSpPr>
          <p:nvPr>
            <p:ph type="body" sz="quarter" idx="3"/>
          </p:nvPr>
        </p:nvSpPr>
        <p:spPr>
          <a:xfrm>
            <a:off x="522515" y="1291046"/>
            <a:ext cx="3543300" cy="650240"/>
          </a:xfrm>
        </p:spPr>
        <p:txBody>
          <a:bodyPr/>
          <a:lstStyle/>
          <a:p>
            <a:r>
              <a:rPr lang="en-US" b="1" dirty="0" smtClean="0"/>
              <a:t>CONSORTIA </a:t>
            </a:r>
            <a:endParaRPr lang="en-US" b="1" dirty="0"/>
          </a:p>
        </p:txBody>
      </p:sp>
      <p:sp>
        <p:nvSpPr>
          <p:cNvPr id="6" name="Content Placeholder 5"/>
          <p:cNvSpPr>
            <a:spLocks noGrp="1"/>
          </p:cNvSpPr>
          <p:nvPr>
            <p:ph sz="quarter" idx="4"/>
          </p:nvPr>
        </p:nvSpPr>
        <p:spPr>
          <a:xfrm>
            <a:off x="477911" y="2042885"/>
            <a:ext cx="4273704" cy="4619172"/>
          </a:xfrm>
        </p:spPr>
        <p:txBody>
          <a:bodyPr>
            <a:normAutofit lnSpcReduction="10000"/>
          </a:bodyPr>
          <a:lstStyle/>
          <a:p>
            <a:pPr marL="0" indent="0">
              <a:buNone/>
            </a:pPr>
            <a:r>
              <a:rPr lang="en-US" sz="2400" i="1" dirty="0" smtClean="0"/>
              <a:t>Consortia receives $3M</a:t>
            </a:r>
          </a:p>
          <a:p>
            <a:pPr marL="0" indent="0">
              <a:buNone/>
            </a:pPr>
            <a:r>
              <a:rPr lang="en-US" sz="2400" i="1" dirty="0" smtClean="0"/>
              <a:t>$450,000 = 15% for planning, evaluation, and admin  (</a:t>
            </a:r>
            <a:r>
              <a:rPr lang="en-US" sz="2400" i="1" dirty="0" smtClean="0">
                <a:solidFill>
                  <a:schemeClr val="accent1"/>
                </a:solidFill>
              </a:rPr>
              <a:t>this counts against the state’s 15% admin, P&amp;E limit</a:t>
            </a:r>
            <a:r>
              <a:rPr lang="en-US" sz="2400" i="1" dirty="0" smtClean="0"/>
              <a:t>)</a:t>
            </a:r>
          </a:p>
          <a:p>
            <a:pPr marL="0" indent="0">
              <a:buNone/>
            </a:pPr>
            <a:r>
              <a:rPr lang="en-US" sz="2400" i="1" dirty="0" smtClean="0"/>
              <a:t>$150,000 = CQM</a:t>
            </a:r>
          </a:p>
          <a:p>
            <a:pPr marL="0" indent="0">
              <a:buNone/>
            </a:pPr>
            <a:r>
              <a:rPr lang="en-US" sz="2400" i="1" dirty="0" smtClean="0"/>
              <a:t>$2,400,000 = subawards</a:t>
            </a:r>
          </a:p>
          <a:p>
            <a:pPr marL="457200" lvl="1" indent="-342900">
              <a:buFont typeface="Arial" panose="020B0604020202020204" pitchFamily="34" charset="0"/>
              <a:buChar char="•"/>
            </a:pPr>
            <a:r>
              <a:rPr lang="en-US" sz="2400" b="1" i="1" dirty="0" smtClean="0"/>
              <a:t>$240,000 = aggregate 10% for administration (includes all indirect costs)</a:t>
            </a:r>
            <a:endParaRPr lang="en-US" sz="2400" b="1" dirty="0" smtClean="0"/>
          </a:p>
          <a:p>
            <a:pPr marL="0" indent="0">
              <a:buNone/>
            </a:pPr>
            <a:endParaRPr lang="en-US" sz="2400" dirty="0"/>
          </a:p>
        </p:txBody>
      </p:sp>
      <p:sp>
        <p:nvSpPr>
          <p:cNvPr id="7" name="Slide Number Placeholder 6"/>
          <p:cNvSpPr>
            <a:spLocks noGrp="1"/>
          </p:cNvSpPr>
          <p:nvPr>
            <p:ph type="sldNum" sz="quarter" idx="12"/>
          </p:nvPr>
        </p:nvSpPr>
        <p:spPr/>
        <p:txBody>
          <a:bodyPr/>
          <a:lstStyle/>
          <a:p>
            <a:fld id="{1166AE60-4DC8-4C98-B69D-A1FD99ED36C0}" type="slidenum">
              <a:rPr lang="en-US" smtClean="0"/>
              <a:pPr/>
              <a:t>8</a:t>
            </a:fld>
            <a:endParaRPr lang="en-US" dirty="0"/>
          </a:p>
        </p:txBody>
      </p:sp>
      <p:sp>
        <p:nvSpPr>
          <p:cNvPr id="15" name="Text Placeholder 14"/>
          <p:cNvSpPr>
            <a:spLocks noGrp="1"/>
          </p:cNvSpPr>
          <p:nvPr>
            <p:ph type="body" idx="1"/>
          </p:nvPr>
        </p:nvSpPr>
        <p:spPr>
          <a:xfrm>
            <a:off x="5306786" y="1372325"/>
            <a:ext cx="4289869" cy="589280"/>
          </a:xfrm>
        </p:spPr>
        <p:txBody>
          <a:bodyPr/>
          <a:lstStyle/>
          <a:p>
            <a:r>
              <a:rPr lang="en-US" b="1" dirty="0" smtClean="0"/>
              <a:t>FIDUCIARY AGENTS</a:t>
            </a:r>
            <a:endParaRPr lang="en-US" b="1" dirty="0"/>
          </a:p>
        </p:txBody>
      </p:sp>
      <p:sp>
        <p:nvSpPr>
          <p:cNvPr id="16" name="Content Placeholder 15"/>
          <p:cNvSpPr>
            <a:spLocks noGrp="1"/>
          </p:cNvSpPr>
          <p:nvPr>
            <p:ph sz="half" idx="2"/>
          </p:nvPr>
        </p:nvSpPr>
        <p:spPr>
          <a:xfrm>
            <a:off x="5274129" y="2057400"/>
            <a:ext cx="4474029" cy="4376057"/>
          </a:xfrm>
        </p:spPr>
        <p:txBody>
          <a:bodyPr>
            <a:noAutofit/>
          </a:bodyPr>
          <a:lstStyle/>
          <a:p>
            <a:pPr marL="0" indent="0">
              <a:buNone/>
            </a:pPr>
            <a:r>
              <a:rPr lang="en-US" sz="2400" i="1" dirty="0"/>
              <a:t>Fiduciary </a:t>
            </a:r>
            <a:r>
              <a:rPr lang="en-US" sz="2400" i="1" dirty="0" smtClean="0"/>
              <a:t>agent receives </a:t>
            </a:r>
            <a:r>
              <a:rPr lang="en-US" sz="2400" i="1" dirty="0"/>
              <a:t>$</a:t>
            </a:r>
            <a:r>
              <a:rPr lang="en-US" sz="2400" i="1" dirty="0" smtClean="0"/>
              <a:t>3M</a:t>
            </a:r>
          </a:p>
          <a:p>
            <a:pPr marL="0" indent="0">
              <a:buNone/>
            </a:pPr>
            <a:r>
              <a:rPr lang="en-US" sz="2400" i="1" dirty="0" smtClean="0"/>
              <a:t>$</a:t>
            </a:r>
            <a:r>
              <a:rPr lang="en-US" sz="2400" i="1" dirty="0"/>
              <a:t>300,000 for administration (</a:t>
            </a:r>
            <a:r>
              <a:rPr lang="en-US" sz="2400" b="1" i="1" dirty="0">
                <a:solidFill>
                  <a:schemeClr val="accent1"/>
                </a:solidFill>
              </a:rPr>
              <a:t>this counts against the </a:t>
            </a:r>
            <a:r>
              <a:rPr lang="en-US" sz="2400" b="1" i="1" dirty="0" smtClean="0">
                <a:solidFill>
                  <a:schemeClr val="accent1"/>
                </a:solidFill>
              </a:rPr>
              <a:t>state’s 10</a:t>
            </a:r>
            <a:r>
              <a:rPr lang="en-US" sz="2400" b="1" i="1" dirty="0">
                <a:solidFill>
                  <a:schemeClr val="accent1"/>
                </a:solidFill>
              </a:rPr>
              <a:t>% admin limit</a:t>
            </a:r>
            <a:r>
              <a:rPr lang="en-US" sz="2400" i="1" dirty="0"/>
              <a:t>)</a:t>
            </a:r>
          </a:p>
          <a:p>
            <a:pPr marL="0" indent="0">
              <a:buNone/>
            </a:pPr>
            <a:r>
              <a:rPr lang="en-US" sz="2400" i="1" dirty="0"/>
              <a:t>$150,000 = CQM</a:t>
            </a:r>
          </a:p>
          <a:p>
            <a:pPr marL="0" indent="0">
              <a:buNone/>
            </a:pPr>
            <a:r>
              <a:rPr lang="en-US" sz="2400" i="1" dirty="0"/>
              <a:t>$2,550,000 = </a:t>
            </a:r>
            <a:r>
              <a:rPr lang="en-US" sz="2400" i="1" dirty="0" smtClean="0"/>
              <a:t>subawards</a:t>
            </a:r>
            <a:endParaRPr lang="en-US" sz="2400" i="1" dirty="0"/>
          </a:p>
          <a:p>
            <a:pPr marL="457200" lvl="2" indent="-342900">
              <a:buFont typeface="Arial" panose="020B0604020202020204" pitchFamily="34" charset="0"/>
              <a:buChar char="•"/>
            </a:pPr>
            <a:r>
              <a:rPr lang="en-US" sz="2400" i="1" dirty="0">
                <a:solidFill>
                  <a:schemeClr val="tx1"/>
                </a:solidFill>
              </a:rPr>
              <a:t>$255,000 = </a:t>
            </a:r>
            <a:r>
              <a:rPr lang="en-US" sz="2400" b="1" i="1" dirty="0">
                <a:solidFill>
                  <a:schemeClr val="tx1"/>
                </a:solidFill>
              </a:rPr>
              <a:t>aggregate 10% for </a:t>
            </a:r>
            <a:r>
              <a:rPr lang="en-US" sz="2400" b="1" i="1" dirty="0" smtClean="0">
                <a:solidFill>
                  <a:schemeClr val="tx1"/>
                </a:solidFill>
              </a:rPr>
              <a:t>administration (includes all indirect costs)</a:t>
            </a:r>
            <a:endParaRPr lang="en-US" sz="2400" b="1" dirty="0">
              <a:solidFill>
                <a:schemeClr val="tx1"/>
              </a:solidFill>
            </a:endParaRPr>
          </a:p>
        </p:txBody>
      </p:sp>
    </p:spTree>
    <p:extLst>
      <p:ext uri="{BB962C8B-B14F-4D97-AF65-F5344CB8AC3E}">
        <p14:creationId xmlns:p14="http://schemas.microsoft.com/office/powerpoint/2010/main" val="2785647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2820" y="435429"/>
            <a:ext cx="8596668" cy="1320800"/>
          </a:xfrm>
        </p:spPr>
        <p:txBody>
          <a:bodyPr>
            <a:noAutofit/>
          </a:bodyPr>
          <a:lstStyle/>
          <a:p>
            <a:r>
              <a:rPr lang="en-US" b="1" dirty="0"/>
              <a:t>What has </a:t>
            </a:r>
            <a:r>
              <a:rPr lang="en-US" b="1" dirty="0" smtClean="0"/>
              <a:t>changed </a:t>
            </a:r>
            <a:r>
              <a:rPr lang="en-US" b="1" dirty="0"/>
              <a:t>for Part </a:t>
            </a:r>
            <a:r>
              <a:rPr lang="en-US" b="1" dirty="0" smtClean="0"/>
              <a:t>B recipients (grantees) </a:t>
            </a:r>
            <a:r>
              <a:rPr lang="en-US" b="1" dirty="0"/>
              <a:t>and </a:t>
            </a:r>
            <a:r>
              <a:rPr lang="en-US" b="1" dirty="0" smtClean="0"/>
              <a:t>subrecipients?</a:t>
            </a:r>
            <a:endParaRPr lang="en-US" dirty="0"/>
          </a:p>
        </p:txBody>
      </p:sp>
      <p:sp>
        <p:nvSpPr>
          <p:cNvPr id="3" name="Content Placeholder 2"/>
          <p:cNvSpPr>
            <a:spLocks noGrp="1"/>
          </p:cNvSpPr>
          <p:nvPr>
            <p:ph idx="1"/>
          </p:nvPr>
        </p:nvSpPr>
        <p:spPr>
          <a:xfrm>
            <a:off x="677334" y="1717589"/>
            <a:ext cx="8886796" cy="4992130"/>
          </a:xfrm>
        </p:spPr>
        <p:txBody>
          <a:bodyPr>
            <a:normAutofit fontScale="70000" lnSpcReduction="20000"/>
          </a:bodyPr>
          <a:lstStyle/>
          <a:p>
            <a:r>
              <a:rPr lang="en-US" sz="2800" i="1" dirty="0"/>
              <a:t>The </a:t>
            </a:r>
            <a:r>
              <a:rPr lang="en-US" sz="2800" i="1" dirty="0" smtClean="0"/>
              <a:t>treatment of the portion of </a:t>
            </a:r>
            <a:r>
              <a:rPr lang="en-US" sz="2800" i="1" dirty="0"/>
              <a:t>expenses allocated to </a:t>
            </a:r>
            <a:r>
              <a:rPr lang="en-US" sz="2800" i="1" dirty="0" smtClean="0"/>
              <a:t>administration vs. program.  The following costs </a:t>
            </a:r>
            <a:r>
              <a:rPr lang="en-US" sz="2800" b="1" i="1" u="sng" dirty="0" smtClean="0">
                <a:solidFill>
                  <a:schemeClr val="tx2"/>
                </a:solidFill>
              </a:rPr>
              <a:t>are no longer required to count against the 10% admin limit </a:t>
            </a:r>
            <a:r>
              <a:rPr lang="en-US" sz="2800" i="1" dirty="0" smtClean="0">
                <a:solidFill>
                  <a:schemeClr val="accent1"/>
                </a:solidFill>
              </a:rPr>
              <a:t>:</a:t>
            </a:r>
          </a:p>
          <a:p>
            <a:pPr marL="0" indent="0">
              <a:buNone/>
            </a:pPr>
            <a:endParaRPr lang="en-US" sz="1400" dirty="0"/>
          </a:p>
          <a:p>
            <a:pPr marL="800100" lvl="2" indent="-346075">
              <a:buFont typeface="Wingdings" panose="05000000000000000000" pitchFamily="2" charset="2"/>
              <a:buChar char="v"/>
            </a:pPr>
            <a:r>
              <a:rPr lang="en-US" sz="3400" b="1" dirty="0">
                <a:solidFill>
                  <a:schemeClr val="accent2"/>
                </a:solidFill>
              </a:rPr>
              <a:t>Facilities expenses such as rent, maintenance, utilities, etc. related to core medical or support services provided to </a:t>
            </a:r>
            <a:r>
              <a:rPr lang="en-US" sz="3400" b="1" dirty="0" smtClean="0">
                <a:solidFill>
                  <a:schemeClr val="accent2"/>
                </a:solidFill>
              </a:rPr>
              <a:t>RWHAP clients</a:t>
            </a:r>
          </a:p>
          <a:p>
            <a:pPr marL="800100" lvl="2" indent="-346075">
              <a:buFont typeface="Wingdings" panose="05000000000000000000" pitchFamily="2" charset="2"/>
              <a:buChar char="v"/>
            </a:pPr>
            <a:r>
              <a:rPr lang="en-US" sz="3400" b="1" dirty="0" smtClean="0">
                <a:solidFill>
                  <a:schemeClr val="accent2"/>
                </a:solidFill>
              </a:rPr>
              <a:t>Malpractice </a:t>
            </a:r>
            <a:r>
              <a:rPr lang="en-US" sz="3400" b="1" dirty="0">
                <a:solidFill>
                  <a:schemeClr val="accent2"/>
                </a:solidFill>
              </a:rPr>
              <a:t>i</a:t>
            </a:r>
            <a:r>
              <a:rPr lang="en-US" sz="3400" b="1" dirty="0" smtClean="0">
                <a:solidFill>
                  <a:schemeClr val="accent2"/>
                </a:solidFill>
              </a:rPr>
              <a:t>nsurance </a:t>
            </a:r>
            <a:r>
              <a:rPr lang="en-US" sz="3400" b="1" dirty="0">
                <a:solidFill>
                  <a:schemeClr val="accent2"/>
                </a:solidFill>
              </a:rPr>
              <a:t>related to RWHAP clinical care</a:t>
            </a:r>
          </a:p>
          <a:p>
            <a:pPr marL="800100" lvl="2" indent="-346075">
              <a:buFont typeface="Wingdings" panose="05000000000000000000" pitchFamily="2" charset="2"/>
              <a:buChar char="v"/>
            </a:pPr>
            <a:r>
              <a:rPr lang="en-US" sz="3400" b="1" dirty="0">
                <a:solidFill>
                  <a:schemeClr val="accent2"/>
                </a:solidFill>
              </a:rPr>
              <a:t>Electronic Medical </a:t>
            </a:r>
            <a:r>
              <a:rPr lang="en-US" sz="3400" b="1" dirty="0" smtClean="0">
                <a:solidFill>
                  <a:schemeClr val="accent2"/>
                </a:solidFill>
              </a:rPr>
              <a:t>Records:  </a:t>
            </a:r>
            <a:r>
              <a:rPr lang="en-US" sz="3400" b="1" dirty="0">
                <a:solidFill>
                  <a:schemeClr val="accent2"/>
                </a:solidFill>
              </a:rPr>
              <a:t>m</a:t>
            </a:r>
            <a:r>
              <a:rPr lang="en-US" sz="3400" b="1" dirty="0" smtClean="0">
                <a:solidFill>
                  <a:schemeClr val="accent2"/>
                </a:solidFill>
              </a:rPr>
              <a:t>aintenance</a:t>
            </a:r>
            <a:r>
              <a:rPr lang="en-US" sz="3400" b="1" dirty="0">
                <a:solidFill>
                  <a:schemeClr val="accent2"/>
                </a:solidFill>
              </a:rPr>
              <a:t>, </a:t>
            </a:r>
            <a:r>
              <a:rPr lang="en-US" sz="3400" b="1" dirty="0" smtClean="0">
                <a:solidFill>
                  <a:schemeClr val="accent2"/>
                </a:solidFill>
              </a:rPr>
              <a:t>licensure</a:t>
            </a:r>
            <a:r>
              <a:rPr lang="en-US" sz="3400" b="1" dirty="0">
                <a:solidFill>
                  <a:schemeClr val="accent2"/>
                </a:solidFill>
              </a:rPr>
              <a:t>, </a:t>
            </a:r>
            <a:r>
              <a:rPr lang="en-US" sz="3400" b="1" dirty="0" smtClean="0">
                <a:solidFill>
                  <a:schemeClr val="accent2"/>
                </a:solidFill>
              </a:rPr>
              <a:t>annual updates</a:t>
            </a:r>
            <a:r>
              <a:rPr lang="en-US" sz="3400" b="1" dirty="0">
                <a:solidFill>
                  <a:schemeClr val="accent2"/>
                </a:solidFill>
              </a:rPr>
              <a:t>, </a:t>
            </a:r>
            <a:r>
              <a:rPr lang="en-US" sz="3400" b="1" dirty="0" smtClean="0">
                <a:solidFill>
                  <a:schemeClr val="accent2"/>
                </a:solidFill>
              </a:rPr>
              <a:t>data </a:t>
            </a:r>
            <a:r>
              <a:rPr lang="en-US" sz="3400" b="1" dirty="0">
                <a:solidFill>
                  <a:schemeClr val="accent2"/>
                </a:solidFill>
              </a:rPr>
              <a:t>e</a:t>
            </a:r>
            <a:r>
              <a:rPr lang="en-US" sz="3400" b="1" dirty="0" smtClean="0">
                <a:solidFill>
                  <a:schemeClr val="accent2"/>
                </a:solidFill>
              </a:rPr>
              <a:t>ntry </a:t>
            </a:r>
            <a:r>
              <a:rPr lang="en-US" sz="3400" b="1" dirty="0">
                <a:solidFill>
                  <a:schemeClr val="accent2"/>
                </a:solidFill>
              </a:rPr>
              <a:t>related to RWHAP clinical care</a:t>
            </a:r>
            <a:r>
              <a:rPr lang="en-US" sz="3400" b="1" dirty="0" smtClean="0">
                <a:solidFill>
                  <a:schemeClr val="accent2"/>
                </a:solidFill>
              </a:rPr>
              <a:t>  </a:t>
            </a:r>
          </a:p>
          <a:p>
            <a:pPr marL="800100" lvl="2" indent="-346075">
              <a:buFont typeface="Wingdings" panose="05000000000000000000" pitchFamily="2" charset="2"/>
              <a:buChar char="v"/>
            </a:pPr>
            <a:r>
              <a:rPr lang="en-US" sz="3400" b="1" dirty="0">
                <a:solidFill>
                  <a:schemeClr val="accent2"/>
                </a:solidFill>
              </a:rPr>
              <a:t>Receptionist’s time providing direct </a:t>
            </a:r>
            <a:r>
              <a:rPr lang="en-US" sz="3400" b="1" dirty="0" smtClean="0">
                <a:solidFill>
                  <a:schemeClr val="accent2"/>
                </a:solidFill>
              </a:rPr>
              <a:t>RWHAP patient </a:t>
            </a:r>
            <a:r>
              <a:rPr lang="en-US" sz="3400" b="1" dirty="0">
                <a:solidFill>
                  <a:schemeClr val="accent2"/>
                </a:solidFill>
              </a:rPr>
              <a:t>services </a:t>
            </a:r>
          </a:p>
          <a:p>
            <a:pPr marL="800100" lvl="2" indent="-346075">
              <a:buFont typeface="Wingdings" panose="05000000000000000000" pitchFamily="2" charset="2"/>
              <a:buChar char="v"/>
            </a:pPr>
            <a:r>
              <a:rPr lang="en-US" sz="3400" b="1" dirty="0">
                <a:solidFill>
                  <a:schemeClr val="accent2"/>
                </a:solidFill>
              </a:rPr>
              <a:t>Third party billing (Medicare, Medicaid, insurance, etc.) costs related to RWHAP</a:t>
            </a:r>
          </a:p>
        </p:txBody>
      </p:sp>
      <p:sp>
        <p:nvSpPr>
          <p:cNvPr id="4" name="Slide Number Placeholder 3"/>
          <p:cNvSpPr>
            <a:spLocks noGrp="1"/>
          </p:cNvSpPr>
          <p:nvPr>
            <p:ph type="sldNum" sz="quarter" idx="12"/>
          </p:nvPr>
        </p:nvSpPr>
        <p:spPr/>
        <p:txBody>
          <a:bodyPr/>
          <a:lstStyle/>
          <a:p>
            <a:fld id="{1166AE60-4DC8-4C98-B69D-A1FD99ED36C0}" type="slidenum">
              <a:rPr lang="en-US" smtClean="0"/>
              <a:t>9</a:t>
            </a:fld>
            <a:endParaRPr lang="en-US" dirty="0"/>
          </a:p>
        </p:txBody>
      </p:sp>
    </p:spTree>
    <p:extLst>
      <p:ext uri="{BB962C8B-B14F-4D97-AF65-F5344CB8AC3E}">
        <p14:creationId xmlns:p14="http://schemas.microsoft.com/office/powerpoint/2010/main" val="77243599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10979</TotalTime>
  <Words>6139</Words>
  <Application>Microsoft Office PowerPoint</Application>
  <PresentationFormat>Custom</PresentationFormat>
  <Paragraphs>686</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PowerPoint Presentation</vt:lpstr>
      <vt:lpstr>Overview</vt:lpstr>
      <vt:lpstr>Why revisit the treatment of costs under the 10% admin limit?</vt:lpstr>
      <vt:lpstr>Recipient vs Subrecipient (45 CFR 75)</vt:lpstr>
      <vt:lpstr>What has remained the same for Part B recipients (grantees)?</vt:lpstr>
      <vt:lpstr>PowerPoint Presentation</vt:lpstr>
      <vt:lpstr>What has remained the same for Part B recipients (grantees) and subrecipients? </vt:lpstr>
      <vt:lpstr>What has remained the same for Part B?</vt:lpstr>
      <vt:lpstr>What has changed for Part B recipients (grantees) and subrecipients?</vt:lpstr>
      <vt:lpstr>What else has changed for Part B recipients (grantees) and subrecipients?</vt:lpstr>
      <vt:lpstr>Principles for the proper allocation of administration vs program costs </vt:lpstr>
      <vt:lpstr>Principles for the proper allocation administration vs program costs </vt:lpstr>
      <vt:lpstr>45 CFR 75 changes to indirect costs</vt:lpstr>
      <vt:lpstr>Principles for the proper allocation of indirect costs  </vt:lpstr>
      <vt:lpstr>Audience Participation</vt:lpstr>
      <vt:lpstr>Principles for the proper allocation of administrative cost  </vt:lpstr>
      <vt:lpstr>Principles for the proper allocation of administrative cost  </vt:lpstr>
      <vt:lpstr>Example—Part B Grantee Budget  $20,756,411</vt:lpstr>
      <vt:lpstr>Example—Part B Grantee Budget  $20,756,411</vt:lpstr>
      <vt:lpstr>ALLOCATION EXAMPLE</vt:lpstr>
      <vt:lpstr>ALLOCATION  EXAMPLE</vt:lpstr>
      <vt:lpstr>ALLOCATION EXAMPLE</vt:lpstr>
      <vt:lpstr>Unit Cost Example</vt:lpstr>
      <vt:lpstr>Summary – properly allocate and report costs</vt:lpstr>
      <vt:lpstr>Summary – properly allocate and report costs</vt:lpstr>
      <vt:lpstr>Questions and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Treatment of Costs Under the 10% Administrative Limit for  Ryan White HIV/AIDS Part A Programs</dc:title>
  <dc:creator>Julia Cervera</dc:creator>
  <cp:lastModifiedBy>Nicole Mandel</cp:lastModifiedBy>
  <cp:revision>384</cp:revision>
  <cp:lastPrinted>2015-03-11T19:57:25Z</cp:lastPrinted>
  <dcterms:created xsi:type="dcterms:W3CDTF">2015-02-11T03:02:45Z</dcterms:created>
  <dcterms:modified xsi:type="dcterms:W3CDTF">2015-05-22T19:40:08Z</dcterms:modified>
</cp:coreProperties>
</file>