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media/image7.jpg" ContentType="image/jpeg"/>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80" r:id="rId6"/>
  </p:sldMasterIdLst>
  <p:notesMasterIdLst>
    <p:notesMasterId r:id="rId37"/>
  </p:notesMasterIdLst>
  <p:handoutMasterIdLst>
    <p:handoutMasterId r:id="rId38"/>
  </p:handoutMasterIdLst>
  <p:sldIdLst>
    <p:sldId id="256" r:id="rId7"/>
    <p:sldId id="323" r:id="rId8"/>
    <p:sldId id="322" r:id="rId9"/>
    <p:sldId id="261" r:id="rId10"/>
    <p:sldId id="262" r:id="rId11"/>
    <p:sldId id="263" r:id="rId12"/>
    <p:sldId id="264" r:id="rId13"/>
    <p:sldId id="268" r:id="rId14"/>
    <p:sldId id="269" r:id="rId15"/>
    <p:sldId id="278" r:id="rId16"/>
    <p:sldId id="265" r:id="rId17"/>
    <p:sldId id="285" r:id="rId18"/>
    <p:sldId id="286" r:id="rId19"/>
    <p:sldId id="301" r:id="rId20"/>
    <p:sldId id="318" r:id="rId21"/>
    <p:sldId id="302" r:id="rId22"/>
    <p:sldId id="307" r:id="rId23"/>
    <p:sldId id="305" r:id="rId24"/>
    <p:sldId id="303" r:id="rId25"/>
    <p:sldId id="304" r:id="rId26"/>
    <p:sldId id="306" r:id="rId27"/>
    <p:sldId id="315" r:id="rId28"/>
    <p:sldId id="309" r:id="rId29"/>
    <p:sldId id="288" r:id="rId30"/>
    <p:sldId id="311" r:id="rId31"/>
    <p:sldId id="272" r:id="rId32"/>
    <p:sldId id="298" r:id="rId33"/>
    <p:sldId id="297" r:id="rId34"/>
    <p:sldId id="324" r:id="rId35"/>
    <p:sldId id="300" r:id="rId36"/>
  </p:sldIdLst>
  <p:sldSz cx="9144000" cy="6858000" type="screen4x3"/>
  <p:notesSz cx="6946900" cy="9271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Thompson" initials="AT" lastIdx="1" clrIdx="0">
    <p:extLst>
      <p:ext uri="{19B8F6BF-5375-455C-9EA6-DF929625EA0E}">
        <p15:presenceInfo xmlns:p15="http://schemas.microsoft.com/office/powerpoint/2012/main" userId="b39c294f59c1cb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92" autoAdjust="0"/>
  </p:normalViewPr>
  <p:slideViewPr>
    <p:cSldViewPr>
      <p:cViewPr varScale="1">
        <p:scale>
          <a:sx n="64" d="100"/>
          <a:sy n="64" d="100"/>
        </p:scale>
        <p:origin x="978" y="6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3550"/>
          </a:xfrm>
          <a:prstGeom prst="rect">
            <a:avLst/>
          </a:prstGeom>
        </p:spPr>
        <p:txBody>
          <a:bodyPr vert="horz" lIns="92665" tIns="46333" rIns="92665" bIns="46333" rtlCol="0"/>
          <a:lstStyle>
            <a:lvl1pPr algn="l">
              <a:defRPr sz="1200"/>
            </a:lvl1pPr>
          </a:lstStyle>
          <a:p>
            <a:endParaRPr lang="en-US"/>
          </a:p>
        </p:txBody>
      </p:sp>
      <p:sp>
        <p:nvSpPr>
          <p:cNvPr id="3" name="Date Placeholder 2"/>
          <p:cNvSpPr>
            <a:spLocks noGrp="1"/>
          </p:cNvSpPr>
          <p:nvPr>
            <p:ph type="dt" sz="quarter" idx="1"/>
          </p:nvPr>
        </p:nvSpPr>
        <p:spPr>
          <a:xfrm>
            <a:off x="3935371" y="0"/>
            <a:ext cx="3010323" cy="463550"/>
          </a:xfrm>
          <a:prstGeom prst="rect">
            <a:avLst/>
          </a:prstGeom>
        </p:spPr>
        <p:txBody>
          <a:bodyPr vert="horz" lIns="92665" tIns="46333" rIns="92665" bIns="46333" rtlCol="0"/>
          <a:lstStyle>
            <a:lvl1pPr algn="r">
              <a:defRPr sz="1200"/>
            </a:lvl1pPr>
          </a:lstStyle>
          <a:p>
            <a:fld id="{E55FE028-C68F-4B2B-8B5C-B673382D4946}" type="datetimeFigureOut">
              <a:rPr lang="en-US" smtClean="0"/>
              <a:t>6/1/2020</a:t>
            </a:fld>
            <a:endParaRPr lang="en-US"/>
          </a:p>
        </p:txBody>
      </p:sp>
      <p:sp>
        <p:nvSpPr>
          <p:cNvPr id="4" name="Footer Placeholder 3"/>
          <p:cNvSpPr>
            <a:spLocks noGrp="1"/>
          </p:cNvSpPr>
          <p:nvPr>
            <p:ph type="ftr" sz="quarter" idx="2"/>
          </p:nvPr>
        </p:nvSpPr>
        <p:spPr>
          <a:xfrm>
            <a:off x="0" y="8805305"/>
            <a:ext cx="3010323" cy="463550"/>
          </a:xfrm>
          <a:prstGeom prst="rect">
            <a:avLst/>
          </a:prstGeom>
        </p:spPr>
        <p:txBody>
          <a:bodyPr vert="horz" lIns="92665" tIns="46333" rIns="92665" bIns="46333" rtlCol="0" anchor="b"/>
          <a:lstStyle>
            <a:lvl1pPr algn="l">
              <a:defRPr sz="1200"/>
            </a:lvl1pPr>
          </a:lstStyle>
          <a:p>
            <a:endParaRPr lang="en-US"/>
          </a:p>
        </p:txBody>
      </p:sp>
      <p:sp>
        <p:nvSpPr>
          <p:cNvPr id="5" name="Slide Number Placeholder 4"/>
          <p:cNvSpPr>
            <a:spLocks noGrp="1"/>
          </p:cNvSpPr>
          <p:nvPr>
            <p:ph type="sldNum" sz="quarter" idx="3"/>
          </p:nvPr>
        </p:nvSpPr>
        <p:spPr>
          <a:xfrm>
            <a:off x="3935371" y="8805305"/>
            <a:ext cx="3010323" cy="463550"/>
          </a:xfrm>
          <a:prstGeom prst="rect">
            <a:avLst/>
          </a:prstGeom>
        </p:spPr>
        <p:txBody>
          <a:bodyPr vert="horz" lIns="92665" tIns="46333" rIns="92665" bIns="46333" rtlCol="0" anchor="b"/>
          <a:lstStyle>
            <a:lvl1pPr algn="r">
              <a:defRPr sz="1200"/>
            </a:lvl1pPr>
          </a:lstStyle>
          <a:p>
            <a:fld id="{897B5F70-420B-4554-B488-B7FF2FB0D78A}" type="slidenum">
              <a:rPr lang="en-US" smtClean="0"/>
              <a:t>‹#›</a:t>
            </a:fld>
            <a:endParaRPr lang="en-US"/>
          </a:p>
        </p:txBody>
      </p:sp>
    </p:spTree>
    <p:extLst>
      <p:ext uri="{BB962C8B-B14F-4D97-AF65-F5344CB8AC3E}">
        <p14:creationId xmlns:p14="http://schemas.microsoft.com/office/powerpoint/2010/main" val="398697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63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endParaRPr/>
          </a:p>
        </p:txBody>
      </p:sp>
    </p:spTree>
    <p:extLst>
      <p:ext uri="{BB962C8B-B14F-4D97-AF65-F5344CB8AC3E}">
        <p14:creationId xmlns:p14="http://schemas.microsoft.com/office/powerpoint/2010/main" val="171204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endParaRPr/>
          </a:p>
        </p:txBody>
      </p:sp>
    </p:spTree>
    <p:extLst>
      <p:ext uri="{BB962C8B-B14F-4D97-AF65-F5344CB8AC3E}">
        <p14:creationId xmlns:p14="http://schemas.microsoft.com/office/powerpoint/2010/main" val="74557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r>
              <a:t>Presenter</a:t>
            </a:r>
          </a:p>
          <a:p>
            <a:r>
              <a:t>2020-01-17 17:23:35</a:t>
            </a:r>
          </a:p>
          <a:p>
            <a:r>
              <a:t>--------------------------------------------</a:t>
            </a:r>
          </a:p>
          <a:p>
            <a:r>
              <a:t>Methodology:</a:t>
            </a:r>
          </a:p>
          <a:p>
            <a:r>
              <a:t>Inclusion: Collaborative participants that  submitted at least two data  submissions for the same  targeted HIV subpopulation  between July 2018 and  November 2019 (9 data  submission cycles) The average  differences were calculated when  comparing the first and last  agency data submissions for  each HIV subpopulation; facility  averages were used in the chart</a:t>
            </a:r>
          </a:p>
          <a:p>
            <a:r>
              <a:t>Key Messages (as of December 2019):</a:t>
            </a:r>
          </a:p>
          <a:p>
            <a:r>
              <a:t>Over 160 providers reported over   31,000patients across all HIV  subpopulations</a:t>
            </a:r>
          </a:p>
          <a:p>
            <a:r>
              <a:t>An increase of viral suppression rates  was found across all HIV  subpopulations when comparing  the first and last agency  subpopulation data submissions</a:t>
            </a:r>
          </a:p>
          <a:p>
            <a:r>
              <a:t>The average viral suppression rate  for HIV subpopulations increased  by 3.9%; Black/African American  and Latina Women 2.8%; MSM  of Color 3.3%; Transgender  4.2%; and Youth 5.3% in  comparison to 2.0% for the entire  caseload</a:t>
            </a:r>
          </a:p>
        </p:txBody>
      </p:sp>
    </p:spTree>
    <p:extLst>
      <p:ext uri="{BB962C8B-B14F-4D97-AF65-F5344CB8AC3E}">
        <p14:creationId xmlns:p14="http://schemas.microsoft.com/office/powerpoint/2010/main" val="266782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r>
              <a:t>Presenter</a:t>
            </a:r>
          </a:p>
          <a:p>
            <a:r>
              <a:t>2020-01-17 17:23:35</a:t>
            </a:r>
          </a:p>
          <a:p>
            <a:r>
              <a:t>--------------------------------------------</a:t>
            </a:r>
          </a:p>
          <a:p>
            <a:r>
              <a:t>Methodology:</a:t>
            </a:r>
          </a:p>
          <a:p>
            <a:r>
              <a:t>Inclusion: Collaborative participants that  submitted data at least twice for  the same HIV subpopulation  between July 2018 and  November 2019 and  corresponding entire caseload  viral suppression rates The  overall viral suppression rates  were calculated by deducting the  numerator and denominator of  each subpopulation of the entire  caseload</a:t>
            </a:r>
          </a:p>
          <a:p>
            <a:r>
              <a:t>The average differences were calculated  when comparing the first and last  agency data submissions for  each HIV subpopulation and the  overall agency viral suppression  rates during the same reporting  cycle Key Messages (as of  December 2019):</a:t>
            </a:r>
          </a:p>
          <a:p>
            <a:r>
              <a:t>Over 118 providers reported over   23,000patients across all HIV  subpopulations</a:t>
            </a:r>
          </a:p>
          <a:p>
            <a:r>
              <a:t>The viral suppression rates for agency-identified  HIV subpopulations improved at  a higher rate than the overall  viral suppression rates between  July 2018 and November 2019</a:t>
            </a:r>
          </a:p>
          <a:p>
            <a:r>
              <a:t>A reduction in the difference between  each HIV subpopulation and the  overall viral suppression rates  between July 2018 and  November 2019 was found  comparing the first and last viral  suppression rates of each  agency-identified HIV  subpopulation against the overall  adjusted agency viral  suppression rates during the  same time period The average  agency viral suppression rates  difference between HIV  subpopulations and the entire  caseload were reduced by 3.9%:  Black/African American and  Latina Women from 0.4% to  1.0%; MSM of Color from -3.3%  to -1.4%; Transgender from -13.3  to -4.2%; Youth from -11.0 to  -7.1%</a:t>
            </a:r>
          </a:p>
          <a:p>
            <a:r>
              <a:t>77% (91 out of 118) of agencies submitted  viral suppression data in two  cross-sectional data points of 8  or 9 data submission cycles  apart</a:t>
            </a:r>
          </a:p>
        </p:txBody>
      </p:sp>
    </p:spTree>
    <p:extLst>
      <p:ext uri="{BB962C8B-B14F-4D97-AF65-F5344CB8AC3E}">
        <p14:creationId xmlns:p14="http://schemas.microsoft.com/office/powerpoint/2010/main" val="1458096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7475" y="1158875"/>
            <a:ext cx="4171950" cy="3128963"/>
          </a:xfrm>
          <a:prstGeom prst="rect">
            <a:avLst/>
          </a:prstGeom>
          <a:noFill/>
          <a:ln w="12700">
            <a:solidFill>
              <a:prstClr val="black"/>
            </a:solidFill>
          </a:ln>
        </p:spPr>
      </p:sp>
      <p:sp>
        <p:nvSpPr>
          <p:cNvPr id="3" name="Notes Placeholder 2"/>
          <p:cNvSpPr>
            <a:spLocks noGrp="1"/>
          </p:cNvSpPr>
          <p:nvPr>
            <p:ph type="body" idx="1"/>
          </p:nvPr>
        </p:nvSpPr>
        <p:spPr>
          <a:xfrm>
            <a:off x="695320" y="4461354"/>
            <a:ext cx="5556262" cy="3650774"/>
          </a:xfrm>
          <a:prstGeom prst="rect">
            <a:avLst/>
          </a:prstGeom>
        </p:spPr>
        <p:txBody>
          <a:bodyPr lIns="92665" tIns="46333" rIns="92665" bIns="46333"/>
          <a:lstStyle/>
          <a:p>
            <a:endParaRPr lang="en-US" dirty="0"/>
          </a:p>
        </p:txBody>
      </p:sp>
    </p:spTree>
    <p:extLst>
      <p:ext uri="{BB962C8B-B14F-4D97-AF65-F5344CB8AC3E}">
        <p14:creationId xmlns:p14="http://schemas.microsoft.com/office/powerpoint/2010/main" val="3437356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7475" y="1158875"/>
            <a:ext cx="4171950" cy="3128963"/>
          </a:xfrm>
          <a:prstGeom prst="rect">
            <a:avLst/>
          </a:prstGeom>
          <a:noFill/>
          <a:ln w="12700">
            <a:solidFill>
              <a:prstClr val="black"/>
            </a:solidFill>
          </a:ln>
        </p:spPr>
      </p:sp>
      <p:sp>
        <p:nvSpPr>
          <p:cNvPr id="3" name="Notes Placeholder 2"/>
          <p:cNvSpPr>
            <a:spLocks noGrp="1"/>
          </p:cNvSpPr>
          <p:nvPr>
            <p:ph type="body" idx="1"/>
          </p:nvPr>
        </p:nvSpPr>
        <p:spPr>
          <a:xfrm>
            <a:off x="695325" y="4462463"/>
            <a:ext cx="5556250" cy="3649662"/>
          </a:xfrm>
          <a:prstGeom prst="rect">
            <a:avLst/>
          </a:prstGeom>
        </p:spPr>
        <p:txBody>
          <a:bodyPr/>
          <a:lstStyle/>
          <a:p>
            <a:r>
              <a:rPr lang="en-US" dirty="0"/>
              <a:t>We will do a poll here via zoom for folks that are on to see if they participated in the collaborative! </a:t>
            </a:r>
          </a:p>
          <a:p>
            <a:r>
              <a:rPr lang="en-US" dirty="0"/>
              <a:t>Did you participate in the end+disparities collaborative? Yes/No</a:t>
            </a:r>
          </a:p>
          <a:p>
            <a:r>
              <a:rPr lang="en-US" dirty="0"/>
              <a:t>What role did you play? Give multiple choice – provider, consumer, </a:t>
            </a:r>
            <a:r>
              <a:rPr lang="en-US" dirty="0" err="1"/>
              <a:t>etc</a:t>
            </a:r>
            <a:r>
              <a:rPr lang="en-US" dirty="0"/>
              <a:t> (follow survey question) </a:t>
            </a:r>
          </a:p>
        </p:txBody>
      </p:sp>
    </p:spTree>
    <p:extLst>
      <p:ext uri="{BB962C8B-B14F-4D97-AF65-F5344CB8AC3E}">
        <p14:creationId xmlns:p14="http://schemas.microsoft.com/office/powerpoint/2010/main" val="4191904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95325"/>
            <a:ext cx="4633912" cy="3476625"/>
          </a:xfrm>
          <a:prstGeom prst="rect">
            <a:avLst/>
          </a:prstGeom>
        </p:spPr>
      </p:sp>
      <p:sp>
        <p:nvSpPr>
          <p:cNvPr id="3" name="Notes Placeholder 2"/>
          <p:cNvSpPr>
            <a:spLocks noGrp="1"/>
          </p:cNvSpPr>
          <p:nvPr>
            <p:ph type="body" idx="1"/>
          </p:nvPr>
        </p:nvSpPr>
        <p:spPr>
          <a:xfrm>
            <a:off x="695493" y="4404359"/>
            <a:ext cx="5557519" cy="4171634"/>
          </a:xfrm>
          <a:prstGeom prst="rect">
            <a:avLst/>
          </a:prstGeom>
        </p:spPr>
        <p:txBody>
          <a:bodyPr lIns="92665" tIns="46333" rIns="92665" bIns="46333"/>
          <a:lstStyle/>
          <a:p>
            <a:endParaRPr lang="en-US" dirty="0"/>
          </a:p>
        </p:txBody>
      </p:sp>
      <p:sp>
        <p:nvSpPr>
          <p:cNvPr id="4" name="Slide Number Placeholder 3"/>
          <p:cNvSpPr>
            <a:spLocks noGrp="1"/>
          </p:cNvSpPr>
          <p:nvPr>
            <p:ph type="sldNum" sz="quarter" idx="10"/>
          </p:nvPr>
        </p:nvSpPr>
        <p:spPr>
          <a:xfrm>
            <a:off x="3934173" y="8805551"/>
            <a:ext cx="3011125" cy="463867"/>
          </a:xfrm>
          <a:prstGeom prst="rect">
            <a:avLst/>
          </a:prstGeom>
        </p:spPr>
        <p:txBody>
          <a:bodyPr lIns="92665" tIns="46333" rIns="92665" bIns="46333"/>
          <a:lstStyle/>
          <a:p>
            <a:pPr>
              <a:defRPr/>
            </a:pPr>
            <a:fld id="{CD4964D4-DB5D-4B2D-A1CB-891D88A2B225}" type="slidenum">
              <a:rPr lang="en-US" smtClean="0">
                <a:solidFill>
                  <a:prstClr val="black"/>
                </a:solidFill>
                <a:latin typeface="Calibri" panose="020F0502020204030204"/>
              </a:rPr>
              <a:pPr>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045070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84213"/>
            <a:ext cx="4554538" cy="3417887"/>
          </a:xfrm>
          <a:prstGeom prst="rect">
            <a:avLst/>
          </a:prstGeom>
        </p:spPr>
      </p:sp>
      <p:sp>
        <p:nvSpPr>
          <p:cNvPr id="3" name="Notes Placeholder 2"/>
          <p:cNvSpPr>
            <a:spLocks noGrp="1"/>
          </p:cNvSpPr>
          <p:nvPr>
            <p:ph type="body" idx="1"/>
          </p:nvPr>
        </p:nvSpPr>
        <p:spPr>
          <a:xfrm>
            <a:off x="695493" y="4404359"/>
            <a:ext cx="5557519" cy="4171634"/>
          </a:xfrm>
          <a:prstGeom prst="rect">
            <a:avLst/>
          </a:prstGeom>
        </p:spPr>
        <p:txBody>
          <a:bodyPr lIns="92665" tIns="46333" rIns="92665" bIns="46333"/>
          <a:lstStyle/>
          <a:p>
            <a:r>
              <a:rPr lang="en-US" dirty="0"/>
              <a:t>Here are some of the other ways we can work with consumers in general. </a:t>
            </a:r>
          </a:p>
          <a:p>
            <a:endParaRPr lang="en-US" dirty="0"/>
          </a:p>
        </p:txBody>
      </p:sp>
      <p:sp>
        <p:nvSpPr>
          <p:cNvPr id="4" name="Slide Number Placeholder 3"/>
          <p:cNvSpPr>
            <a:spLocks noGrp="1"/>
          </p:cNvSpPr>
          <p:nvPr>
            <p:ph type="sldNum" sz="quarter" idx="5"/>
          </p:nvPr>
        </p:nvSpPr>
        <p:spPr>
          <a:xfrm>
            <a:off x="3934173" y="8805551"/>
            <a:ext cx="3011125" cy="463867"/>
          </a:xfrm>
          <a:prstGeom prst="rect">
            <a:avLst/>
          </a:prstGeom>
        </p:spPr>
        <p:txBody>
          <a:bodyPr lIns="92665" tIns="46333" rIns="92665" bIns="46333"/>
          <a:lstStyle/>
          <a:p>
            <a:pPr>
              <a:defRPr/>
            </a:pPr>
            <a:fld id="{048A02BE-A495-4A5C-BBD3-D0B46BD9DFB0}" type="slidenum">
              <a:rPr lang="en-US" smtClean="0">
                <a:solidFill>
                  <a:prstClr val="black"/>
                </a:solidFill>
                <a:latin typeface="Calibri" panose="020F0502020204030204"/>
              </a:rPr>
              <a:pPr>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78878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635500" cy="3476625"/>
          </a:xfrm>
          <a:prstGeom prst="rect">
            <a:avLst/>
          </a:prstGeom>
        </p:spPr>
      </p:sp>
      <p:sp>
        <p:nvSpPr>
          <p:cNvPr id="3" name="Notes Placeholder 2"/>
          <p:cNvSpPr>
            <a:spLocks noGrp="1"/>
          </p:cNvSpPr>
          <p:nvPr>
            <p:ph type="body" idx="1"/>
          </p:nvPr>
        </p:nvSpPr>
        <p:spPr>
          <a:xfrm>
            <a:off x="694690" y="4403725"/>
            <a:ext cx="5557520" cy="4171950"/>
          </a:xfrm>
          <a:prstGeom prst="rect">
            <a:avLst/>
          </a:prstGeom>
        </p:spPr>
        <p:txBody>
          <a:bodyPr lIns="92665" tIns="46333" rIns="92665" bIns="46333"/>
          <a:lstStyle/>
          <a:p>
            <a:endParaRPr lang="en-US"/>
          </a:p>
        </p:txBody>
      </p:sp>
      <p:sp>
        <p:nvSpPr>
          <p:cNvPr id="4" name="Slide Number Placeholder 3"/>
          <p:cNvSpPr>
            <a:spLocks noGrp="1"/>
          </p:cNvSpPr>
          <p:nvPr>
            <p:ph type="sldNum" sz="quarter" idx="10"/>
          </p:nvPr>
        </p:nvSpPr>
        <p:spPr>
          <a:xfrm>
            <a:off x="3934969" y="8805841"/>
            <a:ext cx="3010323" cy="463550"/>
          </a:xfrm>
          <a:prstGeom prst="rect">
            <a:avLst/>
          </a:prstGeom>
        </p:spPr>
        <p:txBody>
          <a:bodyPr lIns="92665" tIns="46333" rIns="92665" bIns="46333"/>
          <a:lstStyle/>
          <a:p>
            <a:fld id="{6E1A0EEC-6296-4CC0-887C-7B55FF98BEF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18017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endParaRPr/>
          </a:p>
        </p:txBody>
      </p:sp>
    </p:spTree>
    <p:extLst>
      <p:ext uri="{BB962C8B-B14F-4D97-AF65-F5344CB8AC3E}">
        <p14:creationId xmlns:p14="http://schemas.microsoft.com/office/powerpoint/2010/main" val="554843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endParaRPr/>
          </a:p>
        </p:txBody>
      </p:sp>
    </p:spTree>
    <p:extLst>
      <p:ext uri="{BB962C8B-B14F-4D97-AF65-F5344CB8AC3E}">
        <p14:creationId xmlns:p14="http://schemas.microsoft.com/office/powerpoint/2010/main" val="6940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7475" y="1158875"/>
            <a:ext cx="4171950" cy="3128963"/>
          </a:xfrm>
          <a:prstGeom prst="rect">
            <a:avLst/>
          </a:prstGeom>
          <a:noFill/>
          <a:ln w="12700">
            <a:solidFill>
              <a:prstClr val="black"/>
            </a:solidFill>
          </a:ln>
        </p:spPr>
      </p:sp>
      <p:sp>
        <p:nvSpPr>
          <p:cNvPr id="3" name="Notes Placeholder 2"/>
          <p:cNvSpPr>
            <a:spLocks noGrp="1"/>
          </p:cNvSpPr>
          <p:nvPr>
            <p:ph type="body" idx="1"/>
          </p:nvPr>
        </p:nvSpPr>
        <p:spPr>
          <a:xfrm>
            <a:off x="695325" y="4462463"/>
            <a:ext cx="5556250" cy="3649662"/>
          </a:xfrm>
          <a:prstGeom prst="rect">
            <a:avLst/>
          </a:prstGeom>
        </p:spPr>
        <p:txBody>
          <a:bodyPr/>
          <a:lstStyle/>
          <a:p>
            <a:r>
              <a:rPr lang="en-US" dirty="0"/>
              <a:t>Give feedback regarding disparities and why we did the collaborative in the first place – then move into the collaborative</a:t>
            </a:r>
          </a:p>
          <a:p>
            <a:r>
              <a:rPr lang="en-US" dirty="0"/>
              <a:t>This is the tool we used to recruit folks but realize that we have a lot of work to do utilizing QI methodologies to reduce HIV-related disparities and impact VS outcomes </a:t>
            </a:r>
          </a:p>
        </p:txBody>
      </p:sp>
    </p:spTree>
    <p:extLst>
      <p:ext uri="{BB962C8B-B14F-4D97-AF65-F5344CB8AC3E}">
        <p14:creationId xmlns:p14="http://schemas.microsoft.com/office/powerpoint/2010/main" val="2273179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endParaRPr/>
          </a:p>
        </p:txBody>
      </p:sp>
    </p:spTree>
    <p:extLst>
      <p:ext uri="{BB962C8B-B14F-4D97-AF65-F5344CB8AC3E}">
        <p14:creationId xmlns:p14="http://schemas.microsoft.com/office/powerpoint/2010/main" val="2408950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r>
              <a:rPr dirty="0"/>
              <a:t>Presenter</a:t>
            </a:r>
          </a:p>
          <a:p>
            <a:r>
              <a:rPr dirty="0"/>
              <a:t>2020-01-17 17:23:38</a:t>
            </a:r>
          </a:p>
          <a:p>
            <a:r>
              <a:rPr dirty="0"/>
              <a:t>--------------------------------------------</a:t>
            </a:r>
          </a:p>
          <a:p>
            <a:r>
              <a:rPr dirty="0"/>
              <a:t>Thank you to </a:t>
            </a:r>
          </a:p>
          <a:p>
            <a:r>
              <a:rPr dirty="0"/>
              <a:t>Participants for taking a leap of fa  Coaches and Faculty</a:t>
            </a:r>
          </a:p>
          <a:p>
            <a:r>
              <a:rPr dirty="0"/>
              <a:t>Individuals with lived experiences  CQII staff</a:t>
            </a:r>
          </a:p>
          <a:p>
            <a:r>
              <a:rPr dirty="0"/>
              <a:t>HRSA HAB staff for support and encouragement</a:t>
            </a:r>
          </a:p>
        </p:txBody>
      </p:sp>
    </p:spTree>
    <p:extLst>
      <p:ext uri="{BB962C8B-B14F-4D97-AF65-F5344CB8AC3E}">
        <p14:creationId xmlns:p14="http://schemas.microsoft.com/office/powerpoint/2010/main" val="2219931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endParaRPr/>
          </a:p>
        </p:txBody>
      </p:sp>
    </p:spTree>
    <p:extLst>
      <p:ext uri="{BB962C8B-B14F-4D97-AF65-F5344CB8AC3E}">
        <p14:creationId xmlns:p14="http://schemas.microsoft.com/office/powerpoint/2010/main" val="417102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endParaRPr/>
          </a:p>
        </p:txBody>
      </p:sp>
    </p:spTree>
    <p:extLst>
      <p:ext uri="{BB962C8B-B14F-4D97-AF65-F5344CB8AC3E}">
        <p14:creationId xmlns:p14="http://schemas.microsoft.com/office/powerpoint/2010/main" val="281038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endParaRPr/>
          </a:p>
        </p:txBody>
      </p:sp>
    </p:spTree>
    <p:extLst>
      <p:ext uri="{BB962C8B-B14F-4D97-AF65-F5344CB8AC3E}">
        <p14:creationId xmlns:p14="http://schemas.microsoft.com/office/powerpoint/2010/main" val="159621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endParaRPr/>
          </a:p>
        </p:txBody>
      </p:sp>
    </p:spTree>
    <p:extLst>
      <p:ext uri="{BB962C8B-B14F-4D97-AF65-F5344CB8AC3E}">
        <p14:creationId xmlns:p14="http://schemas.microsoft.com/office/powerpoint/2010/main" val="127265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endParaRPr/>
          </a:p>
        </p:txBody>
      </p:sp>
    </p:spTree>
    <p:extLst>
      <p:ext uri="{BB962C8B-B14F-4D97-AF65-F5344CB8AC3E}">
        <p14:creationId xmlns:p14="http://schemas.microsoft.com/office/powerpoint/2010/main" val="1452670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r>
              <a:t>Presenter</a:t>
            </a:r>
          </a:p>
          <a:p>
            <a:r>
              <a:t>2020-01-17 17:23:30</a:t>
            </a:r>
          </a:p>
          <a:p>
            <a:r>
              <a:t>--------------------------------------------</a:t>
            </a:r>
          </a:p>
          <a:p>
            <a:r>
              <a:t>Definitions: </a:t>
            </a:r>
          </a:p>
          <a:p>
            <a:r>
              <a:t>RWHAP recipients funded under Part  A, Part B, Part C and Part D are  included</a:t>
            </a:r>
          </a:p>
          <a:p>
            <a:r>
              <a:t>Participating RWHAP Recipients:  #of RWHAP-funded recipients  who participated in the  Collaborative by meeting any of  the following Collaborative  activities: Registered/Data  Submitted/Affinity Session  Participation/Case  Presentation/Learning Session  Attendance/Tech Survey  Completed/Glasscube User/QI  Training Participant/Documented  QI Activity Active RWHAP  Recipients: # of RWHAP-funded  recipients who actively  participated in the Collaborative  by meeting at least one of the  core Collaborative activities:  Data Submitted/Affinity Session  Participation/Case  Presentation/Learning Session  Attendance//QI Training  Participant/Documented QI  Activity</a:t>
            </a:r>
          </a:p>
          <a:p>
            <a:r>
              <a:t>359,101 RWHAP clients with HIV  hada viral load in 2018 (RSR 2018);  137,826 patients were reported  in the initial July 2018  Collaborative data submission  cycle Key Messages (as of  December 2019):</a:t>
            </a:r>
          </a:p>
          <a:p>
            <a:r>
              <a:t>The Collaborative had a broad reach  within the RWHAP community;  35% (201 out of 567) of all  RWHAP Part A, Part B, Part C  and Part D-funded recipients  participated the end+disparities  ECHO Collaborative (Part A=24,  Part B=21, Part C=108, Part  D=48) 46% of RWHAP Part As  (24/52) and 41% of Part Bs  (21/51) participated</a:t>
            </a:r>
          </a:p>
          <a:p>
            <a:r>
              <a:t>Out of the 201 RWHAP recipients  participating in the Collaborative,  185 (92%) RWHAP recipients  actively participated in the  Collaborative HIV providers  across 31 States or Territories  were represented in the  end+disparities ECHO  Collaborative</a:t>
            </a:r>
          </a:p>
          <a:p>
            <a:r>
              <a:t>17 Regional Groups participated with  an average of 12 RWHAP  recipients per Regional Group</a:t>
            </a:r>
          </a:p>
          <a:p>
            <a:r>
              <a:t>Collaborative reached 138,000 people  with HIV or 38.4% of all Ryan  White patients receiving medical  care; 1 in every 2.6 RWHAP  patients (RSR 2018 Data)</a:t>
            </a:r>
          </a:p>
          <a:p>
            <a:r>
              <a:t>11 out of 15 States and Territories with  the lowest viral suppression rates  were participating, as well as 6  out of 10 EMAs/TGAs with the  lowest viral suppression rates  (RSR 2018)</a:t>
            </a:r>
          </a:p>
        </p:txBody>
      </p:sp>
    </p:spTree>
    <p:extLst>
      <p:ext uri="{BB962C8B-B14F-4D97-AF65-F5344CB8AC3E}">
        <p14:creationId xmlns:p14="http://schemas.microsoft.com/office/powerpoint/2010/main" val="276792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endParaRPr/>
          </a:p>
        </p:txBody>
      </p:sp>
    </p:spTree>
    <p:extLst>
      <p:ext uri="{BB962C8B-B14F-4D97-AF65-F5344CB8AC3E}">
        <p14:creationId xmlns:p14="http://schemas.microsoft.com/office/powerpoint/2010/main" val="38142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665" tIns="46333" rIns="92665" bIns="46333">
            <a:normAutofit fontScale="25000" lnSpcReduction="20000"/>
          </a:bodyPr>
          <a:lstStyle/>
          <a:p>
            <a:endParaRPr/>
          </a:p>
        </p:txBody>
      </p:sp>
    </p:spTree>
    <p:extLst>
      <p:ext uri="{BB962C8B-B14F-4D97-AF65-F5344CB8AC3E}">
        <p14:creationId xmlns:p14="http://schemas.microsoft.com/office/powerpoint/2010/main" val="145890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6/1/2020</a:t>
            </a:fld>
            <a:endParaRPr lang="en-US"/>
          </a:p>
        </p:txBody>
      </p:sp>
      <p:sp>
        <p:nvSpPr>
          <p:cNvPr id="6" name="Holder 6"/>
          <p:cNvSpPr>
            <a:spLocks noGrp="1"/>
          </p:cNvSpPr>
          <p:nvPr>
            <p:ph type="sldNum" sz="quarter" idx="7"/>
          </p:nvPr>
        </p:nvSpPr>
        <p:spPr/>
        <p:txBody>
          <a:bodyPr lIns="0" tIns="0" rIns="0" bIns="0"/>
          <a:lstStyle>
            <a:lvl1pPr>
              <a:defRPr sz="1800" b="1" i="0">
                <a:solidFill>
                  <a:schemeClr val="bg1"/>
                </a:solidFill>
                <a:latin typeface="Garamond"/>
                <a:cs typeface="Garamond"/>
              </a:defRPr>
            </a:lvl1pPr>
          </a:lstStyle>
          <a:p>
            <a:pPr marL="25400">
              <a:lnSpc>
                <a:spcPts val="2010"/>
              </a:lnSpc>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17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564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082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299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313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7609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334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32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762000" y="16764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764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285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Slide">
    <p:spTree>
      <p:nvGrpSpPr>
        <p:cNvPr id="1" name=""/>
        <p:cNvGrpSpPr/>
        <p:nvPr/>
      </p:nvGrpSpPr>
      <p:grpSpPr>
        <a:xfrm>
          <a:off x="0" y="0"/>
          <a:ext cx="0" cy="0"/>
          <a:chOff x="0" y="0"/>
          <a:chExt cx="0" cy="0"/>
        </a:xfrm>
      </p:grpSpPr>
      <p:grpSp>
        <p:nvGrpSpPr>
          <p:cNvPr id="7" name="Group 6"/>
          <p:cNvGrpSpPr/>
          <p:nvPr userDrawn="1"/>
        </p:nvGrpSpPr>
        <p:grpSpPr>
          <a:xfrm>
            <a:off x="-1" y="0"/>
            <a:ext cx="9153526" cy="874394"/>
            <a:chOff x="-1" y="0"/>
            <a:chExt cx="9153526" cy="874394"/>
          </a:xfrm>
        </p:grpSpPr>
        <p:sp>
          <p:nvSpPr>
            <p:cNvPr id="8" name="Rectangle 7"/>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9" name="Rectangle 8"/>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grpSp>
      <p:grpSp>
        <p:nvGrpSpPr>
          <p:cNvPr id="13" name="Group 12"/>
          <p:cNvGrpSpPr/>
          <p:nvPr userDrawn="1"/>
        </p:nvGrpSpPr>
        <p:grpSpPr>
          <a:xfrm>
            <a:off x="-9527" y="6019802"/>
            <a:ext cx="9153527" cy="838197"/>
            <a:chOff x="-5511" y="6041840"/>
            <a:chExt cx="9153527" cy="838215"/>
          </a:xfrm>
        </p:grpSpPr>
        <p:grpSp>
          <p:nvGrpSpPr>
            <p:cNvPr id="14" name="Group 13"/>
            <p:cNvGrpSpPr/>
            <p:nvPr userDrawn="1"/>
          </p:nvGrpSpPr>
          <p:grpSpPr>
            <a:xfrm>
              <a:off x="-5511" y="6041840"/>
              <a:ext cx="9153527" cy="838215"/>
              <a:chOff x="-9527" y="5410189"/>
              <a:chExt cx="9153527" cy="518775"/>
            </a:xfrm>
          </p:grpSpPr>
          <p:sp>
            <p:nvSpPr>
              <p:cNvPr id="20" name="Rectangle 19"/>
              <p:cNvSpPr/>
              <p:nvPr userDrawn="1"/>
            </p:nvSpPr>
            <p:spPr>
              <a:xfrm rot="10800000" flipV="1">
                <a:off x="7229474" y="5414615"/>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1" name="Right Triangle 20"/>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
            <p:nvSpPr>
              <p:cNvPr id="22" name="Rectangle 21"/>
              <p:cNvSpPr/>
              <p:nvPr userDrawn="1"/>
            </p:nvSpPr>
            <p:spPr>
              <a:xfrm flipV="1">
                <a:off x="-9527" y="5410189"/>
                <a:ext cx="6655769" cy="514348"/>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FFFFFF"/>
                  </a:solidFill>
                </a:endParaRPr>
              </a:p>
            </p:txBody>
          </p:sp>
          <p:sp>
            <p:nvSpPr>
              <p:cNvPr id="23" name="Right Triangle 22"/>
              <p:cNvSpPr/>
              <p:nvPr userDrawn="1"/>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6186775"/>
              <a:ext cx="1090537" cy="561974"/>
            </a:xfrm>
            <a:prstGeom prst="rect">
              <a:avLst/>
            </a:prstGeom>
          </p:spPr>
        </p:pic>
        <p:sp>
          <p:nvSpPr>
            <p:cNvPr id="16" name="TextBox 15"/>
            <p:cNvSpPr txBox="1"/>
            <p:nvPr/>
          </p:nvSpPr>
          <p:spPr>
            <a:xfrm>
              <a:off x="7084765" y="6341008"/>
              <a:ext cx="2057399" cy="292388"/>
            </a:xfrm>
            <a:prstGeom prst="rect">
              <a:avLst/>
            </a:prstGeom>
            <a:noFill/>
          </p:spPr>
          <p:txBody>
            <a:bodyPr wrap="square" rtlCol="0">
              <a:spAutoFit/>
            </a:bodyPr>
            <a:lstStyle/>
            <a:p>
              <a:pPr algn="ctr" eaLnBrk="0" fontAlgn="base" hangingPunct="0">
                <a:spcBef>
                  <a:spcPct val="0"/>
                </a:spcBef>
                <a:spcAft>
                  <a:spcPct val="0"/>
                </a:spcAft>
              </a:pPr>
              <a:r>
                <a:rPr lang="en-US" sz="1300" b="1" i="1" dirty="0">
                  <a:solidFill>
                    <a:srgbClr val="FFFFFF"/>
                  </a:solidFill>
                  <a:latin typeface="Arial Narrow" panose="020B0606020202030204" pitchFamily="34" charset="0"/>
                  <a:ea typeface="MS PGothic" panose="020B0600070205080204" pitchFamily="34" charset="-128"/>
                </a:rPr>
                <a:t>www.SBCounty.gov</a:t>
              </a:r>
            </a:p>
          </p:txBody>
        </p:sp>
      </p:grpSp>
      <p:sp>
        <p:nvSpPr>
          <p:cNvPr id="24" name="Slide Number Placeholder 1"/>
          <p:cNvSpPr txBox="1">
            <a:spLocks/>
          </p:cNvSpPr>
          <p:nvPr userDrawn="1"/>
        </p:nvSpPr>
        <p:spPr>
          <a:xfrm>
            <a:off x="7924800" y="400049"/>
            <a:ext cx="1066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solidFill>
                  <a:srgbClr val="000000">
                    <a:tint val="75000"/>
                  </a:srgbClr>
                </a:solidFill>
              </a:rPr>
              <a:t>Page </a:t>
            </a:r>
            <a:fld id="{7D2A9A1A-67AD-4575-BECD-A721609EF19D}" type="slidenum">
              <a:rPr lang="en-US" smtClean="0">
                <a:solidFill>
                  <a:srgbClr val="000000">
                    <a:tint val="75000"/>
                  </a:srgbClr>
                </a:solidFill>
              </a:rPr>
              <a:pPr fontAlgn="base">
                <a:spcBef>
                  <a:spcPct val="0"/>
                </a:spcBef>
                <a:spcAft>
                  <a:spcPct val="0"/>
                </a:spcAft>
              </a:pPr>
              <a:t>‹#›</a:t>
            </a:fld>
            <a:endParaRPr lang="en-US" dirty="0">
              <a:solidFill>
                <a:srgbClr val="000000">
                  <a:tint val="75000"/>
                </a:srgbClr>
              </a:solidFill>
            </a:endParaRPr>
          </a:p>
        </p:txBody>
      </p:sp>
      <p:sp>
        <p:nvSpPr>
          <p:cNvPr id="25" name="Text Placeholder 24"/>
          <p:cNvSpPr>
            <a:spLocks noGrp="1"/>
          </p:cNvSpPr>
          <p:nvPr>
            <p:ph type="body" sz="quarter" idx="13"/>
          </p:nvPr>
        </p:nvSpPr>
        <p:spPr>
          <a:xfrm>
            <a:off x="457200" y="1143000"/>
            <a:ext cx="8305800" cy="4648200"/>
          </a:xfrm>
        </p:spPr>
        <p:txBody>
          <a:bodyPr>
            <a:normAutofit/>
          </a:bodyPr>
          <a:lstStyle>
            <a:lvl1pPr>
              <a:defRPr sz="2400" baseline="0">
                <a:latin typeface="Times New Roman" panose="02020603050405020304" pitchFamily="18" charset="0"/>
                <a:cs typeface="Times New Roman" panose="02020603050405020304" pitchFamily="18" charset="0"/>
              </a:defRPr>
            </a:lvl1pPr>
            <a:lvl2pPr>
              <a:defRPr sz="2000" baseline="0">
                <a:latin typeface="Times New Roman" panose="02020603050405020304" pitchFamily="18" charset="0"/>
                <a:cs typeface="Times New Roman" panose="02020603050405020304" pitchFamily="18" charset="0"/>
              </a:defRPr>
            </a:lvl2pPr>
            <a:lvl3pPr>
              <a:defRPr sz="1800" baseline="0">
                <a:latin typeface="Times New Roman" panose="02020603050405020304" pitchFamily="18" charset="0"/>
                <a:cs typeface="Times New Roman" panose="02020603050405020304" pitchFamily="18" charset="0"/>
              </a:defRPr>
            </a:lvl3pPr>
            <a:lvl4pPr>
              <a:defRPr sz="1600" baseline="0">
                <a:latin typeface="Times New Roman" panose="02020603050405020304" pitchFamily="18" charset="0"/>
                <a:cs typeface="Times New Roman" panose="02020603050405020304" pitchFamily="18" charset="0"/>
              </a:defRPr>
            </a:lvl4pPr>
            <a:lvl5pPr>
              <a:defRPr sz="1400" baseline="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itle 25"/>
          <p:cNvSpPr>
            <a:spLocks noGrp="1"/>
          </p:cNvSpPr>
          <p:nvPr>
            <p:ph type="title" hasCustomPrompt="1"/>
          </p:nvPr>
        </p:nvSpPr>
        <p:spPr>
          <a:xfrm>
            <a:off x="457200" y="-152400"/>
            <a:ext cx="8229600" cy="1143000"/>
          </a:xfrm>
        </p:spPr>
        <p:txBody>
          <a:bodyPr>
            <a:normAutofit/>
          </a:bodyPr>
          <a:lstStyle>
            <a:lvl1pPr>
              <a:defRPr sz="2400" baseline="0">
                <a:solidFill>
                  <a:schemeClr val="bg1"/>
                </a:solidFill>
                <a:latin typeface="Arial Black" panose="020B0A04020102020204" pitchFamily="34" charset="0"/>
              </a:defRPr>
            </a:lvl1pPr>
          </a:lstStyle>
          <a:p>
            <a:r>
              <a:rPr lang="en-US" dirty="0"/>
              <a:t>Text Slide Heading Set in Arial Black</a:t>
            </a:r>
          </a:p>
        </p:txBody>
      </p:sp>
    </p:spTree>
    <p:extLst>
      <p:ext uri="{BB962C8B-B14F-4D97-AF65-F5344CB8AC3E}">
        <p14:creationId xmlns:p14="http://schemas.microsoft.com/office/powerpoint/2010/main" val="3410089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ABCA93-F3DE-40CC-A269-339147C34EC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54A5E45A-2B17-423C-842C-64259ED0ED5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037F853B-E08D-4728-A49B-804BED7A67D4}"/>
              </a:ext>
            </a:extLst>
          </p:cNvPr>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a:solidFill>
                  <a:prstClr val="black"/>
                </a:solidFill>
              </a:rPr>
              <a:pPr/>
              <a:t>6/1/2020</a:t>
            </a:fld>
            <a:endParaRPr lang="en-US" dirty="0">
              <a:solidFill>
                <a:prstClr val="black"/>
              </a:solidFill>
            </a:endParaRPr>
          </a:p>
        </p:txBody>
      </p:sp>
      <p:sp>
        <p:nvSpPr>
          <p:cNvPr id="5" name="Footer Placeholder 4">
            <a:extLst>
              <a:ext uri="{FF2B5EF4-FFF2-40B4-BE49-F238E27FC236}">
                <a16:creationId xmlns="" xmlns:a16="http://schemas.microsoft.com/office/drawing/2014/main" id="{C851D314-13CA-45F9-B87F-B3342BC048DB}"/>
              </a:ext>
            </a:extLst>
          </p:cNvPr>
          <p:cNvSpPr>
            <a:spLocks noGrp="1"/>
          </p:cNvSpPr>
          <p:nvPr>
            <p:ph type="ftr" sz="quarter" idx="11"/>
          </p:nvPr>
        </p:nvSpPr>
        <p:spPr>
          <a:xfrm>
            <a:off x="3028950" y="6356351"/>
            <a:ext cx="3086100" cy="365125"/>
          </a:xfrm>
          <a:prstGeom prst="rect">
            <a:avLst/>
          </a:prstGeom>
        </p:spPr>
        <p:txBody>
          <a:bodyPr/>
          <a:lstStyle/>
          <a:p>
            <a:endParaRPr lang="en-US" dirty="0">
              <a:solidFill>
                <a:prstClr val="black"/>
              </a:solidFill>
            </a:endParaRPr>
          </a:p>
        </p:txBody>
      </p:sp>
      <p:sp>
        <p:nvSpPr>
          <p:cNvPr id="6" name="Slide Number Placeholder 5">
            <a:extLst>
              <a:ext uri="{FF2B5EF4-FFF2-40B4-BE49-F238E27FC236}">
                <a16:creationId xmlns="" xmlns:a16="http://schemas.microsoft.com/office/drawing/2014/main" id="{37CE97D4-BFDF-46F1-89A4-1AA25C3B3CEC}"/>
              </a:ext>
            </a:extLst>
          </p:cNvPr>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a:solidFill>
                  <a:prstClr val="black"/>
                </a:solidFill>
              </a:rPr>
              <a:pPr/>
              <a:t>‹#›</a:t>
            </a:fld>
            <a:endParaRPr lang="en-US" dirty="0">
              <a:solidFill>
                <a:prstClr val="black"/>
              </a:solidFill>
            </a:endParaRPr>
          </a:p>
        </p:txBody>
      </p:sp>
      <p:pic>
        <p:nvPicPr>
          <p:cNvPr id="7" name="Picture 6">
            <a:extLst>
              <a:ext uri="{FF2B5EF4-FFF2-40B4-BE49-F238E27FC236}">
                <a16:creationId xmlns="" xmlns:a16="http://schemas.microsoft.com/office/drawing/2014/main" id="{DD7E9B89-D0FD-4518-B81B-47EF0EC9DBB9}"/>
              </a:ext>
            </a:extLst>
          </p:cNvPr>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 xmlns:a16="http://schemas.microsoft.com/office/drawing/2014/main" id="{59B49CA3-D4DE-4D1B-B536-2D216BF28EB2}"/>
              </a:ext>
            </a:extLst>
          </p:cNvPr>
          <p:cNvSpPr/>
          <p:nvPr userDrawn="1"/>
        </p:nvSpPr>
        <p:spPr>
          <a:xfrm>
            <a:off x="222200" y="6218438"/>
            <a:ext cx="375424" cy="307777"/>
          </a:xfrm>
          <a:prstGeom prst="rect">
            <a:avLst/>
          </a:prstGeom>
        </p:spPr>
        <p:txBody>
          <a:bodyPr wrap="none">
            <a:spAutoFit/>
          </a:bodyPr>
          <a:lstStyle/>
          <a:p>
            <a:fld id="{6C37C71D-7404-4480-84BE-535EF211CE84}" type="slidenum">
              <a:rPr lang="en-US" altLang="en-US" sz="1400">
                <a:solidFill>
                  <a:prstClr val="white"/>
                </a:solidFill>
                <a:latin typeface="Garamond" panose="02020404030301010803" pitchFamily="18" charset="0"/>
              </a:rPr>
              <a:pPr/>
              <a:t>‹#›</a:t>
            </a:fld>
            <a:endParaRPr lang="en-US" sz="14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163398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4000" b="0" i="1">
                <a:solidFill>
                  <a:schemeClr val="tx1"/>
                </a:solidFill>
                <a:latin typeface="Garamond"/>
                <a:cs typeface="Garamon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6/1/2020</a:t>
            </a:fld>
            <a:endParaRPr lang="en-US"/>
          </a:p>
        </p:txBody>
      </p:sp>
      <p:sp>
        <p:nvSpPr>
          <p:cNvPr id="6" name="Holder 6"/>
          <p:cNvSpPr>
            <a:spLocks noGrp="1"/>
          </p:cNvSpPr>
          <p:nvPr>
            <p:ph type="sldNum" sz="quarter" idx="7"/>
          </p:nvPr>
        </p:nvSpPr>
        <p:spPr/>
        <p:txBody>
          <a:bodyPr lIns="0" tIns="0" rIns="0" bIns="0"/>
          <a:lstStyle>
            <a:lvl1pPr>
              <a:defRPr sz="1800" b="1" i="0">
                <a:solidFill>
                  <a:schemeClr val="bg1"/>
                </a:solidFill>
                <a:latin typeface="Garamond"/>
                <a:cs typeface="Garamond"/>
              </a:defRPr>
            </a:lvl1pPr>
          </a:lstStyle>
          <a:p>
            <a:pPr marL="25400">
              <a:lnSpc>
                <a:spcPts val="2010"/>
              </a:lnSpc>
            </a:pPr>
            <a:fld id="{81D60167-4931-47E6-BA6A-407CBD079E47}" type="slidenum">
              <a:rPr dirty="0"/>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6A7ABA-C198-455B-8681-3C3F32B5F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BE0D377-B451-4C52-912B-492461A30F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 xmlns:a16="http://schemas.microsoft.com/office/drawing/2014/main" id="{BD1B5DE5-98E4-4DF4-A14F-E62E4249F9BC}"/>
              </a:ext>
            </a:extLst>
          </p:cNvPr>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1588" y="0"/>
            <a:ext cx="9145588" cy="685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7">
            <a:extLst>
              <a:ext uri="{FF2B5EF4-FFF2-40B4-BE49-F238E27FC236}">
                <a16:creationId xmlns="" xmlns:a16="http://schemas.microsoft.com/office/drawing/2014/main" id="{D2BE5DBC-7BAE-481B-A675-60E776485E55}"/>
              </a:ext>
            </a:extLst>
          </p:cNvPr>
          <p:cNvSpPr>
            <a:spLocks noChangeArrowheads="1"/>
          </p:cNvSpPr>
          <p:nvPr userDrawn="1"/>
        </p:nvSpPr>
        <p:spPr bwMode="auto">
          <a:xfrm>
            <a:off x="388938" y="6248400"/>
            <a:ext cx="373062" cy="27622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fld id="{6C37C71D-7404-4480-84BE-535EF211CE84}" type="slidenum">
              <a:rPr lang="en-US" altLang="en-US" sz="1200" b="1" smtClean="0">
                <a:solidFill>
                  <a:prstClr val="white"/>
                </a:solidFill>
                <a:latin typeface="Garamond" panose="02020404030301010803" pitchFamily="18" charset="0"/>
              </a:rPr>
              <a:pPr algn="r">
                <a:defRPr/>
              </a:pPr>
              <a:t>‹#›</a:t>
            </a:fld>
            <a:endParaRPr lang="en-US" altLang="en-US" sz="1200" b="1"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690184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32ABF2-5B18-4D30-BD44-C341D210867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3B0BDC8E-8269-438B-9BDB-1A2D29739C7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28948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8266BD-45CF-4CE3-B8A9-AD4FC6FD3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EB2CA83-749E-460F-B983-B1A8B64B85A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D13912E-FACD-4EBD-82D2-28CDC6BBD03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124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939226-2122-44B3-A17A-62512FC4626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46F2DC5-45BF-4F16-B808-E5950B5234A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58D937B-186E-469F-BCB9-552CB62B11F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5F91E7A-086C-4EE9-B6EE-DADEB4E0153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894EDB3-BD26-45FC-8631-C398B0574C9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020F6EE-4123-4DA5-9CE1-87FD9B05DF6A}"/>
              </a:ext>
            </a:extLst>
          </p:cNvPr>
          <p:cNvSpPr>
            <a:spLocks noGrp="1"/>
          </p:cNvSpPr>
          <p:nvPr>
            <p:ph type="dt" sz="half" idx="10"/>
          </p:nvPr>
        </p:nvSpPr>
        <p:spPr>
          <a:xfrm>
            <a:off x="628650" y="6356351"/>
            <a:ext cx="2057400" cy="365125"/>
          </a:xfrm>
          <a:prstGeom prst="rect">
            <a:avLst/>
          </a:prstGeom>
        </p:spPr>
        <p:txBody>
          <a:bodyPr/>
          <a:lstStyle/>
          <a:p>
            <a:fld id="{0718E70E-7B92-4854-AB35-87065663071F}" type="datetimeFigureOut">
              <a:rPr lang="en-US">
                <a:solidFill>
                  <a:prstClr val="black"/>
                </a:solidFill>
              </a:rPr>
              <a:pPr/>
              <a:t>6/1/2020</a:t>
            </a:fld>
            <a:endParaRPr lang="en-US">
              <a:solidFill>
                <a:prstClr val="black"/>
              </a:solidFill>
            </a:endParaRPr>
          </a:p>
        </p:txBody>
      </p:sp>
      <p:sp>
        <p:nvSpPr>
          <p:cNvPr id="8" name="Footer Placeholder 7">
            <a:extLst>
              <a:ext uri="{FF2B5EF4-FFF2-40B4-BE49-F238E27FC236}">
                <a16:creationId xmlns="" xmlns:a16="http://schemas.microsoft.com/office/drawing/2014/main" id="{677EF61B-0A68-4EFD-8579-2F02210DC525}"/>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 xmlns:a16="http://schemas.microsoft.com/office/drawing/2014/main" id="{A4D8B430-2724-42A4-8190-91AE3BE933BE}"/>
              </a:ext>
            </a:extLst>
          </p:cNvPr>
          <p:cNvSpPr>
            <a:spLocks noGrp="1"/>
          </p:cNvSpPr>
          <p:nvPr>
            <p:ph type="sldNum" sz="quarter" idx="12"/>
          </p:nvPr>
        </p:nvSpPr>
        <p:spPr>
          <a:xfrm>
            <a:off x="6457950" y="6356351"/>
            <a:ext cx="2057400" cy="365125"/>
          </a:xfrm>
          <a:prstGeom prst="rect">
            <a:avLst/>
          </a:prstGeom>
        </p:spPr>
        <p:txBody>
          <a:bodyPr/>
          <a:lstStyle/>
          <a:p>
            <a:fld id="{BD77C231-4EFD-46EB-A217-B0A17B9773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4851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3BE00F-2E59-4C74-9EEC-EBBAB18C6A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BE7AEA2-5FBA-4A7E-9176-38A2D47B4F1A}"/>
              </a:ext>
            </a:extLst>
          </p:cNvPr>
          <p:cNvSpPr>
            <a:spLocks noGrp="1"/>
          </p:cNvSpPr>
          <p:nvPr>
            <p:ph type="dt" sz="half" idx="10"/>
          </p:nvPr>
        </p:nvSpPr>
        <p:spPr>
          <a:xfrm>
            <a:off x="628650" y="6356351"/>
            <a:ext cx="2057400" cy="365125"/>
          </a:xfrm>
          <a:prstGeom prst="rect">
            <a:avLst/>
          </a:prstGeom>
        </p:spPr>
        <p:txBody>
          <a:bodyPr/>
          <a:lstStyle/>
          <a:p>
            <a:fld id="{0718E70E-7B92-4854-AB35-87065663071F}" type="datetimeFigureOut">
              <a:rPr lang="en-US">
                <a:solidFill>
                  <a:prstClr val="black"/>
                </a:solidFill>
              </a:rPr>
              <a:pPr/>
              <a:t>6/1/2020</a:t>
            </a:fld>
            <a:endParaRPr lang="en-US">
              <a:solidFill>
                <a:prstClr val="black"/>
              </a:solidFill>
            </a:endParaRPr>
          </a:p>
        </p:txBody>
      </p:sp>
      <p:sp>
        <p:nvSpPr>
          <p:cNvPr id="4" name="Footer Placeholder 3">
            <a:extLst>
              <a:ext uri="{FF2B5EF4-FFF2-40B4-BE49-F238E27FC236}">
                <a16:creationId xmlns="" xmlns:a16="http://schemas.microsoft.com/office/drawing/2014/main" id="{940A934C-1E3A-4EB0-A0C3-F774D8308C88}"/>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 xmlns:a16="http://schemas.microsoft.com/office/drawing/2014/main" id="{22135D38-337E-47FE-A90C-DB4266F7D97F}"/>
              </a:ext>
            </a:extLst>
          </p:cNvPr>
          <p:cNvSpPr>
            <a:spLocks noGrp="1"/>
          </p:cNvSpPr>
          <p:nvPr>
            <p:ph type="sldNum" sz="quarter" idx="12"/>
          </p:nvPr>
        </p:nvSpPr>
        <p:spPr>
          <a:xfrm>
            <a:off x="6457950" y="6356351"/>
            <a:ext cx="2057400" cy="365125"/>
          </a:xfrm>
          <a:prstGeom prst="rect">
            <a:avLst/>
          </a:prstGeom>
        </p:spPr>
        <p:txBody>
          <a:bodyPr/>
          <a:lstStyle/>
          <a:p>
            <a:fld id="{BD77C231-4EFD-46EB-A217-B0A17B9773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5723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A325F70-D84F-4BBC-88CE-E8BEFC4D1253}"/>
              </a:ext>
            </a:extLst>
          </p:cNvPr>
          <p:cNvSpPr>
            <a:spLocks noGrp="1"/>
          </p:cNvSpPr>
          <p:nvPr>
            <p:ph type="dt" sz="half" idx="10"/>
          </p:nvPr>
        </p:nvSpPr>
        <p:spPr>
          <a:xfrm>
            <a:off x="628650" y="6356351"/>
            <a:ext cx="2057400" cy="365125"/>
          </a:xfrm>
          <a:prstGeom prst="rect">
            <a:avLst/>
          </a:prstGeom>
        </p:spPr>
        <p:txBody>
          <a:bodyPr/>
          <a:lstStyle/>
          <a:p>
            <a:fld id="{0718E70E-7B92-4854-AB35-87065663071F}" type="datetimeFigureOut">
              <a:rPr lang="en-US">
                <a:solidFill>
                  <a:prstClr val="black"/>
                </a:solidFill>
              </a:rPr>
              <a:pPr/>
              <a:t>6/1/2020</a:t>
            </a:fld>
            <a:endParaRPr lang="en-US">
              <a:solidFill>
                <a:prstClr val="black"/>
              </a:solidFill>
            </a:endParaRPr>
          </a:p>
        </p:txBody>
      </p:sp>
      <p:sp>
        <p:nvSpPr>
          <p:cNvPr id="3" name="Footer Placeholder 2">
            <a:extLst>
              <a:ext uri="{FF2B5EF4-FFF2-40B4-BE49-F238E27FC236}">
                <a16:creationId xmlns="" xmlns:a16="http://schemas.microsoft.com/office/drawing/2014/main" id="{53781ADB-2631-4F7E-A0AF-6365C2A29910}"/>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 xmlns:a16="http://schemas.microsoft.com/office/drawing/2014/main" id="{A447431E-2C1D-4DBD-8A7B-8B4CA0D005F8}"/>
              </a:ext>
            </a:extLst>
          </p:cNvPr>
          <p:cNvSpPr>
            <a:spLocks noGrp="1"/>
          </p:cNvSpPr>
          <p:nvPr>
            <p:ph type="sldNum" sz="quarter" idx="12"/>
          </p:nvPr>
        </p:nvSpPr>
        <p:spPr>
          <a:xfrm>
            <a:off x="6457950" y="6356351"/>
            <a:ext cx="2057400" cy="365125"/>
          </a:xfrm>
          <a:prstGeom prst="rect">
            <a:avLst/>
          </a:prstGeom>
        </p:spPr>
        <p:txBody>
          <a:bodyPr/>
          <a:lstStyle/>
          <a:p>
            <a:fld id="{BD77C231-4EFD-46EB-A217-B0A17B9773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8398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C2F1B9-0B4A-4DF3-B7CB-788D013FBBC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05F61744-DD6F-4421-8AA0-E8B29F110A5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6CBDFF4-BB78-4A87-8D62-B22E60EC80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2CB0C97D-787A-413E-8D55-72466823793D}"/>
              </a:ext>
            </a:extLst>
          </p:cNvPr>
          <p:cNvSpPr>
            <a:spLocks noGrp="1"/>
          </p:cNvSpPr>
          <p:nvPr>
            <p:ph type="dt" sz="half" idx="10"/>
          </p:nvPr>
        </p:nvSpPr>
        <p:spPr>
          <a:xfrm>
            <a:off x="628650" y="6356351"/>
            <a:ext cx="2057400" cy="365125"/>
          </a:xfrm>
          <a:prstGeom prst="rect">
            <a:avLst/>
          </a:prstGeom>
        </p:spPr>
        <p:txBody>
          <a:bodyPr/>
          <a:lstStyle/>
          <a:p>
            <a:fld id="{0718E70E-7B92-4854-AB35-87065663071F}" type="datetimeFigureOut">
              <a:rPr lang="en-US">
                <a:solidFill>
                  <a:prstClr val="black"/>
                </a:solidFill>
              </a:rPr>
              <a:pPr/>
              <a:t>6/1/2020</a:t>
            </a:fld>
            <a:endParaRPr lang="en-US">
              <a:solidFill>
                <a:prstClr val="black"/>
              </a:solidFill>
            </a:endParaRPr>
          </a:p>
        </p:txBody>
      </p:sp>
      <p:sp>
        <p:nvSpPr>
          <p:cNvPr id="6" name="Footer Placeholder 5">
            <a:extLst>
              <a:ext uri="{FF2B5EF4-FFF2-40B4-BE49-F238E27FC236}">
                <a16:creationId xmlns="" xmlns:a16="http://schemas.microsoft.com/office/drawing/2014/main" id="{B73DB594-1629-4CB2-93CE-328095B4DC8A}"/>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783CC076-7452-40FE-87D5-CFB5A1211893}"/>
              </a:ext>
            </a:extLst>
          </p:cNvPr>
          <p:cNvSpPr>
            <a:spLocks noGrp="1"/>
          </p:cNvSpPr>
          <p:nvPr>
            <p:ph type="sldNum" sz="quarter" idx="12"/>
          </p:nvPr>
        </p:nvSpPr>
        <p:spPr>
          <a:xfrm>
            <a:off x="6457950" y="6356351"/>
            <a:ext cx="2057400" cy="365125"/>
          </a:xfrm>
          <a:prstGeom prst="rect">
            <a:avLst/>
          </a:prstGeom>
        </p:spPr>
        <p:txBody>
          <a:bodyPr/>
          <a:lstStyle/>
          <a:p>
            <a:fld id="{BD77C231-4EFD-46EB-A217-B0A17B9773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42970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2C159A-49FF-4B9B-958A-97900BCCB8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12E58A2-6184-4E00-B88C-C45D2859E49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 xmlns:a16="http://schemas.microsoft.com/office/drawing/2014/main" id="{3E35D209-19B2-413B-820E-2FA8E0F857D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15304622-3544-4292-9DB2-AC7A58AF40DB}"/>
              </a:ext>
            </a:extLst>
          </p:cNvPr>
          <p:cNvSpPr>
            <a:spLocks noGrp="1"/>
          </p:cNvSpPr>
          <p:nvPr>
            <p:ph type="dt" sz="half" idx="10"/>
          </p:nvPr>
        </p:nvSpPr>
        <p:spPr>
          <a:xfrm>
            <a:off x="628650" y="6356351"/>
            <a:ext cx="2057400" cy="365125"/>
          </a:xfrm>
          <a:prstGeom prst="rect">
            <a:avLst/>
          </a:prstGeom>
        </p:spPr>
        <p:txBody>
          <a:bodyPr/>
          <a:lstStyle/>
          <a:p>
            <a:fld id="{0718E70E-7B92-4854-AB35-87065663071F}" type="datetimeFigureOut">
              <a:rPr lang="en-US">
                <a:solidFill>
                  <a:prstClr val="black"/>
                </a:solidFill>
              </a:rPr>
              <a:pPr/>
              <a:t>6/1/2020</a:t>
            </a:fld>
            <a:endParaRPr lang="en-US">
              <a:solidFill>
                <a:prstClr val="black"/>
              </a:solidFill>
            </a:endParaRPr>
          </a:p>
        </p:txBody>
      </p:sp>
      <p:sp>
        <p:nvSpPr>
          <p:cNvPr id="6" name="Footer Placeholder 5">
            <a:extLst>
              <a:ext uri="{FF2B5EF4-FFF2-40B4-BE49-F238E27FC236}">
                <a16:creationId xmlns="" xmlns:a16="http://schemas.microsoft.com/office/drawing/2014/main" id="{6601695B-4E44-4CCF-9736-38AF92AA1202}"/>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 xmlns:a16="http://schemas.microsoft.com/office/drawing/2014/main" id="{6B9F0BFB-15A4-40A9-ADE9-AAE5EA088F30}"/>
              </a:ext>
            </a:extLst>
          </p:cNvPr>
          <p:cNvSpPr>
            <a:spLocks noGrp="1"/>
          </p:cNvSpPr>
          <p:nvPr>
            <p:ph type="sldNum" sz="quarter" idx="12"/>
          </p:nvPr>
        </p:nvSpPr>
        <p:spPr>
          <a:xfrm>
            <a:off x="6457950" y="6356351"/>
            <a:ext cx="2057400" cy="365125"/>
          </a:xfrm>
          <a:prstGeom prst="rect">
            <a:avLst/>
          </a:prstGeom>
        </p:spPr>
        <p:txBody>
          <a:bodyPr/>
          <a:lstStyle/>
          <a:p>
            <a:fld id="{BD77C231-4EFD-46EB-A217-B0A17B9773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0933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6A43D8-325D-43E0-A09C-E5E3BB3F00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09F4C15-B381-4E16-BD89-0EBE0D5F1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140AA69-6936-4C48-8B77-16EF36542F8C}"/>
              </a:ext>
            </a:extLst>
          </p:cNvPr>
          <p:cNvSpPr>
            <a:spLocks noGrp="1"/>
          </p:cNvSpPr>
          <p:nvPr>
            <p:ph type="dt" sz="half" idx="10"/>
          </p:nvPr>
        </p:nvSpPr>
        <p:spPr>
          <a:xfrm>
            <a:off x="628650" y="6356351"/>
            <a:ext cx="2057400" cy="365125"/>
          </a:xfrm>
          <a:prstGeom prst="rect">
            <a:avLst/>
          </a:prstGeom>
        </p:spPr>
        <p:txBody>
          <a:bodyPr/>
          <a:lstStyle/>
          <a:p>
            <a:fld id="{0718E70E-7B92-4854-AB35-87065663071F}" type="datetimeFigureOut">
              <a:rPr lang="en-US">
                <a:solidFill>
                  <a:prstClr val="black"/>
                </a:solidFill>
              </a:rPr>
              <a:pPr/>
              <a:t>6/1/2020</a:t>
            </a:fld>
            <a:endParaRPr lang="en-US">
              <a:solidFill>
                <a:prstClr val="black"/>
              </a:solidFill>
            </a:endParaRPr>
          </a:p>
        </p:txBody>
      </p:sp>
      <p:sp>
        <p:nvSpPr>
          <p:cNvPr id="5" name="Footer Placeholder 4">
            <a:extLst>
              <a:ext uri="{FF2B5EF4-FFF2-40B4-BE49-F238E27FC236}">
                <a16:creationId xmlns="" xmlns:a16="http://schemas.microsoft.com/office/drawing/2014/main" id="{72A38F63-1B4B-4207-8F70-8F7702877867}"/>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D9E86D9C-81F9-4F3E-ADC3-52137DE145D7}"/>
              </a:ext>
            </a:extLst>
          </p:cNvPr>
          <p:cNvSpPr>
            <a:spLocks noGrp="1"/>
          </p:cNvSpPr>
          <p:nvPr>
            <p:ph type="sldNum" sz="quarter" idx="12"/>
          </p:nvPr>
        </p:nvSpPr>
        <p:spPr>
          <a:xfrm>
            <a:off x="6457950" y="6356351"/>
            <a:ext cx="2057400" cy="365125"/>
          </a:xfrm>
          <a:prstGeom prst="rect">
            <a:avLst/>
          </a:prstGeom>
        </p:spPr>
        <p:txBody>
          <a:bodyPr/>
          <a:lstStyle/>
          <a:p>
            <a:fld id="{BD77C231-4EFD-46EB-A217-B0A17B9773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87275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7895A15-D4F7-4807-A137-C1BD2ABD94D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09F7C66-27D9-4FFA-A706-E87DF0F97CB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2858BA-F5CC-4C87-860A-17B4D9DC7FB3}"/>
              </a:ext>
            </a:extLst>
          </p:cNvPr>
          <p:cNvSpPr>
            <a:spLocks noGrp="1"/>
          </p:cNvSpPr>
          <p:nvPr>
            <p:ph type="dt" sz="half" idx="10"/>
          </p:nvPr>
        </p:nvSpPr>
        <p:spPr>
          <a:xfrm>
            <a:off x="628650" y="6356351"/>
            <a:ext cx="2057400" cy="365125"/>
          </a:xfrm>
          <a:prstGeom prst="rect">
            <a:avLst/>
          </a:prstGeom>
        </p:spPr>
        <p:txBody>
          <a:bodyPr/>
          <a:lstStyle/>
          <a:p>
            <a:fld id="{0718E70E-7B92-4854-AB35-87065663071F}" type="datetimeFigureOut">
              <a:rPr lang="en-US">
                <a:solidFill>
                  <a:prstClr val="black"/>
                </a:solidFill>
              </a:rPr>
              <a:pPr/>
              <a:t>6/1/2020</a:t>
            </a:fld>
            <a:endParaRPr lang="en-US">
              <a:solidFill>
                <a:prstClr val="black"/>
              </a:solidFill>
            </a:endParaRPr>
          </a:p>
        </p:txBody>
      </p:sp>
      <p:sp>
        <p:nvSpPr>
          <p:cNvPr id="5" name="Footer Placeholder 4">
            <a:extLst>
              <a:ext uri="{FF2B5EF4-FFF2-40B4-BE49-F238E27FC236}">
                <a16:creationId xmlns="" xmlns:a16="http://schemas.microsoft.com/office/drawing/2014/main" id="{CE922DD0-4000-4AE4-9052-E7E710D87D88}"/>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 xmlns:a16="http://schemas.microsoft.com/office/drawing/2014/main" id="{5F62834E-69E1-470F-8495-C57EBB8B9D2B}"/>
              </a:ext>
            </a:extLst>
          </p:cNvPr>
          <p:cNvSpPr>
            <a:spLocks noGrp="1"/>
          </p:cNvSpPr>
          <p:nvPr>
            <p:ph type="sldNum" sz="quarter" idx="12"/>
          </p:nvPr>
        </p:nvSpPr>
        <p:spPr>
          <a:xfrm>
            <a:off x="6457950" y="6356351"/>
            <a:ext cx="2057400" cy="365125"/>
          </a:xfrm>
          <a:prstGeom prst="rect">
            <a:avLst/>
          </a:prstGeom>
        </p:spPr>
        <p:txBody>
          <a:bodyPr/>
          <a:lstStyle/>
          <a:p>
            <a:fld id="{BD77C231-4EFD-46EB-A217-B0A17B9773C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6357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Garamond"/>
                <a:cs typeface="Garamond"/>
              </a:defRPr>
            </a:lvl1pPr>
          </a:lstStyle>
          <a:p>
            <a:endParaRPr/>
          </a:p>
        </p:txBody>
      </p:sp>
      <p:sp>
        <p:nvSpPr>
          <p:cNvPr id="3" name="Holder 3"/>
          <p:cNvSpPr>
            <a:spLocks noGrp="1"/>
          </p:cNvSpPr>
          <p:nvPr>
            <p:ph sz="half" idx="2"/>
          </p:nvPr>
        </p:nvSpPr>
        <p:spPr>
          <a:xfrm>
            <a:off x="993139" y="1480855"/>
            <a:ext cx="3032760" cy="3988435"/>
          </a:xfrm>
          <a:prstGeom prst="rect">
            <a:avLst/>
          </a:prstGeom>
        </p:spPr>
        <p:txBody>
          <a:bodyPr wrap="square" lIns="0" tIns="0" rIns="0" bIns="0">
            <a:spAutoFit/>
          </a:bodyPr>
          <a:lstStyle>
            <a:lvl1pPr>
              <a:defRPr sz="2000" b="0" i="0">
                <a:solidFill>
                  <a:schemeClr val="tx1"/>
                </a:solidFill>
                <a:latin typeface="Garamond"/>
                <a:cs typeface="Garamond"/>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6/1/2020</a:t>
            </a:fld>
            <a:endParaRPr lang="en-US"/>
          </a:p>
        </p:txBody>
      </p:sp>
      <p:sp>
        <p:nvSpPr>
          <p:cNvPr id="7" name="Holder 7"/>
          <p:cNvSpPr>
            <a:spLocks noGrp="1"/>
          </p:cNvSpPr>
          <p:nvPr>
            <p:ph type="sldNum" sz="quarter" idx="7"/>
          </p:nvPr>
        </p:nvSpPr>
        <p:spPr/>
        <p:txBody>
          <a:bodyPr lIns="0" tIns="0" rIns="0" bIns="0"/>
          <a:lstStyle>
            <a:lvl1pPr>
              <a:defRPr sz="1800" b="1" i="0">
                <a:solidFill>
                  <a:schemeClr val="bg1"/>
                </a:solidFill>
                <a:latin typeface="Garamond"/>
                <a:cs typeface="Garamond"/>
              </a:defRPr>
            </a:lvl1pPr>
          </a:lstStyle>
          <a:p>
            <a:pPr marL="25400">
              <a:lnSpc>
                <a:spcPts val="201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6/1/2020</a:t>
            </a:fld>
            <a:endParaRPr lang="en-US"/>
          </a:p>
        </p:txBody>
      </p:sp>
      <p:sp>
        <p:nvSpPr>
          <p:cNvPr id="5" name="Holder 5"/>
          <p:cNvSpPr>
            <a:spLocks noGrp="1"/>
          </p:cNvSpPr>
          <p:nvPr>
            <p:ph type="sldNum" sz="quarter" idx="7"/>
          </p:nvPr>
        </p:nvSpPr>
        <p:spPr/>
        <p:txBody>
          <a:bodyPr lIns="0" tIns="0" rIns="0" bIns="0"/>
          <a:lstStyle>
            <a:lvl1pPr>
              <a:defRPr sz="1800" b="1" i="0">
                <a:solidFill>
                  <a:schemeClr val="bg1"/>
                </a:solidFill>
                <a:latin typeface="Garamond"/>
                <a:cs typeface="Garamond"/>
              </a:defRPr>
            </a:lvl1pPr>
          </a:lstStyle>
          <a:p>
            <a:pPr marL="25400">
              <a:lnSpc>
                <a:spcPts val="201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38911"/>
            <a:ext cx="9143999" cy="641908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1981200"/>
            <a:ext cx="9144000" cy="2479547"/>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6/1/2020</a:t>
            </a:fld>
            <a:endParaRPr lang="en-US"/>
          </a:p>
        </p:txBody>
      </p:sp>
      <p:sp>
        <p:nvSpPr>
          <p:cNvPr id="4" name="Holder 4"/>
          <p:cNvSpPr>
            <a:spLocks noGrp="1"/>
          </p:cNvSpPr>
          <p:nvPr>
            <p:ph type="sldNum" sz="quarter" idx="7"/>
          </p:nvPr>
        </p:nvSpPr>
        <p:spPr/>
        <p:txBody>
          <a:bodyPr lIns="0" tIns="0" rIns="0" bIns="0"/>
          <a:lstStyle>
            <a:lvl1pPr>
              <a:defRPr sz="1800" b="1" i="0">
                <a:solidFill>
                  <a:schemeClr val="bg1"/>
                </a:solidFill>
                <a:latin typeface="Garamond"/>
                <a:cs typeface="Garamond"/>
              </a:defRPr>
            </a:lvl1pPr>
          </a:lstStyle>
          <a:p>
            <a:pPr marL="25400">
              <a:lnSpc>
                <a:spcPts val="201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D13B06D5-7A09-4B47-96E0-00298AF49DAB}"/>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1031170" name="Rectangle 2"/>
          <p:cNvSpPr>
            <a:spLocks noGrp="1" noChangeArrowheads="1"/>
          </p:cNvSpPr>
          <p:nvPr>
            <p:ph type="ctrTitle"/>
          </p:nvPr>
        </p:nvSpPr>
        <p:spPr>
          <a:xfrm>
            <a:off x="1071563" y="2339975"/>
            <a:ext cx="7315200" cy="1470025"/>
          </a:xfrm>
        </p:spPr>
        <p:txBody>
          <a:bodyPr/>
          <a:lstStyle>
            <a:lvl1pPr>
              <a:defRPr/>
            </a:lvl1pPr>
          </a:lstStyle>
          <a:p>
            <a:r>
              <a:rPr lang="en-US"/>
              <a:t>Click to edit Master title style</a:t>
            </a:r>
          </a:p>
        </p:txBody>
      </p:sp>
      <p:sp>
        <p:nvSpPr>
          <p:cNvPr id="1031171" name="Rectangle 3"/>
          <p:cNvSpPr>
            <a:spLocks noGrp="1" noChangeArrowheads="1"/>
          </p:cNvSpPr>
          <p:nvPr>
            <p:ph type="subTitle" idx="1"/>
          </p:nvPr>
        </p:nvSpPr>
        <p:spPr>
          <a:xfrm>
            <a:off x="1527175" y="3886200"/>
            <a:ext cx="6400800" cy="1752600"/>
          </a:xfrm>
        </p:spPr>
        <p:txBody>
          <a:bodyPr/>
          <a:lstStyle>
            <a:lvl1pPr marL="0" indent="0" algn="ctr">
              <a:buFontTx/>
              <a:buNone/>
              <a:defRPr/>
            </a:lvl1pPr>
          </a:lstStyle>
          <a:p>
            <a:r>
              <a:rPr lang="en-US"/>
              <a:t>Click to edit Master subtitle style</a:t>
            </a:r>
          </a:p>
        </p:txBody>
      </p:sp>
      <p:pic>
        <p:nvPicPr>
          <p:cNvPr id="15" name="Picture 14">
            <a:extLst>
              <a:ext uri="{FF2B5EF4-FFF2-40B4-BE49-F238E27FC236}">
                <a16:creationId xmlns="" xmlns:a16="http://schemas.microsoft.com/office/drawing/2014/main" id="{4E3F556B-FFA6-42A7-BDF2-433AB7A43F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1080" y="6091601"/>
            <a:ext cx="2277320" cy="616809"/>
          </a:xfrm>
          <a:prstGeom prst="rect">
            <a:avLst/>
          </a:prstGeom>
        </p:spPr>
      </p:pic>
      <p:pic>
        <p:nvPicPr>
          <p:cNvPr id="8" name="Picture 7">
            <a:extLst>
              <a:ext uri="{FF2B5EF4-FFF2-40B4-BE49-F238E27FC236}">
                <a16:creationId xmlns="" xmlns:a16="http://schemas.microsoft.com/office/drawing/2014/main" id="{E6712653-4649-4B9E-9BE1-FC5E1873B8E9}"/>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495800" y="585760"/>
            <a:ext cx="4342192" cy="1168456"/>
          </a:xfrm>
          <a:prstGeom prst="rect">
            <a:avLst/>
          </a:prstGeom>
        </p:spPr>
      </p:pic>
    </p:spTree>
    <p:extLst>
      <p:ext uri="{BB962C8B-B14F-4D97-AF65-F5344CB8AC3E}">
        <p14:creationId xmlns:p14="http://schemas.microsoft.com/office/powerpoint/2010/main" val="77752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2082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5204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6941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38911"/>
            <a:ext cx="9143999" cy="6419087"/>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390808" y="532893"/>
            <a:ext cx="6360795" cy="492443"/>
          </a:xfrm>
          <a:prstGeom prst="rect">
            <a:avLst/>
          </a:prstGeom>
        </p:spPr>
        <p:txBody>
          <a:bodyPr wrap="square" lIns="0" tIns="0" rIns="0" bIns="0">
            <a:spAutoFit/>
          </a:bodyPr>
          <a:lstStyle>
            <a:lvl1pPr>
              <a:defRPr sz="3200" b="0" i="0">
                <a:solidFill>
                  <a:schemeClr val="tx1"/>
                </a:solidFill>
                <a:latin typeface="Garamond"/>
                <a:cs typeface="Garamond"/>
              </a:defRPr>
            </a:lvl1pPr>
          </a:lstStyle>
          <a:p>
            <a:endParaRPr/>
          </a:p>
        </p:txBody>
      </p:sp>
      <p:sp>
        <p:nvSpPr>
          <p:cNvPr id="3" name="Holder 3"/>
          <p:cNvSpPr>
            <a:spLocks noGrp="1"/>
          </p:cNvSpPr>
          <p:nvPr>
            <p:ph type="body" idx="1"/>
          </p:nvPr>
        </p:nvSpPr>
        <p:spPr>
          <a:xfrm>
            <a:off x="606589" y="1820672"/>
            <a:ext cx="7930821" cy="3072765"/>
          </a:xfrm>
          <a:prstGeom prst="rect">
            <a:avLst/>
          </a:prstGeom>
        </p:spPr>
        <p:txBody>
          <a:bodyPr wrap="square" lIns="0" tIns="0" rIns="0" bIns="0">
            <a:spAutoFit/>
          </a:bodyPr>
          <a:lstStyle>
            <a:lvl1pPr>
              <a:defRPr sz="4000" b="0" i="1">
                <a:solidFill>
                  <a:schemeClr val="tx1"/>
                </a:solidFill>
                <a:latin typeface="Garamond"/>
                <a:cs typeface="Garamond"/>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6/1/2020</a:t>
            </a:fld>
            <a:endParaRPr lang="en-US"/>
          </a:p>
        </p:txBody>
      </p:sp>
      <p:sp>
        <p:nvSpPr>
          <p:cNvPr id="6" name="Holder 6"/>
          <p:cNvSpPr>
            <a:spLocks noGrp="1"/>
          </p:cNvSpPr>
          <p:nvPr>
            <p:ph type="sldNum" sz="quarter" idx="7"/>
          </p:nvPr>
        </p:nvSpPr>
        <p:spPr>
          <a:xfrm>
            <a:off x="305911" y="6294720"/>
            <a:ext cx="264795" cy="282575"/>
          </a:xfrm>
          <a:prstGeom prst="rect">
            <a:avLst/>
          </a:prstGeom>
        </p:spPr>
        <p:txBody>
          <a:bodyPr wrap="square" lIns="0" tIns="0" rIns="0" bIns="0">
            <a:spAutoFit/>
          </a:bodyPr>
          <a:lstStyle>
            <a:lvl1pPr>
              <a:defRPr sz="1800" b="1" i="0">
                <a:solidFill>
                  <a:schemeClr val="bg1"/>
                </a:solidFill>
                <a:latin typeface="Garamond"/>
                <a:cs typeface="Garamond"/>
              </a:defRPr>
            </a:lvl1pPr>
          </a:lstStyle>
          <a:p>
            <a:pPr marL="25400">
              <a:lnSpc>
                <a:spcPts val="201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u="none">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EE6ACD44-472C-4444-8596-29CD0B38C1D6}"/>
              </a:ext>
            </a:extLst>
          </p:cNvPr>
          <p:cNvPicPr>
            <a:picLocks noChangeAspect="1"/>
          </p:cNvPicPr>
          <p:nvPr userDrawn="1"/>
        </p:nvPicPr>
        <p:blipFill>
          <a:blip r:embed="rId15"/>
          <a:stretch>
            <a:fillRect/>
          </a:stretch>
        </p:blipFill>
        <p:spPr>
          <a:xfrm>
            <a:off x="0" y="0"/>
            <a:ext cx="9144000" cy="6857999"/>
          </a:xfrm>
          <a:prstGeom prst="rect">
            <a:avLst/>
          </a:prstGeom>
        </p:spPr>
      </p:pic>
      <p:sp>
        <p:nvSpPr>
          <p:cNvPr id="1027" name="Rectangle 9"/>
          <p:cNvSpPr>
            <a:spLocks noChangeArrowheads="1"/>
          </p:cNvSpPr>
          <p:nvPr userDrawn="1"/>
        </p:nvSpPr>
        <p:spPr bwMode="auto">
          <a:xfrm>
            <a:off x="150813" y="6248400"/>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fld id="{2A8AF884-707C-427E-AB00-53A70ED500E9}" type="slidenum">
              <a:rPr lang="en-US" altLang="en-US" sz="1800" b="1">
                <a:solidFill>
                  <a:srgbClr val="FFFFFF"/>
                </a:solidFill>
                <a:latin typeface="Garamond" panose="02020404030301010803" pitchFamily="18" charset="0"/>
              </a:rPr>
              <a:pPr algn="ctr" eaLnBrk="0" fontAlgn="base" hangingPunct="0">
                <a:spcBef>
                  <a:spcPct val="0"/>
                </a:spcBef>
                <a:spcAft>
                  <a:spcPct val="0"/>
                </a:spcAft>
              </a:pPr>
              <a:t>‹#›</a:t>
            </a:fld>
            <a:endParaRPr lang="en-US" altLang="en-US" sz="1800" b="1" dirty="0">
              <a:solidFill>
                <a:srgbClr val="FFFFFF"/>
              </a:solidFill>
              <a:latin typeface="Garamond" panose="02020404030301010803" pitchFamily="18" charset="0"/>
            </a:endParaRPr>
          </a:p>
        </p:txBody>
      </p:sp>
      <p:sp>
        <p:nvSpPr>
          <p:cNvPr id="1028" name="Rectangle 2"/>
          <p:cNvSpPr>
            <a:spLocks noGrp="1" noChangeArrowheads="1"/>
          </p:cNvSpPr>
          <p:nvPr>
            <p:ph type="title"/>
          </p:nvPr>
        </p:nvSpPr>
        <p:spPr bwMode="auto">
          <a:xfrm>
            <a:off x="762000" y="533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762000" y="1676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679131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rtl="0" eaLnBrk="0" fontAlgn="base" hangingPunct="0">
        <a:spcBef>
          <a:spcPct val="0"/>
        </a:spcBef>
        <a:spcAft>
          <a:spcPct val="0"/>
        </a:spcAft>
        <a:defRPr sz="32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25FCCE1-1B3D-4BF1-9603-5FBA1A1D27D4}"/>
              </a:ext>
            </a:extLst>
          </p:cNvPr>
          <p:cNvSpPr>
            <a:spLocks noGrp="1"/>
          </p:cNvSpPr>
          <p:nvPr>
            <p:ph type="title"/>
          </p:nvPr>
        </p:nvSpPr>
        <p:spPr>
          <a:xfrm>
            <a:off x="628650" y="647700"/>
            <a:ext cx="7886700" cy="6556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9059A11F-48E5-4B8C-85A7-32151958475D}"/>
              </a:ext>
            </a:extLst>
          </p:cNvPr>
          <p:cNvSpPr>
            <a:spLocks noGrp="1"/>
          </p:cNvSpPr>
          <p:nvPr>
            <p:ph type="body" idx="1"/>
          </p:nvPr>
        </p:nvSpPr>
        <p:spPr>
          <a:xfrm>
            <a:off x="628650" y="1492250"/>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957232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sz="3300" b="0" i="0" u="none" kern="1200">
          <a:solidFill>
            <a:schemeClr val="tx1"/>
          </a:solidFill>
          <a:latin typeface="Garamond" panose="020204040303010108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aramond" panose="020204040303010108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Garamond" panose="020204040303010108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aramond" panose="020204040303010108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aramond" panose="020204040303010108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aramond" panose="020204040303010108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mailto:Jennifer.Lee@health.ny.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J0oZKm1al2g" TargetMode="Externa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2.png"/><Relationship Id="rId4" Type="http://schemas.openxmlformats.org/officeDocument/2006/relationships/hyperlink" Target="https://www.youtube.com/watch?time_continue=5&amp;v=nJCbRTq_3zw&amp;feature=emb_logo"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Info@CQII.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1544" y="6091428"/>
            <a:ext cx="2276855" cy="617219"/>
          </a:xfrm>
          <a:prstGeom prst="rect">
            <a:avLst/>
          </a:prstGeom>
          <a:blipFill>
            <a:blip r:embed="rId4" cstate="print"/>
            <a:stretch>
              <a:fillRect/>
            </a:stretch>
          </a:blipFill>
        </p:spPr>
        <p:txBody>
          <a:bodyPr wrap="square" lIns="0" tIns="0" rIns="0" bIns="0" rtlCol="0"/>
          <a:lstStyle/>
          <a:p>
            <a:endParaRPr/>
          </a:p>
        </p:txBody>
      </p:sp>
      <p:sp>
        <p:nvSpPr>
          <p:cNvPr id="3" name="object 3"/>
          <p:cNvSpPr/>
          <p:nvPr/>
        </p:nvSpPr>
        <p:spPr>
          <a:xfrm>
            <a:off x="4495800" y="585216"/>
            <a:ext cx="4341875" cy="1168895"/>
          </a:xfrm>
          <a:prstGeom prst="rect">
            <a:avLst/>
          </a:prstGeom>
          <a:blipFill>
            <a:blip r:embed="rId5"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647983" y="2161617"/>
            <a:ext cx="5715000" cy="1866921"/>
          </a:xfrm>
          <a:prstGeom prst="rect">
            <a:avLst/>
          </a:prstGeom>
        </p:spPr>
        <p:txBody>
          <a:bodyPr vert="horz" wrap="square" lIns="0" tIns="67945" rIns="0" bIns="0" rtlCol="0">
            <a:spAutoFit/>
          </a:bodyPr>
          <a:lstStyle/>
          <a:p>
            <a:pPr marL="12065" marR="5080" indent="4445" algn="ctr">
              <a:lnSpc>
                <a:spcPts val="3460"/>
              </a:lnSpc>
              <a:spcBef>
                <a:spcPts val="535"/>
              </a:spcBef>
            </a:pPr>
            <a:r>
              <a:rPr b="1" spc="-5" dirty="0">
                <a:latin typeface="Garamond"/>
                <a:cs typeface="Garamond"/>
              </a:rPr>
              <a:t>end+disparities </a:t>
            </a:r>
            <a:r>
              <a:rPr b="1" dirty="0">
                <a:latin typeface="Garamond"/>
                <a:cs typeface="Garamond"/>
              </a:rPr>
              <a:t>ECHO  </a:t>
            </a:r>
            <a:r>
              <a:rPr b="1" spc="-5" dirty="0">
                <a:latin typeface="Garamond"/>
                <a:cs typeface="Garamond"/>
              </a:rPr>
              <a:t>Collaborative: </a:t>
            </a:r>
            <a:r>
              <a:rPr lang="en-US" b="1" spc="-5" dirty="0">
                <a:latin typeface="Garamond"/>
                <a:cs typeface="Garamond"/>
              </a:rPr>
              <a:t/>
            </a:r>
            <a:br>
              <a:rPr lang="en-US" b="1" spc="-5" dirty="0">
                <a:latin typeface="Garamond"/>
                <a:cs typeface="Garamond"/>
              </a:rPr>
            </a:br>
            <a:r>
              <a:rPr b="1" spc="-5" dirty="0">
                <a:latin typeface="Garamond"/>
                <a:cs typeface="Garamond"/>
              </a:rPr>
              <a:t>Successes </a:t>
            </a:r>
            <a:r>
              <a:rPr lang="en-US" b="1" spc="-5" dirty="0">
                <a:latin typeface="Garamond"/>
                <a:cs typeface="Garamond"/>
              </a:rPr>
              <a:t>of Consumer Engagement</a:t>
            </a:r>
            <a:endParaRPr b="1" spc="-5" dirty="0">
              <a:latin typeface="Garamond"/>
              <a:cs typeface="Garamond"/>
            </a:endParaRPr>
          </a:p>
        </p:txBody>
      </p:sp>
      <p:sp>
        <p:nvSpPr>
          <p:cNvPr id="5" name="object 5"/>
          <p:cNvSpPr txBox="1"/>
          <p:nvPr/>
        </p:nvSpPr>
        <p:spPr>
          <a:xfrm>
            <a:off x="1328342" y="4436044"/>
            <a:ext cx="8409746" cy="1329595"/>
          </a:xfrm>
          <a:prstGeom prst="rect">
            <a:avLst/>
          </a:prstGeom>
        </p:spPr>
        <p:txBody>
          <a:bodyPr vert="horz" wrap="square" lIns="0" tIns="12700" rIns="0" bIns="0" rtlCol="0">
            <a:spAutoFit/>
          </a:bodyPr>
          <a:lstStyle/>
          <a:p>
            <a:pPr marL="935990" marR="928369" algn="ctr">
              <a:lnSpc>
                <a:spcPct val="110000"/>
              </a:lnSpc>
              <a:spcBef>
                <a:spcPts val="100"/>
              </a:spcBef>
            </a:pPr>
            <a:r>
              <a:rPr lang="en-US" sz="2600" spc="-5" dirty="0">
                <a:latin typeface="Garamond"/>
                <a:cs typeface="Garamond"/>
              </a:rPr>
              <a:t>Adam Thompson</a:t>
            </a:r>
          </a:p>
          <a:p>
            <a:pPr marL="935990" marR="928369" algn="ctr">
              <a:lnSpc>
                <a:spcPct val="110000"/>
              </a:lnSpc>
              <a:spcBef>
                <a:spcPts val="100"/>
              </a:spcBef>
            </a:pPr>
            <a:r>
              <a:rPr lang="en-US" sz="2600" spc="-5" dirty="0">
                <a:latin typeface="Garamond"/>
                <a:cs typeface="Garamond"/>
              </a:rPr>
              <a:t>Special Guests: Dottie Dowdell, Dawn Trotter &amp; D’Ontace Keys</a:t>
            </a:r>
            <a:endParaRPr sz="2600" dirty="0">
              <a:latin typeface="Garamond"/>
              <a:cs typeface="Garamond"/>
            </a:endParaRPr>
          </a:p>
        </p:txBody>
      </p:sp>
      <p:sp>
        <p:nvSpPr>
          <p:cNvPr id="6" name="object 6"/>
          <p:cNvSpPr/>
          <p:nvPr/>
        </p:nvSpPr>
        <p:spPr>
          <a:xfrm>
            <a:off x="457200" y="609600"/>
            <a:ext cx="1018031" cy="2738627"/>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88976" y="4363211"/>
            <a:ext cx="1868423" cy="1470659"/>
          </a:xfrm>
          <a:prstGeom prst="rect">
            <a:avLst/>
          </a:prstGeom>
          <a:blipFill>
            <a:blip r:embed="rId7" cstate="print"/>
            <a:stretch>
              <a:fillRect/>
            </a:stretch>
          </a:blipFill>
        </p:spPr>
        <p:txBody>
          <a:bodyPr wrap="square" lIns="0" tIns="0" rIns="0" bIns="0" rtlCol="0"/>
          <a:lstStyle/>
          <a:p>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2730" cy="890269"/>
          </a:xfrm>
          <a:custGeom>
            <a:avLst/>
            <a:gdLst/>
            <a:ahLst/>
            <a:cxnLst/>
            <a:rect l="l" t="t" r="r" b="b"/>
            <a:pathLst>
              <a:path w="9142730" h="890269">
                <a:moveTo>
                  <a:pt x="0" y="890015"/>
                </a:moveTo>
                <a:lnTo>
                  <a:pt x="9142476" y="890015"/>
                </a:lnTo>
                <a:lnTo>
                  <a:pt x="9142476" y="0"/>
                </a:lnTo>
                <a:lnTo>
                  <a:pt x="0" y="0"/>
                </a:lnTo>
                <a:lnTo>
                  <a:pt x="0" y="890015"/>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3035300" y="207889"/>
            <a:ext cx="3072130" cy="474489"/>
          </a:xfrm>
          <a:prstGeom prst="rect">
            <a:avLst/>
          </a:prstGeom>
        </p:spPr>
        <p:txBody>
          <a:bodyPr vert="horz" wrap="square" lIns="0" tIns="12700" rIns="0" bIns="0" rtlCol="0">
            <a:spAutoFit/>
          </a:bodyPr>
          <a:lstStyle/>
          <a:p>
            <a:pPr marL="12700">
              <a:lnSpc>
                <a:spcPct val="100000"/>
              </a:lnSpc>
              <a:spcBef>
                <a:spcPts val="100"/>
              </a:spcBef>
            </a:pPr>
            <a:r>
              <a:rPr sz="3000" b="1" spc="-5" dirty="0">
                <a:solidFill>
                  <a:schemeClr val="tx2"/>
                </a:solidFill>
                <a:latin typeface="Garamond" panose="02020404030301010803" pitchFamily="18" charset="0"/>
                <a:cs typeface="Arial"/>
              </a:rPr>
              <a:t>Learning</a:t>
            </a:r>
            <a:r>
              <a:rPr sz="3000" b="1" spc="-60" dirty="0">
                <a:solidFill>
                  <a:schemeClr val="tx2"/>
                </a:solidFill>
                <a:latin typeface="Garamond" panose="02020404030301010803" pitchFamily="18" charset="0"/>
                <a:cs typeface="Arial"/>
              </a:rPr>
              <a:t> </a:t>
            </a:r>
            <a:r>
              <a:rPr sz="3000" b="1" spc="-5" dirty="0">
                <a:solidFill>
                  <a:schemeClr val="tx2"/>
                </a:solidFill>
                <a:latin typeface="Garamond" panose="02020404030301010803" pitchFamily="18" charset="0"/>
                <a:cs typeface="Arial"/>
              </a:rPr>
              <a:t>Sessions</a:t>
            </a:r>
            <a:endParaRPr sz="3000" dirty="0">
              <a:solidFill>
                <a:schemeClr val="tx2"/>
              </a:solidFill>
              <a:latin typeface="Garamond" panose="02020404030301010803" pitchFamily="18" charset="0"/>
              <a:cs typeface="Arial"/>
            </a:endParaRPr>
          </a:p>
        </p:txBody>
      </p:sp>
      <p:sp>
        <p:nvSpPr>
          <p:cNvPr id="4" name="object 4"/>
          <p:cNvSpPr/>
          <p:nvPr/>
        </p:nvSpPr>
        <p:spPr>
          <a:xfrm>
            <a:off x="0" y="800100"/>
            <a:ext cx="9143999" cy="5143499"/>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2010"/>
              </a:lnSpc>
            </a:pPr>
            <a:fld id="{81D60167-4931-47E6-BA6A-407CBD079E47}" type="slidenum">
              <a:rPr dirty="0"/>
              <a:t>10</a:t>
            </a:fld>
            <a:endParaRPr dirty="0"/>
          </a:p>
        </p:txBody>
      </p:sp>
    </p:spTree>
    <p:extLst>
      <p:ext uri="{BB962C8B-B14F-4D97-AF65-F5344CB8AC3E}">
        <p14:creationId xmlns:p14="http://schemas.microsoft.com/office/powerpoint/2010/main" val="235498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4986" y="548132"/>
            <a:ext cx="3513454" cy="513715"/>
          </a:xfrm>
          <a:prstGeom prst="rect">
            <a:avLst/>
          </a:prstGeom>
        </p:spPr>
        <p:txBody>
          <a:bodyPr vert="horz" wrap="square" lIns="0" tIns="13335" rIns="0" bIns="0" rtlCol="0">
            <a:spAutoFit/>
          </a:bodyPr>
          <a:lstStyle/>
          <a:p>
            <a:pPr marL="12700">
              <a:lnSpc>
                <a:spcPct val="100000"/>
              </a:lnSpc>
              <a:spcBef>
                <a:spcPts val="105"/>
              </a:spcBef>
            </a:pPr>
            <a:r>
              <a:rPr spc="-5" dirty="0"/>
              <a:t>Collaborative Firsts…</a:t>
            </a:r>
          </a:p>
        </p:txBody>
      </p:sp>
      <p:sp>
        <p:nvSpPr>
          <p:cNvPr id="4" name="object 4"/>
          <p:cNvSpPr txBox="1"/>
          <p:nvPr/>
        </p:nvSpPr>
        <p:spPr>
          <a:xfrm>
            <a:off x="315023" y="6294720"/>
            <a:ext cx="247650" cy="282575"/>
          </a:xfrm>
          <a:prstGeom prst="rect">
            <a:avLst/>
          </a:prstGeom>
        </p:spPr>
        <p:txBody>
          <a:bodyPr vert="horz" wrap="square" lIns="0" tIns="0" rIns="0" bIns="0" rtlCol="0">
            <a:spAutoFit/>
          </a:bodyPr>
          <a:lstStyle/>
          <a:p>
            <a:pPr marL="25400">
              <a:lnSpc>
                <a:spcPts val="2010"/>
              </a:lnSpc>
            </a:pPr>
            <a:fld id="{81D60167-4931-47E6-BA6A-407CBD079E47}" type="slidenum">
              <a:rPr sz="1800" b="1" dirty="0">
                <a:solidFill>
                  <a:srgbClr val="FFFFFF"/>
                </a:solidFill>
                <a:latin typeface="Garamond"/>
                <a:cs typeface="Garamond"/>
              </a:rPr>
              <a:t>11</a:t>
            </a:fld>
            <a:endParaRPr sz="1800">
              <a:latin typeface="Garamond"/>
              <a:cs typeface="Garamond"/>
            </a:endParaRPr>
          </a:p>
        </p:txBody>
      </p:sp>
      <p:sp>
        <p:nvSpPr>
          <p:cNvPr id="3" name="object 3"/>
          <p:cNvSpPr txBox="1"/>
          <p:nvPr/>
        </p:nvSpPr>
        <p:spPr>
          <a:xfrm>
            <a:off x="459740" y="1342135"/>
            <a:ext cx="8580120" cy="4391660"/>
          </a:xfrm>
          <a:prstGeom prst="rect">
            <a:avLst/>
          </a:prstGeom>
        </p:spPr>
        <p:txBody>
          <a:bodyPr vert="horz" wrap="square" lIns="0" tIns="50800" rIns="0" bIns="0" rtlCol="0">
            <a:spAutoFit/>
          </a:bodyPr>
          <a:lstStyle/>
          <a:p>
            <a:pPr marL="12700">
              <a:lnSpc>
                <a:spcPct val="100000"/>
              </a:lnSpc>
              <a:spcBef>
                <a:spcPts val="400"/>
              </a:spcBef>
            </a:pPr>
            <a:r>
              <a:rPr sz="2400" spc="-5" dirty="0">
                <a:latin typeface="Garamond"/>
                <a:cs typeface="Garamond"/>
              </a:rPr>
              <a:t>For the </a:t>
            </a:r>
            <a:r>
              <a:rPr sz="2400" dirty="0">
                <a:latin typeface="Garamond"/>
                <a:cs typeface="Garamond"/>
              </a:rPr>
              <a:t>first </a:t>
            </a:r>
            <a:r>
              <a:rPr sz="2400" spc="-5" dirty="0">
                <a:latin typeface="Garamond"/>
                <a:cs typeface="Garamond"/>
              </a:rPr>
              <a:t>time, we…</a:t>
            </a:r>
            <a:endParaRPr sz="2400" dirty="0">
              <a:latin typeface="Garamond"/>
              <a:cs typeface="Garamond"/>
            </a:endParaRPr>
          </a:p>
          <a:p>
            <a:pPr marL="355600" marR="1543685" indent="-342900">
              <a:lnSpc>
                <a:spcPct val="100000"/>
              </a:lnSpc>
              <a:spcBef>
                <a:spcPts val="300"/>
              </a:spcBef>
              <a:buClr>
                <a:srgbClr val="FF0000"/>
              </a:buClr>
              <a:buChar char="•"/>
              <a:tabLst>
                <a:tab pos="354965" algn="l"/>
                <a:tab pos="355600" algn="l"/>
              </a:tabLst>
            </a:pPr>
            <a:r>
              <a:rPr sz="2400" spc="-5" dirty="0">
                <a:latin typeface="Garamond"/>
                <a:cs typeface="Garamond"/>
              </a:rPr>
              <a:t>created </a:t>
            </a:r>
            <a:r>
              <a:rPr sz="2400" dirty="0">
                <a:latin typeface="Garamond"/>
                <a:cs typeface="Garamond"/>
              </a:rPr>
              <a:t>a </a:t>
            </a:r>
            <a:r>
              <a:rPr sz="2400" spc="-5" dirty="0">
                <a:latin typeface="Garamond"/>
                <a:cs typeface="Garamond"/>
              </a:rPr>
              <a:t>collaborative framework combing our past IHI  collaborative experiences with the ECHO</a:t>
            </a:r>
            <a:r>
              <a:rPr sz="2400" spc="25" dirty="0">
                <a:latin typeface="Garamond"/>
                <a:cs typeface="Garamond"/>
              </a:rPr>
              <a:t> </a:t>
            </a:r>
            <a:r>
              <a:rPr sz="2400" spc="-5" dirty="0">
                <a:latin typeface="Garamond"/>
                <a:cs typeface="Garamond"/>
              </a:rPr>
              <a:t>model</a:t>
            </a:r>
            <a:endParaRPr sz="2400" dirty="0">
              <a:latin typeface="Garamond"/>
              <a:cs typeface="Garamond"/>
            </a:endParaRPr>
          </a:p>
          <a:p>
            <a:pPr marL="355600" indent="-342900">
              <a:lnSpc>
                <a:spcPct val="100000"/>
              </a:lnSpc>
              <a:spcBef>
                <a:spcPts val="300"/>
              </a:spcBef>
              <a:buClr>
                <a:srgbClr val="FF0000"/>
              </a:buClr>
              <a:buChar char="•"/>
              <a:tabLst>
                <a:tab pos="354965" algn="l"/>
                <a:tab pos="355600" algn="l"/>
              </a:tabLst>
            </a:pPr>
            <a:r>
              <a:rPr sz="2400" spc="-5" dirty="0">
                <a:latin typeface="Garamond"/>
                <a:cs typeface="Garamond"/>
              </a:rPr>
              <a:t>used Zoom to hold virtual collaborative</a:t>
            </a:r>
            <a:r>
              <a:rPr sz="2400" spc="15" dirty="0">
                <a:latin typeface="Garamond"/>
                <a:cs typeface="Garamond"/>
              </a:rPr>
              <a:t> </a:t>
            </a:r>
            <a:r>
              <a:rPr sz="2400" spc="-5" dirty="0">
                <a:latin typeface="Garamond"/>
                <a:cs typeface="Garamond"/>
              </a:rPr>
              <a:t>sessions</a:t>
            </a:r>
            <a:endParaRPr sz="2400" dirty="0">
              <a:latin typeface="Garamond"/>
              <a:cs typeface="Garamond"/>
            </a:endParaRPr>
          </a:p>
          <a:p>
            <a:pPr marL="355600" indent="-342900">
              <a:lnSpc>
                <a:spcPct val="100000"/>
              </a:lnSpc>
              <a:spcBef>
                <a:spcPts val="300"/>
              </a:spcBef>
              <a:buClr>
                <a:srgbClr val="FF0000"/>
              </a:buClr>
              <a:buChar char="•"/>
              <a:tabLst>
                <a:tab pos="354965" algn="l"/>
                <a:tab pos="355600" algn="l"/>
              </a:tabLst>
            </a:pPr>
            <a:r>
              <a:rPr sz="2400" spc="-5" dirty="0">
                <a:latin typeface="Garamond"/>
                <a:cs typeface="Garamond"/>
              </a:rPr>
              <a:t>integrated individuals with lived experiences as equal content</a:t>
            </a:r>
            <a:r>
              <a:rPr sz="2400" spc="80" dirty="0">
                <a:latin typeface="Garamond"/>
                <a:cs typeface="Garamond"/>
              </a:rPr>
              <a:t> </a:t>
            </a:r>
            <a:r>
              <a:rPr sz="2400" spc="-5" dirty="0">
                <a:latin typeface="Garamond"/>
                <a:cs typeface="Garamond"/>
              </a:rPr>
              <a:t>experts</a:t>
            </a:r>
            <a:endParaRPr sz="2400" dirty="0">
              <a:latin typeface="Garamond"/>
              <a:cs typeface="Garamond"/>
            </a:endParaRPr>
          </a:p>
          <a:p>
            <a:pPr marL="355600" indent="-342900">
              <a:lnSpc>
                <a:spcPct val="100000"/>
              </a:lnSpc>
              <a:spcBef>
                <a:spcPts val="300"/>
              </a:spcBef>
              <a:buClr>
                <a:srgbClr val="FF0000"/>
              </a:buClr>
              <a:buChar char="•"/>
              <a:tabLst>
                <a:tab pos="354965" algn="l"/>
                <a:tab pos="355600" algn="l"/>
              </a:tabLst>
            </a:pPr>
            <a:r>
              <a:rPr sz="2400" spc="-5" dirty="0">
                <a:latin typeface="Garamond"/>
                <a:cs typeface="Garamond"/>
              </a:rPr>
              <a:t>utilized existing and new Regional Groups as part of the</a:t>
            </a:r>
            <a:r>
              <a:rPr sz="2400" spc="75" dirty="0">
                <a:latin typeface="Garamond"/>
                <a:cs typeface="Garamond"/>
              </a:rPr>
              <a:t> </a:t>
            </a:r>
            <a:r>
              <a:rPr sz="2400" spc="-5" dirty="0">
                <a:latin typeface="Garamond"/>
                <a:cs typeface="Garamond"/>
              </a:rPr>
              <a:t>collaborative</a:t>
            </a:r>
            <a:endParaRPr sz="2400" dirty="0">
              <a:latin typeface="Garamond"/>
              <a:cs typeface="Garamond"/>
            </a:endParaRPr>
          </a:p>
          <a:p>
            <a:pPr marL="355600" marR="209550" indent="-342900">
              <a:lnSpc>
                <a:spcPct val="100000"/>
              </a:lnSpc>
              <a:spcBef>
                <a:spcPts val="300"/>
              </a:spcBef>
              <a:buClr>
                <a:srgbClr val="FF0000"/>
              </a:buClr>
              <a:buChar char="•"/>
              <a:tabLst>
                <a:tab pos="354965" algn="l"/>
                <a:tab pos="355600" algn="l"/>
              </a:tabLst>
            </a:pPr>
            <a:r>
              <a:rPr sz="2400" spc="-5" dirty="0">
                <a:latin typeface="Garamond"/>
                <a:cs typeface="Garamond"/>
              </a:rPr>
              <a:t>conducted virtual two-day Learning Sessions (5 hours each day) and  held virtual breakout sessions using the Zoom</a:t>
            </a:r>
            <a:r>
              <a:rPr sz="2400" spc="15" dirty="0">
                <a:latin typeface="Garamond"/>
                <a:cs typeface="Garamond"/>
              </a:rPr>
              <a:t> </a:t>
            </a:r>
            <a:r>
              <a:rPr sz="2400" spc="-5" dirty="0">
                <a:latin typeface="Garamond"/>
                <a:cs typeface="Garamond"/>
              </a:rPr>
              <a:t>functionality</a:t>
            </a:r>
            <a:endParaRPr sz="2400" dirty="0">
              <a:latin typeface="Garamond"/>
              <a:cs typeface="Garamond"/>
            </a:endParaRPr>
          </a:p>
          <a:p>
            <a:pPr marL="355600" indent="-342900">
              <a:lnSpc>
                <a:spcPct val="100000"/>
              </a:lnSpc>
              <a:spcBef>
                <a:spcPts val="300"/>
              </a:spcBef>
              <a:buClr>
                <a:srgbClr val="FF0000"/>
              </a:buClr>
              <a:buChar char="•"/>
              <a:tabLst>
                <a:tab pos="354965" algn="l"/>
                <a:tab pos="355600" algn="l"/>
              </a:tabLst>
            </a:pPr>
            <a:r>
              <a:rPr sz="2400" spc="-5" dirty="0">
                <a:latin typeface="Garamond"/>
                <a:cs typeface="Garamond"/>
              </a:rPr>
              <a:t>shared real-time participation data throughout the</a:t>
            </a:r>
            <a:r>
              <a:rPr sz="2400" spc="40" dirty="0">
                <a:latin typeface="Garamond"/>
                <a:cs typeface="Garamond"/>
              </a:rPr>
              <a:t> </a:t>
            </a:r>
            <a:r>
              <a:rPr sz="2400" spc="-5" dirty="0">
                <a:latin typeface="Garamond"/>
                <a:cs typeface="Garamond"/>
              </a:rPr>
              <a:t>collaborative</a:t>
            </a:r>
            <a:endParaRPr sz="2400" dirty="0">
              <a:latin typeface="Garamond"/>
              <a:cs typeface="Garamond"/>
            </a:endParaRPr>
          </a:p>
          <a:p>
            <a:pPr marL="355600" indent="-342900">
              <a:lnSpc>
                <a:spcPct val="100000"/>
              </a:lnSpc>
              <a:spcBef>
                <a:spcPts val="300"/>
              </a:spcBef>
              <a:buClr>
                <a:srgbClr val="FF0000"/>
              </a:buClr>
              <a:buChar char="•"/>
              <a:tabLst>
                <a:tab pos="354965" algn="l"/>
                <a:tab pos="355600" algn="l"/>
              </a:tabLst>
            </a:pPr>
            <a:r>
              <a:rPr sz="2400" spc="-5" dirty="0">
                <a:latin typeface="Garamond"/>
                <a:cs typeface="Garamond"/>
              </a:rPr>
              <a:t>conducted an evaluation of participants during</a:t>
            </a:r>
            <a:r>
              <a:rPr sz="2400" spc="35" dirty="0">
                <a:latin typeface="Garamond"/>
                <a:cs typeface="Garamond"/>
              </a:rPr>
              <a:t> </a:t>
            </a:r>
            <a:r>
              <a:rPr sz="2400" spc="-5" dirty="0">
                <a:latin typeface="Garamond"/>
                <a:cs typeface="Garamond"/>
              </a:rPr>
              <a:t>collaborative</a:t>
            </a:r>
            <a:endParaRPr sz="2400" dirty="0">
              <a:latin typeface="Garamond"/>
              <a:cs typeface="Garamond"/>
            </a:endParaRPr>
          </a:p>
          <a:p>
            <a:pPr marL="355600" indent="-342900">
              <a:lnSpc>
                <a:spcPct val="100000"/>
              </a:lnSpc>
              <a:spcBef>
                <a:spcPts val="300"/>
              </a:spcBef>
              <a:buClr>
                <a:srgbClr val="FF0000"/>
              </a:buClr>
              <a:buChar char="•"/>
              <a:tabLst>
                <a:tab pos="354965" algn="l"/>
                <a:tab pos="355600" algn="l"/>
              </a:tabLst>
            </a:pPr>
            <a:r>
              <a:rPr sz="2400" spc="-5" dirty="0">
                <a:latin typeface="Garamond"/>
                <a:cs typeface="Garamond"/>
              </a:rPr>
              <a:t>and many</a:t>
            </a:r>
            <a:r>
              <a:rPr sz="2400" spc="0" dirty="0">
                <a:latin typeface="Garamond"/>
                <a:cs typeface="Garamond"/>
              </a:rPr>
              <a:t> </a:t>
            </a:r>
            <a:r>
              <a:rPr sz="2400" spc="-5" dirty="0">
                <a:latin typeface="Garamond"/>
                <a:cs typeface="Garamond"/>
              </a:rPr>
              <a:t>more…</a:t>
            </a:r>
            <a:endParaRPr sz="2400" dirty="0">
              <a:latin typeface="Garamond"/>
              <a:cs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5" dirty="0"/>
              <a:t>Viral Suppression </a:t>
            </a:r>
            <a:r>
              <a:rPr dirty="0"/>
              <a:t>(Jul </a:t>
            </a:r>
            <a:r>
              <a:rPr spc="-5" dirty="0"/>
              <a:t>2018 </a:t>
            </a:r>
            <a:r>
              <a:rPr dirty="0"/>
              <a:t>– Dec</a:t>
            </a:r>
            <a:r>
              <a:rPr spc="-25" dirty="0"/>
              <a:t> </a:t>
            </a:r>
            <a:r>
              <a:rPr spc="-5" dirty="0"/>
              <a:t>2019)</a:t>
            </a:r>
          </a:p>
        </p:txBody>
      </p:sp>
      <p:graphicFrame>
        <p:nvGraphicFramePr>
          <p:cNvPr id="3" name="object 3"/>
          <p:cNvGraphicFramePr>
            <a:graphicFrameLocks noGrp="1"/>
          </p:cNvGraphicFramePr>
          <p:nvPr/>
        </p:nvGraphicFramePr>
        <p:xfrm>
          <a:off x="1181055" y="4495166"/>
          <a:ext cx="6953881" cy="1243964"/>
        </p:xfrm>
        <a:graphic>
          <a:graphicData uri="http://schemas.openxmlformats.org/drawingml/2006/table">
            <a:tbl>
              <a:tblPr firstRow="1" bandRow="1">
                <a:tableStyleId>{2D5ABB26-0587-4C30-8999-92F81FD0307C}</a:tableStyleId>
              </a:tblPr>
              <a:tblGrid>
                <a:gridCol w="2846070">
                  <a:extLst>
                    <a:ext uri="{9D8B030D-6E8A-4147-A177-3AD203B41FA5}">
                      <a16:colId xmlns="" xmlns:a16="http://schemas.microsoft.com/office/drawing/2014/main" val="20000"/>
                    </a:ext>
                  </a:extLst>
                </a:gridCol>
                <a:gridCol w="537844">
                  <a:extLst>
                    <a:ext uri="{9D8B030D-6E8A-4147-A177-3AD203B41FA5}">
                      <a16:colId xmlns="" xmlns:a16="http://schemas.microsoft.com/office/drawing/2014/main" val="20001"/>
                    </a:ext>
                  </a:extLst>
                </a:gridCol>
                <a:gridCol w="939164">
                  <a:extLst>
                    <a:ext uri="{9D8B030D-6E8A-4147-A177-3AD203B41FA5}">
                      <a16:colId xmlns="" xmlns:a16="http://schemas.microsoft.com/office/drawing/2014/main" val="20002"/>
                    </a:ext>
                  </a:extLst>
                </a:gridCol>
                <a:gridCol w="895350">
                  <a:extLst>
                    <a:ext uri="{9D8B030D-6E8A-4147-A177-3AD203B41FA5}">
                      <a16:colId xmlns="" xmlns:a16="http://schemas.microsoft.com/office/drawing/2014/main" val="20003"/>
                    </a:ext>
                  </a:extLst>
                </a:gridCol>
                <a:gridCol w="939164">
                  <a:extLst>
                    <a:ext uri="{9D8B030D-6E8A-4147-A177-3AD203B41FA5}">
                      <a16:colId xmlns="" xmlns:a16="http://schemas.microsoft.com/office/drawing/2014/main" val="20004"/>
                    </a:ext>
                  </a:extLst>
                </a:gridCol>
                <a:gridCol w="796289">
                  <a:extLst>
                    <a:ext uri="{9D8B030D-6E8A-4147-A177-3AD203B41FA5}">
                      <a16:colId xmlns="" xmlns:a16="http://schemas.microsoft.com/office/drawing/2014/main" val="20005"/>
                    </a:ext>
                  </a:extLst>
                </a:gridCol>
              </a:tblGrid>
              <a:tr h="269875">
                <a:tc gridSpan="2">
                  <a:txBody>
                    <a:bodyPr/>
                    <a:lstStyle/>
                    <a:p>
                      <a:pPr marR="88900" algn="r">
                        <a:lnSpc>
                          <a:spcPct val="100000"/>
                        </a:lnSpc>
                        <a:spcBef>
                          <a:spcPts val="350"/>
                        </a:spcBef>
                      </a:pPr>
                      <a:r>
                        <a:rPr sz="1200" i="1" dirty="0">
                          <a:latin typeface="Garamond"/>
                          <a:cs typeface="Garamond"/>
                        </a:rPr>
                        <a:t># </a:t>
                      </a:r>
                      <a:r>
                        <a:rPr sz="1200" i="1" spc="-5" dirty="0">
                          <a:latin typeface="Garamond"/>
                          <a:cs typeface="Garamond"/>
                        </a:rPr>
                        <a:t>of</a:t>
                      </a:r>
                      <a:r>
                        <a:rPr sz="1200" i="1" spc="185" dirty="0">
                          <a:latin typeface="Garamond"/>
                          <a:cs typeface="Garamond"/>
                        </a:rPr>
                        <a:t> </a:t>
                      </a:r>
                      <a:r>
                        <a:rPr sz="1200" i="1" spc="-5" dirty="0">
                          <a:latin typeface="Garamond"/>
                          <a:cs typeface="Garamond"/>
                        </a:rPr>
                        <a:t>Sites</a:t>
                      </a:r>
                      <a:endParaRPr sz="1200">
                        <a:latin typeface="Garamond"/>
                        <a:cs typeface="Garamond"/>
                      </a:endParaRPr>
                    </a:p>
                  </a:txBody>
                  <a:tcPr marL="0" marR="0" marT="44450" marB="0">
                    <a:lnT w="12700">
                      <a:solidFill>
                        <a:srgbClr val="333399"/>
                      </a:solidFill>
                      <a:prstDash val="solid"/>
                    </a:lnT>
                  </a:tcPr>
                </a:tc>
                <a:tc hMerge="1">
                  <a:txBody>
                    <a:bodyPr/>
                    <a:lstStyle/>
                    <a:p>
                      <a:endParaRPr/>
                    </a:p>
                  </a:txBody>
                  <a:tcPr marL="0" marR="0" marT="0" marB="0"/>
                </a:tc>
                <a:tc>
                  <a:txBody>
                    <a:bodyPr/>
                    <a:lstStyle/>
                    <a:p>
                      <a:pPr marR="37465" algn="r">
                        <a:lnSpc>
                          <a:spcPct val="100000"/>
                        </a:lnSpc>
                        <a:spcBef>
                          <a:spcPts val="350"/>
                        </a:spcBef>
                      </a:pPr>
                      <a:r>
                        <a:rPr sz="1200" i="1" spc="-5" dirty="0">
                          <a:latin typeface="Garamond"/>
                          <a:cs typeface="Garamond"/>
                        </a:rPr>
                        <a:t>First </a:t>
                      </a:r>
                      <a:r>
                        <a:rPr sz="1200" i="1" dirty="0">
                          <a:latin typeface="Garamond"/>
                          <a:cs typeface="Garamond"/>
                        </a:rPr>
                        <a:t>Data</a:t>
                      </a:r>
                      <a:r>
                        <a:rPr sz="1200" i="1" spc="-75" dirty="0">
                          <a:latin typeface="Garamond"/>
                          <a:cs typeface="Garamond"/>
                        </a:rPr>
                        <a:t> </a:t>
                      </a:r>
                      <a:r>
                        <a:rPr sz="1200" i="1" spc="-5" dirty="0">
                          <a:latin typeface="Garamond"/>
                          <a:cs typeface="Garamond"/>
                        </a:rPr>
                        <a:t>(%)</a:t>
                      </a:r>
                      <a:endParaRPr sz="1200">
                        <a:latin typeface="Garamond"/>
                        <a:cs typeface="Garamond"/>
                      </a:endParaRPr>
                    </a:p>
                  </a:txBody>
                  <a:tcPr marL="0" marR="0" marT="44450" marB="0">
                    <a:lnT w="12700">
                      <a:solidFill>
                        <a:srgbClr val="333399"/>
                      </a:solidFill>
                      <a:prstDash val="solid"/>
                    </a:lnT>
                  </a:tcPr>
                </a:tc>
                <a:tc>
                  <a:txBody>
                    <a:bodyPr/>
                    <a:lstStyle/>
                    <a:p>
                      <a:pPr marR="94615" algn="r">
                        <a:lnSpc>
                          <a:spcPct val="100000"/>
                        </a:lnSpc>
                        <a:spcBef>
                          <a:spcPts val="350"/>
                        </a:spcBef>
                      </a:pPr>
                      <a:r>
                        <a:rPr sz="1200" i="1" spc="-5" dirty="0">
                          <a:latin typeface="Garamond"/>
                          <a:cs typeface="Garamond"/>
                        </a:rPr>
                        <a:t>First </a:t>
                      </a:r>
                      <a:r>
                        <a:rPr sz="1200" i="1" dirty="0">
                          <a:latin typeface="Garamond"/>
                          <a:cs typeface="Garamond"/>
                        </a:rPr>
                        <a:t>Data</a:t>
                      </a:r>
                      <a:r>
                        <a:rPr sz="1200" i="1" spc="-75" dirty="0">
                          <a:latin typeface="Garamond"/>
                          <a:cs typeface="Garamond"/>
                        </a:rPr>
                        <a:t> </a:t>
                      </a:r>
                      <a:r>
                        <a:rPr sz="1200" i="1" spc="-5" dirty="0">
                          <a:latin typeface="Garamond"/>
                          <a:cs typeface="Garamond"/>
                        </a:rPr>
                        <a:t>(n)</a:t>
                      </a:r>
                      <a:endParaRPr sz="1200">
                        <a:latin typeface="Garamond"/>
                        <a:cs typeface="Garamond"/>
                      </a:endParaRPr>
                    </a:p>
                  </a:txBody>
                  <a:tcPr marL="0" marR="0" marT="44450" marB="0">
                    <a:lnT w="12700">
                      <a:solidFill>
                        <a:srgbClr val="333399"/>
                      </a:solidFill>
                      <a:prstDash val="solid"/>
                    </a:lnT>
                  </a:tcPr>
                </a:tc>
                <a:tc>
                  <a:txBody>
                    <a:bodyPr/>
                    <a:lstStyle/>
                    <a:p>
                      <a:pPr marR="43180" algn="r">
                        <a:lnSpc>
                          <a:spcPct val="100000"/>
                        </a:lnSpc>
                        <a:spcBef>
                          <a:spcPts val="350"/>
                        </a:spcBef>
                      </a:pPr>
                      <a:r>
                        <a:rPr sz="1200" i="1" spc="-5" dirty="0">
                          <a:latin typeface="Garamond"/>
                          <a:cs typeface="Garamond"/>
                        </a:rPr>
                        <a:t>Last </a:t>
                      </a:r>
                      <a:r>
                        <a:rPr sz="1200" i="1" dirty="0">
                          <a:latin typeface="Garamond"/>
                          <a:cs typeface="Garamond"/>
                        </a:rPr>
                        <a:t>Data</a:t>
                      </a:r>
                      <a:r>
                        <a:rPr sz="1200" i="1" spc="-90" dirty="0">
                          <a:latin typeface="Garamond"/>
                          <a:cs typeface="Garamond"/>
                        </a:rPr>
                        <a:t> </a:t>
                      </a:r>
                      <a:r>
                        <a:rPr sz="1200" i="1" spc="-5" dirty="0">
                          <a:latin typeface="Garamond"/>
                          <a:cs typeface="Garamond"/>
                        </a:rPr>
                        <a:t>(%)</a:t>
                      </a:r>
                      <a:endParaRPr sz="1200">
                        <a:latin typeface="Garamond"/>
                        <a:cs typeface="Garamond"/>
                      </a:endParaRPr>
                    </a:p>
                  </a:txBody>
                  <a:tcPr marL="0" marR="0" marT="44450" marB="0">
                    <a:lnT w="12700">
                      <a:solidFill>
                        <a:srgbClr val="333399"/>
                      </a:solidFill>
                      <a:prstDash val="solid"/>
                    </a:lnT>
                  </a:tcPr>
                </a:tc>
                <a:tc>
                  <a:txBody>
                    <a:bodyPr/>
                    <a:lstStyle/>
                    <a:p>
                      <a:pPr marR="1270" algn="r">
                        <a:lnSpc>
                          <a:spcPct val="100000"/>
                        </a:lnSpc>
                        <a:spcBef>
                          <a:spcPts val="350"/>
                        </a:spcBef>
                      </a:pPr>
                      <a:r>
                        <a:rPr sz="1200" i="1" spc="-5" dirty="0">
                          <a:latin typeface="Garamond"/>
                          <a:cs typeface="Garamond"/>
                        </a:rPr>
                        <a:t>Last Data</a:t>
                      </a:r>
                      <a:r>
                        <a:rPr sz="1200" i="1" spc="-75" dirty="0">
                          <a:latin typeface="Garamond"/>
                          <a:cs typeface="Garamond"/>
                        </a:rPr>
                        <a:t> </a:t>
                      </a:r>
                      <a:r>
                        <a:rPr sz="1200" i="1" spc="-5" dirty="0">
                          <a:latin typeface="Garamond"/>
                          <a:cs typeface="Garamond"/>
                        </a:rPr>
                        <a:t>(n)</a:t>
                      </a:r>
                      <a:endParaRPr sz="1200">
                        <a:latin typeface="Garamond"/>
                        <a:cs typeface="Garamond"/>
                      </a:endParaRPr>
                    </a:p>
                  </a:txBody>
                  <a:tcPr marL="0" marR="0" marT="44450" marB="0">
                    <a:lnT w="12700">
                      <a:solidFill>
                        <a:srgbClr val="333399"/>
                      </a:solidFill>
                      <a:prstDash val="solid"/>
                    </a:lnT>
                  </a:tcPr>
                </a:tc>
                <a:extLst>
                  <a:ext uri="{0D108BD9-81ED-4DB2-BD59-A6C34878D82A}">
                    <a16:rowId xmlns="" xmlns:a16="http://schemas.microsoft.com/office/drawing/2014/main" val="10000"/>
                  </a:ext>
                </a:extLst>
              </a:tr>
              <a:tr h="214629">
                <a:tc>
                  <a:txBody>
                    <a:bodyPr/>
                    <a:lstStyle/>
                    <a:p>
                      <a:pPr marL="8890">
                        <a:lnSpc>
                          <a:spcPct val="100000"/>
                        </a:lnSpc>
                        <a:spcBef>
                          <a:spcPts val="95"/>
                        </a:spcBef>
                      </a:pPr>
                      <a:r>
                        <a:rPr sz="1200" spc="-5" dirty="0">
                          <a:latin typeface="Garamond"/>
                          <a:cs typeface="Garamond"/>
                        </a:rPr>
                        <a:t>Black/African American and Latina</a:t>
                      </a:r>
                      <a:r>
                        <a:rPr sz="1200" spc="-25" dirty="0">
                          <a:latin typeface="Garamond"/>
                          <a:cs typeface="Garamond"/>
                        </a:rPr>
                        <a:t> Women</a:t>
                      </a:r>
                      <a:endParaRPr sz="1200">
                        <a:latin typeface="Garamond"/>
                        <a:cs typeface="Garamond"/>
                      </a:endParaRPr>
                    </a:p>
                  </a:txBody>
                  <a:tcPr marL="0" marR="0" marT="12065" marB="0"/>
                </a:tc>
                <a:tc>
                  <a:txBody>
                    <a:bodyPr/>
                    <a:lstStyle/>
                    <a:p>
                      <a:pPr marR="88900" algn="r">
                        <a:lnSpc>
                          <a:spcPct val="100000"/>
                        </a:lnSpc>
                        <a:spcBef>
                          <a:spcPts val="95"/>
                        </a:spcBef>
                      </a:pPr>
                      <a:r>
                        <a:rPr sz="1200" dirty="0">
                          <a:latin typeface="Garamond"/>
                          <a:cs typeface="Garamond"/>
                        </a:rPr>
                        <a:t>39</a:t>
                      </a:r>
                      <a:endParaRPr sz="1200">
                        <a:latin typeface="Garamond"/>
                        <a:cs typeface="Garamond"/>
                      </a:endParaRPr>
                    </a:p>
                  </a:txBody>
                  <a:tcPr marL="0" marR="0" marT="12065" marB="0"/>
                </a:tc>
                <a:tc>
                  <a:txBody>
                    <a:bodyPr/>
                    <a:lstStyle/>
                    <a:p>
                      <a:pPr marR="36830" algn="r">
                        <a:lnSpc>
                          <a:spcPct val="100000"/>
                        </a:lnSpc>
                        <a:spcBef>
                          <a:spcPts val="95"/>
                        </a:spcBef>
                      </a:pPr>
                      <a:r>
                        <a:rPr sz="1200" dirty="0">
                          <a:latin typeface="Garamond"/>
                          <a:cs typeface="Garamond"/>
                        </a:rPr>
                        <a:t>82.9%</a:t>
                      </a:r>
                      <a:endParaRPr sz="1200">
                        <a:latin typeface="Garamond"/>
                        <a:cs typeface="Garamond"/>
                      </a:endParaRPr>
                    </a:p>
                  </a:txBody>
                  <a:tcPr marL="0" marR="0" marT="12065" marB="0"/>
                </a:tc>
                <a:tc>
                  <a:txBody>
                    <a:bodyPr/>
                    <a:lstStyle/>
                    <a:p>
                      <a:pPr marR="94615" algn="r">
                        <a:lnSpc>
                          <a:spcPct val="100000"/>
                        </a:lnSpc>
                        <a:spcBef>
                          <a:spcPts val="95"/>
                        </a:spcBef>
                      </a:pPr>
                      <a:r>
                        <a:rPr sz="1200" dirty="0">
                          <a:latin typeface="Garamond"/>
                          <a:cs typeface="Garamond"/>
                        </a:rPr>
                        <a:t>10,402</a:t>
                      </a:r>
                      <a:endParaRPr sz="1200">
                        <a:latin typeface="Garamond"/>
                        <a:cs typeface="Garamond"/>
                      </a:endParaRPr>
                    </a:p>
                  </a:txBody>
                  <a:tcPr marL="0" marR="0" marT="12065" marB="0"/>
                </a:tc>
                <a:tc>
                  <a:txBody>
                    <a:bodyPr/>
                    <a:lstStyle/>
                    <a:p>
                      <a:pPr marR="42545" algn="r">
                        <a:lnSpc>
                          <a:spcPct val="100000"/>
                        </a:lnSpc>
                        <a:spcBef>
                          <a:spcPts val="95"/>
                        </a:spcBef>
                      </a:pPr>
                      <a:r>
                        <a:rPr sz="1200" dirty="0">
                          <a:latin typeface="Garamond"/>
                          <a:cs typeface="Garamond"/>
                        </a:rPr>
                        <a:t>85.7%</a:t>
                      </a:r>
                      <a:endParaRPr sz="1200">
                        <a:latin typeface="Garamond"/>
                        <a:cs typeface="Garamond"/>
                      </a:endParaRPr>
                    </a:p>
                  </a:txBody>
                  <a:tcPr marL="0" marR="0" marT="12065" marB="0"/>
                </a:tc>
                <a:tc>
                  <a:txBody>
                    <a:bodyPr/>
                    <a:lstStyle/>
                    <a:p>
                      <a:pPr marR="1270" algn="r">
                        <a:lnSpc>
                          <a:spcPct val="100000"/>
                        </a:lnSpc>
                        <a:spcBef>
                          <a:spcPts val="95"/>
                        </a:spcBef>
                      </a:pPr>
                      <a:r>
                        <a:rPr sz="1200" dirty="0">
                          <a:latin typeface="Garamond"/>
                          <a:cs typeface="Garamond"/>
                        </a:rPr>
                        <a:t>11,400</a:t>
                      </a:r>
                      <a:endParaRPr sz="1200">
                        <a:latin typeface="Garamond"/>
                        <a:cs typeface="Garamond"/>
                      </a:endParaRPr>
                    </a:p>
                  </a:txBody>
                  <a:tcPr marL="0" marR="0" marT="12065" marB="0"/>
                </a:tc>
                <a:extLst>
                  <a:ext uri="{0D108BD9-81ED-4DB2-BD59-A6C34878D82A}">
                    <a16:rowId xmlns="" xmlns:a16="http://schemas.microsoft.com/office/drawing/2014/main" val="10001"/>
                  </a:ext>
                </a:extLst>
              </a:tr>
              <a:tr h="191770">
                <a:tc>
                  <a:txBody>
                    <a:bodyPr/>
                    <a:lstStyle/>
                    <a:p>
                      <a:pPr marL="8890">
                        <a:lnSpc>
                          <a:spcPts val="1355"/>
                        </a:lnSpc>
                      </a:pPr>
                      <a:r>
                        <a:rPr sz="1200" spc="-5" dirty="0">
                          <a:latin typeface="Garamond"/>
                          <a:cs typeface="Garamond"/>
                        </a:rPr>
                        <a:t>MSM of</a:t>
                      </a:r>
                      <a:r>
                        <a:rPr sz="1200" spc="150" dirty="0">
                          <a:latin typeface="Garamond"/>
                          <a:cs typeface="Garamond"/>
                        </a:rPr>
                        <a:t> </a:t>
                      </a:r>
                      <a:r>
                        <a:rPr sz="1200" spc="-5" dirty="0">
                          <a:latin typeface="Garamond"/>
                          <a:cs typeface="Garamond"/>
                        </a:rPr>
                        <a:t>Color</a:t>
                      </a:r>
                      <a:endParaRPr sz="1200">
                        <a:latin typeface="Garamond"/>
                        <a:cs typeface="Garamond"/>
                      </a:endParaRPr>
                    </a:p>
                  </a:txBody>
                  <a:tcPr marL="0" marR="0" marT="0" marB="0"/>
                </a:tc>
                <a:tc>
                  <a:txBody>
                    <a:bodyPr/>
                    <a:lstStyle/>
                    <a:p>
                      <a:pPr marR="88900" algn="r">
                        <a:lnSpc>
                          <a:spcPts val="1355"/>
                        </a:lnSpc>
                      </a:pPr>
                      <a:r>
                        <a:rPr sz="1200" dirty="0">
                          <a:latin typeface="Garamond"/>
                          <a:cs typeface="Garamond"/>
                        </a:rPr>
                        <a:t>58</a:t>
                      </a:r>
                      <a:endParaRPr sz="1200">
                        <a:latin typeface="Garamond"/>
                        <a:cs typeface="Garamond"/>
                      </a:endParaRPr>
                    </a:p>
                  </a:txBody>
                  <a:tcPr marL="0" marR="0" marT="0" marB="0"/>
                </a:tc>
                <a:tc>
                  <a:txBody>
                    <a:bodyPr/>
                    <a:lstStyle/>
                    <a:p>
                      <a:pPr marR="36830" algn="r">
                        <a:lnSpc>
                          <a:spcPts val="1355"/>
                        </a:lnSpc>
                      </a:pPr>
                      <a:r>
                        <a:rPr sz="1200" dirty="0">
                          <a:latin typeface="Garamond"/>
                          <a:cs typeface="Garamond"/>
                        </a:rPr>
                        <a:t>80.1%</a:t>
                      </a:r>
                      <a:endParaRPr sz="1200">
                        <a:latin typeface="Garamond"/>
                        <a:cs typeface="Garamond"/>
                      </a:endParaRPr>
                    </a:p>
                  </a:txBody>
                  <a:tcPr marL="0" marR="0" marT="0" marB="0"/>
                </a:tc>
                <a:tc>
                  <a:txBody>
                    <a:bodyPr/>
                    <a:lstStyle/>
                    <a:p>
                      <a:pPr marR="94615" algn="r">
                        <a:lnSpc>
                          <a:spcPts val="1355"/>
                        </a:lnSpc>
                      </a:pPr>
                      <a:r>
                        <a:rPr sz="1200" dirty="0">
                          <a:latin typeface="Garamond"/>
                          <a:cs typeface="Garamond"/>
                        </a:rPr>
                        <a:t>16,167</a:t>
                      </a:r>
                      <a:endParaRPr sz="1200">
                        <a:latin typeface="Garamond"/>
                        <a:cs typeface="Garamond"/>
                      </a:endParaRPr>
                    </a:p>
                  </a:txBody>
                  <a:tcPr marL="0" marR="0" marT="0" marB="0"/>
                </a:tc>
                <a:tc>
                  <a:txBody>
                    <a:bodyPr/>
                    <a:lstStyle/>
                    <a:p>
                      <a:pPr marR="42545" algn="r">
                        <a:lnSpc>
                          <a:spcPts val="1355"/>
                        </a:lnSpc>
                      </a:pPr>
                      <a:r>
                        <a:rPr sz="1200" dirty="0">
                          <a:latin typeface="Garamond"/>
                          <a:cs typeface="Garamond"/>
                        </a:rPr>
                        <a:t>83.4%</a:t>
                      </a:r>
                      <a:endParaRPr sz="1200">
                        <a:latin typeface="Garamond"/>
                        <a:cs typeface="Garamond"/>
                      </a:endParaRPr>
                    </a:p>
                  </a:txBody>
                  <a:tcPr marL="0" marR="0" marT="0" marB="0"/>
                </a:tc>
                <a:tc>
                  <a:txBody>
                    <a:bodyPr/>
                    <a:lstStyle/>
                    <a:p>
                      <a:pPr marR="1270" algn="r">
                        <a:lnSpc>
                          <a:spcPts val="1355"/>
                        </a:lnSpc>
                      </a:pPr>
                      <a:r>
                        <a:rPr sz="1200" dirty="0">
                          <a:latin typeface="Garamond"/>
                          <a:cs typeface="Garamond"/>
                        </a:rPr>
                        <a:t>16,269</a:t>
                      </a:r>
                      <a:endParaRPr sz="1200">
                        <a:latin typeface="Garamond"/>
                        <a:cs typeface="Garamond"/>
                      </a:endParaRPr>
                    </a:p>
                  </a:txBody>
                  <a:tcPr marL="0" marR="0" marT="0" marB="0"/>
                </a:tc>
                <a:extLst>
                  <a:ext uri="{0D108BD9-81ED-4DB2-BD59-A6C34878D82A}">
                    <a16:rowId xmlns="" xmlns:a16="http://schemas.microsoft.com/office/drawing/2014/main" val="10002"/>
                  </a:ext>
                </a:extLst>
              </a:tr>
              <a:tr h="192405">
                <a:tc>
                  <a:txBody>
                    <a:bodyPr/>
                    <a:lstStyle/>
                    <a:p>
                      <a:pPr marL="8890">
                        <a:lnSpc>
                          <a:spcPts val="1355"/>
                        </a:lnSpc>
                      </a:pPr>
                      <a:r>
                        <a:rPr sz="1200" spc="-10" dirty="0">
                          <a:latin typeface="Garamond"/>
                          <a:cs typeface="Garamond"/>
                        </a:rPr>
                        <a:t>Transgender</a:t>
                      </a:r>
                      <a:endParaRPr sz="1200">
                        <a:latin typeface="Garamond"/>
                        <a:cs typeface="Garamond"/>
                      </a:endParaRPr>
                    </a:p>
                  </a:txBody>
                  <a:tcPr marL="0" marR="0" marT="0" marB="0"/>
                </a:tc>
                <a:tc>
                  <a:txBody>
                    <a:bodyPr/>
                    <a:lstStyle/>
                    <a:p>
                      <a:pPr marR="88900" algn="r">
                        <a:lnSpc>
                          <a:spcPts val="1355"/>
                        </a:lnSpc>
                      </a:pPr>
                      <a:r>
                        <a:rPr sz="1200" dirty="0">
                          <a:latin typeface="Garamond"/>
                          <a:cs typeface="Garamond"/>
                        </a:rPr>
                        <a:t>21</a:t>
                      </a:r>
                      <a:endParaRPr sz="1200">
                        <a:latin typeface="Garamond"/>
                        <a:cs typeface="Garamond"/>
                      </a:endParaRPr>
                    </a:p>
                  </a:txBody>
                  <a:tcPr marL="0" marR="0" marT="0" marB="0"/>
                </a:tc>
                <a:tc>
                  <a:txBody>
                    <a:bodyPr/>
                    <a:lstStyle/>
                    <a:p>
                      <a:pPr marR="36830" algn="r">
                        <a:lnSpc>
                          <a:spcPts val="1355"/>
                        </a:lnSpc>
                      </a:pPr>
                      <a:r>
                        <a:rPr sz="1200" dirty="0">
                          <a:latin typeface="Garamond"/>
                          <a:cs typeface="Garamond"/>
                        </a:rPr>
                        <a:t>79.8%</a:t>
                      </a:r>
                      <a:endParaRPr sz="1200">
                        <a:latin typeface="Garamond"/>
                        <a:cs typeface="Garamond"/>
                      </a:endParaRPr>
                    </a:p>
                  </a:txBody>
                  <a:tcPr marL="0" marR="0" marT="0" marB="0"/>
                </a:tc>
                <a:tc>
                  <a:txBody>
                    <a:bodyPr/>
                    <a:lstStyle/>
                    <a:p>
                      <a:pPr marR="94615" algn="r">
                        <a:lnSpc>
                          <a:spcPts val="1355"/>
                        </a:lnSpc>
                      </a:pPr>
                      <a:r>
                        <a:rPr sz="1200" dirty="0">
                          <a:latin typeface="Garamond"/>
                          <a:cs typeface="Garamond"/>
                        </a:rPr>
                        <a:t>659</a:t>
                      </a:r>
                      <a:endParaRPr sz="1200">
                        <a:latin typeface="Garamond"/>
                        <a:cs typeface="Garamond"/>
                      </a:endParaRPr>
                    </a:p>
                  </a:txBody>
                  <a:tcPr marL="0" marR="0" marT="0" marB="0"/>
                </a:tc>
                <a:tc>
                  <a:txBody>
                    <a:bodyPr/>
                    <a:lstStyle/>
                    <a:p>
                      <a:pPr marR="42545" algn="r">
                        <a:lnSpc>
                          <a:spcPts val="1355"/>
                        </a:lnSpc>
                      </a:pPr>
                      <a:r>
                        <a:rPr sz="1200" dirty="0">
                          <a:latin typeface="Garamond"/>
                          <a:cs typeface="Garamond"/>
                        </a:rPr>
                        <a:t>84.0%</a:t>
                      </a:r>
                      <a:endParaRPr sz="1200">
                        <a:latin typeface="Garamond"/>
                        <a:cs typeface="Garamond"/>
                      </a:endParaRPr>
                    </a:p>
                  </a:txBody>
                  <a:tcPr marL="0" marR="0" marT="0" marB="0"/>
                </a:tc>
                <a:tc>
                  <a:txBody>
                    <a:bodyPr/>
                    <a:lstStyle/>
                    <a:p>
                      <a:pPr marR="1270" algn="r">
                        <a:lnSpc>
                          <a:spcPts val="1355"/>
                        </a:lnSpc>
                      </a:pPr>
                      <a:r>
                        <a:rPr sz="1200" dirty="0">
                          <a:latin typeface="Garamond"/>
                          <a:cs typeface="Garamond"/>
                        </a:rPr>
                        <a:t>686</a:t>
                      </a:r>
                      <a:endParaRPr sz="1200">
                        <a:latin typeface="Garamond"/>
                        <a:cs typeface="Garamond"/>
                      </a:endParaRPr>
                    </a:p>
                  </a:txBody>
                  <a:tcPr marL="0" marR="0" marT="0" marB="0"/>
                </a:tc>
                <a:extLst>
                  <a:ext uri="{0D108BD9-81ED-4DB2-BD59-A6C34878D82A}">
                    <a16:rowId xmlns="" xmlns:a16="http://schemas.microsoft.com/office/drawing/2014/main" val="10003"/>
                  </a:ext>
                </a:extLst>
              </a:tr>
              <a:tr h="192405">
                <a:tc>
                  <a:txBody>
                    <a:bodyPr/>
                    <a:lstStyle/>
                    <a:p>
                      <a:pPr marL="8890">
                        <a:lnSpc>
                          <a:spcPts val="1355"/>
                        </a:lnSpc>
                      </a:pPr>
                      <a:r>
                        <a:rPr sz="1200" spc="-20" dirty="0">
                          <a:latin typeface="Garamond"/>
                          <a:cs typeface="Garamond"/>
                        </a:rPr>
                        <a:t>Youth</a:t>
                      </a:r>
                      <a:endParaRPr sz="1200">
                        <a:latin typeface="Garamond"/>
                        <a:cs typeface="Garamond"/>
                      </a:endParaRPr>
                    </a:p>
                  </a:txBody>
                  <a:tcPr marL="0" marR="0" marT="0" marB="0"/>
                </a:tc>
                <a:tc>
                  <a:txBody>
                    <a:bodyPr/>
                    <a:lstStyle/>
                    <a:p>
                      <a:pPr marR="88900" algn="r">
                        <a:lnSpc>
                          <a:spcPts val="1355"/>
                        </a:lnSpc>
                      </a:pPr>
                      <a:r>
                        <a:rPr sz="1200" dirty="0">
                          <a:latin typeface="Garamond"/>
                          <a:cs typeface="Garamond"/>
                        </a:rPr>
                        <a:t>45</a:t>
                      </a:r>
                      <a:endParaRPr sz="1200">
                        <a:latin typeface="Garamond"/>
                        <a:cs typeface="Garamond"/>
                      </a:endParaRPr>
                    </a:p>
                  </a:txBody>
                  <a:tcPr marL="0" marR="0" marT="0" marB="0"/>
                </a:tc>
                <a:tc>
                  <a:txBody>
                    <a:bodyPr/>
                    <a:lstStyle/>
                    <a:p>
                      <a:pPr marR="36830" algn="r">
                        <a:lnSpc>
                          <a:spcPts val="1355"/>
                        </a:lnSpc>
                      </a:pPr>
                      <a:r>
                        <a:rPr sz="1200" dirty="0">
                          <a:latin typeface="Garamond"/>
                          <a:cs typeface="Garamond"/>
                        </a:rPr>
                        <a:t>71.3%</a:t>
                      </a:r>
                      <a:endParaRPr sz="1200">
                        <a:latin typeface="Garamond"/>
                        <a:cs typeface="Garamond"/>
                      </a:endParaRPr>
                    </a:p>
                  </a:txBody>
                  <a:tcPr marL="0" marR="0" marT="0" marB="0"/>
                </a:tc>
                <a:tc>
                  <a:txBody>
                    <a:bodyPr/>
                    <a:lstStyle/>
                    <a:p>
                      <a:pPr marR="94615" algn="r">
                        <a:lnSpc>
                          <a:spcPts val="1355"/>
                        </a:lnSpc>
                      </a:pPr>
                      <a:r>
                        <a:rPr sz="1200" dirty="0">
                          <a:latin typeface="Garamond"/>
                          <a:cs typeface="Garamond"/>
                        </a:rPr>
                        <a:t>3,256</a:t>
                      </a:r>
                      <a:endParaRPr sz="1200">
                        <a:latin typeface="Garamond"/>
                        <a:cs typeface="Garamond"/>
                      </a:endParaRPr>
                    </a:p>
                  </a:txBody>
                  <a:tcPr marL="0" marR="0" marT="0" marB="0"/>
                </a:tc>
                <a:tc>
                  <a:txBody>
                    <a:bodyPr/>
                    <a:lstStyle/>
                    <a:p>
                      <a:pPr marR="42545" algn="r">
                        <a:lnSpc>
                          <a:spcPts val="1355"/>
                        </a:lnSpc>
                      </a:pPr>
                      <a:r>
                        <a:rPr sz="1200" dirty="0">
                          <a:latin typeface="Garamond"/>
                          <a:cs typeface="Garamond"/>
                        </a:rPr>
                        <a:t>76.6%</a:t>
                      </a:r>
                      <a:endParaRPr sz="1200">
                        <a:latin typeface="Garamond"/>
                        <a:cs typeface="Garamond"/>
                      </a:endParaRPr>
                    </a:p>
                  </a:txBody>
                  <a:tcPr marL="0" marR="0" marT="0" marB="0"/>
                </a:tc>
                <a:tc>
                  <a:txBody>
                    <a:bodyPr/>
                    <a:lstStyle/>
                    <a:p>
                      <a:pPr marR="1270" algn="r">
                        <a:lnSpc>
                          <a:spcPts val="1355"/>
                        </a:lnSpc>
                      </a:pPr>
                      <a:r>
                        <a:rPr sz="1200" dirty="0">
                          <a:latin typeface="Garamond"/>
                          <a:cs typeface="Garamond"/>
                        </a:rPr>
                        <a:t>3,135</a:t>
                      </a:r>
                      <a:endParaRPr sz="1200">
                        <a:latin typeface="Garamond"/>
                        <a:cs typeface="Garamond"/>
                      </a:endParaRPr>
                    </a:p>
                  </a:txBody>
                  <a:tcPr marL="0" marR="0" marT="0" marB="0"/>
                </a:tc>
                <a:extLst>
                  <a:ext uri="{0D108BD9-81ED-4DB2-BD59-A6C34878D82A}">
                    <a16:rowId xmlns="" xmlns:a16="http://schemas.microsoft.com/office/drawing/2014/main" val="10004"/>
                  </a:ext>
                </a:extLst>
              </a:tr>
              <a:tr h="182880">
                <a:tc>
                  <a:txBody>
                    <a:bodyPr/>
                    <a:lstStyle/>
                    <a:p>
                      <a:pPr marL="8890">
                        <a:lnSpc>
                          <a:spcPts val="1340"/>
                        </a:lnSpc>
                      </a:pPr>
                      <a:r>
                        <a:rPr sz="1200" i="1" spc="-15" dirty="0">
                          <a:latin typeface="Garamond"/>
                          <a:cs typeface="Garamond"/>
                        </a:rPr>
                        <a:t>Total</a:t>
                      </a:r>
                      <a:endParaRPr sz="1200">
                        <a:latin typeface="Garamond"/>
                        <a:cs typeface="Garamond"/>
                      </a:endParaRPr>
                    </a:p>
                  </a:txBody>
                  <a:tcPr marL="0" marR="0" marT="0" marB="0">
                    <a:lnB w="12700">
                      <a:solidFill>
                        <a:srgbClr val="333399"/>
                      </a:solidFill>
                      <a:prstDash val="solid"/>
                    </a:lnB>
                  </a:tcPr>
                </a:tc>
                <a:tc>
                  <a:txBody>
                    <a:bodyPr/>
                    <a:lstStyle/>
                    <a:p>
                      <a:pPr marR="88900" algn="r">
                        <a:lnSpc>
                          <a:spcPts val="1340"/>
                        </a:lnSpc>
                      </a:pPr>
                      <a:r>
                        <a:rPr sz="1200" i="1" dirty="0">
                          <a:latin typeface="Garamond"/>
                          <a:cs typeface="Garamond"/>
                        </a:rPr>
                        <a:t>163</a:t>
                      </a:r>
                      <a:endParaRPr sz="1200">
                        <a:latin typeface="Garamond"/>
                        <a:cs typeface="Garamond"/>
                      </a:endParaRPr>
                    </a:p>
                  </a:txBody>
                  <a:tcPr marL="0" marR="0" marT="0" marB="0">
                    <a:lnB w="12700">
                      <a:solidFill>
                        <a:srgbClr val="333399"/>
                      </a:solidFill>
                      <a:prstDash val="solid"/>
                    </a:lnB>
                  </a:tcPr>
                </a:tc>
                <a:tc>
                  <a:txBody>
                    <a:bodyPr/>
                    <a:lstStyle/>
                    <a:p>
                      <a:pPr>
                        <a:lnSpc>
                          <a:spcPct val="100000"/>
                        </a:lnSpc>
                      </a:pPr>
                      <a:endParaRPr sz="1000">
                        <a:latin typeface="Times New Roman"/>
                        <a:cs typeface="Times New Roman"/>
                      </a:endParaRPr>
                    </a:p>
                  </a:txBody>
                  <a:tcPr marL="0" marR="0" marT="0" marB="0">
                    <a:lnB w="12700">
                      <a:solidFill>
                        <a:srgbClr val="333399"/>
                      </a:solidFill>
                      <a:prstDash val="solid"/>
                    </a:lnB>
                  </a:tcPr>
                </a:tc>
                <a:tc>
                  <a:txBody>
                    <a:bodyPr/>
                    <a:lstStyle/>
                    <a:p>
                      <a:pPr marR="94615" algn="r">
                        <a:lnSpc>
                          <a:spcPts val="1340"/>
                        </a:lnSpc>
                      </a:pPr>
                      <a:r>
                        <a:rPr sz="1200" i="1" dirty="0">
                          <a:latin typeface="Garamond"/>
                          <a:cs typeface="Garamond"/>
                        </a:rPr>
                        <a:t>30,484</a:t>
                      </a:r>
                      <a:endParaRPr sz="1200">
                        <a:latin typeface="Garamond"/>
                        <a:cs typeface="Garamond"/>
                      </a:endParaRPr>
                    </a:p>
                  </a:txBody>
                  <a:tcPr marL="0" marR="0" marT="0" marB="0">
                    <a:lnB w="12700">
                      <a:solidFill>
                        <a:srgbClr val="333399"/>
                      </a:solidFill>
                      <a:prstDash val="solid"/>
                    </a:lnB>
                  </a:tcPr>
                </a:tc>
                <a:tc>
                  <a:txBody>
                    <a:bodyPr/>
                    <a:lstStyle/>
                    <a:p>
                      <a:pPr>
                        <a:lnSpc>
                          <a:spcPct val="100000"/>
                        </a:lnSpc>
                      </a:pPr>
                      <a:endParaRPr sz="1000">
                        <a:latin typeface="Times New Roman"/>
                        <a:cs typeface="Times New Roman"/>
                      </a:endParaRPr>
                    </a:p>
                  </a:txBody>
                  <a:tcPr marL="0" marR="0" marT="0" marB="0">
                    <a:lnB w="12700">
                      <a:solidFill>
                        <a:srgbClr val="333399"/>
                      </a:solidFill>
                      <a:prstDash val="solid"/>
                    </a:lnB>
                  </a:tcPr>
                </a:tc>
                <a:tc>
                  <a:txBody>
                    <a:bodyPr/>
                    <a:lstStyle/>
                    <a:p>
                      <a:pPr marR="1270" algn="r">
                        <a:lnSpc>
                          <a:spcPts val="1340"/>
                        </a:lnSpc>
                      </a:pPr>
                      <a:r>
                        <a:rPr sz="1200" i="1" dirty="0">
                          <a:latin typeface="Garamond"/>
                          <a:cs typeface="Garamond"/>
                        </a:rPr>
                        <a:t>31,490</a:t>
                      </a:r>
                      <a:endParaRPr sz="1200">
                        <a:latin typeface="Garamond"/>
                        <a:cs typeface="Garamond"/>
                      </a:endParaRPr>
                    </a:p>
                  </a:txBody>
                  <a:tcPr marL="0" marR="0" marT="0" marB="0">
                    <a:lnB w="12700">
                      <a:solidFill>
                        <a:srgbClr val="333399"/>
                      </a:solidFill>
                      <a:prstDash val="solid"/>
                    </a:lnB>
                  </a:tcPr>
                </a:tc>
                <a:extLst>
                  <a:ext uri="{0D108BD9-81ED-4DB2-BD59-A6C34878D82A}">
                    <a16:rowId xmlns="" xmlns:a16="http://schemas.microsoft.com/office/drawing/2014/main" val="10005"/>
                  </a:ext>
                </a:extLst>
              </a:tr>
            </a:tbl>
          </a:graphicData>
        </a:graphic>
      </p:graphicFrame>
      <p:sp>
        <p:nvSpPr>
          <p:cNvPr id="4" name="object 4"/>
          <p:cNvSpPr txBox="1"/>
          <p:nvPr/>
        </p:nvSpPr>
        <p:spPr>
          <a:xfrm>
            <a:off x="716787" y="1128393"/>
            <a:ext cx="7881620" cy="239395"/>
          </a:xfrm>
          <a:prstGeom prst="rect">
            <a:avLst/>
          </a:prstGeom>
        </p:spPr>
        <p:txBody>
          <a:bodyPr vert="horz" wrap="square" lIns="0" tIns="13335" rIns="0" bIns="0" rtlCol="0">
            <a:spAutoFit/>
          </a:bodyPr>
          <a:lstStyle/>
          <a:p>
            <a:pPr marL="12700">
              <a:lnSpc>
                <a:spcPct val="100000"/>
              </a:lnSpc>
              <a:spcBef>
                <a:spcPts val="105"/>
              </a:spcBef>
            </a:pPr>
            <a:r>
              <a:rPr sz="1300" b="1" spc="-10" dirty="0">
                <a:solidFill>
                  <a:srgbClr val="585858"/>
                </a:solidFill>
                <a:latin typeface="Garamond"/>
                <a:cs typeface="Garamond"/>
              </a:rPr>
              <a:t>Were </a:t>
            </a:r>
            <a:r>
              <a:rPr sz="1300" b="1" spc="-25" dirty="0">
                <a:solidFill>
                  <a:srgbClr val="585858"/>
                </a:solidFill>
                <a:latin typeface="Garamond"/>
                <a:cs typeface="Garamond"/>
              </a:rPr>
              <a:t>We </a:t>
            </a:r>
            <a:r>
              <a:rPr sz="1300" b="1" spc="0" dirty="0">
                <a:solidFill>
                  <a:srgbClr val="585858"/>
                </a:solidFill>
                <a:latin typeface="Garamond"/>
                <a:cs typeface="Garamond"/>
              </a:rPr>
              <a:t>Improving? </a:t>
            </a:r>
            <a:r>
              <a:rPr sz="1300" b="1" spc="5" dirty="0">
                <a:solidFill>
                  <a:srgbClr val="585858"/>
                </a:solidFill>
                <a:latin typeface="Garamond"/>
                <a:cs typeface="Garamond"/>
              </a:rPr>
              <a:t>Difference </a:t>
            </a:r>
            <a:r>
              <a:rPr sz="1300" b="1" spc="0" dirty="0">
                <a:solidFill>
                  <a:srgbClr val="585858"/>
                </a:solidFill>
                <a:latin typeface="Garamond"/>
                <a:cs typeface="Garamond"/>
              </a:rPr>
              <a:t>between </a:t>
            </a:r>
            <a:r>
              <a:rPr sz="1300" b="1" spc="5" dirty="0">
                <a:solidFill>
                  <a:srgbClr val="585858"/>
                </a:solidFill>
                <a:latin typeface="Garamond"/>
                <a:cs typeface="Garamond"/>
              </a:rPr>
              <a:t>First and </a:t>
            </a:r>
            <a:r>
              <a:rPr sz="1300" b="1" spc="0" dirty="0">
                <a:solidFill>
                  <a:srgbClr val="585858"/>
                </a:solidFill>
                <a:latin typeface="Garamond"/>
                <a:cs typeface="Garamond"/>
              </a:rPr>
              <a:t>Last Submission for </a:t>
            </a:r>
            <a:r>
              <a:rPr sz="1300" b="1" spc="5" dirty="0">
                <a:solidFill>
                  <a:srgbClr val="585858"/>
                </a:solidFill>
                <a:latin typeface="Garamond"/>
                <a:cs typeface="Garamond"/>
              </a:rPr>
              <a:t>Each HIV </a:t>
            </a:r>
            <a:r>
              <a:rPr sz="1300" b="1" spc="0" dirty="0">
                <a:solidFill>
                  <a:srgbClr val="585858"/>
                </a:solidFill>
                <a:latin typeface="Garamond"/>
                <a:cs typeface="Garamond"/>
              </a:rPr>
              <a:t>Subpopulation </a:t>
            </a:r>
            <a:r>
              <a:rPr sz="1300" b="1" spc="-15" dirty="0">
                <a:solidFill>
                  <a:srgbClr val="585858"/>
                </a:solidFill>
                <a:latin typeface="Garamond"/>
                <a:cs typeface="Garamond"/>
              </a:rPr>
              <a:t>(</a:t>
            </a:r>
            <a:r>
              <a:rPr sz="1400" b="1" spc="-15" dirty="0">
                <a:solidFill>
                  <a:srgbClr val="585858"/>
                </a:solidFill>
                <a:latin typeface="Garamond"/>
                <a:cs typeface="Garamond"/>
              </a:rPr>
              <a:t>Jan </a:t>
            </a:r>
            <a:r>
              <a:rPr sz="1400" b="1" dirty="0">
                <a:solidFill>
                  <a:srgbClr val="585858"/>
                </a:solidFill>
                <a:latin typeface="Garamond"/>
                <a:cs typeface="Garamond"/>
              </a:rPr>
              <a:t>9,</a:t>
            </a:r>
            <a:r>
              <a:rPr sz="1400" b="1" spc="5" dirty="0">
                <a:solidFill>
                  <a:srgbClr val="585858"/>
                </a:solidFill>
                <a:latin typeface="Garamond"/>
                <a:cs typeface="Garamond"/>
              </a:rPr>
              <a:t> </a:t>
            </a:r>
            <a:r>
              <a:rPr sz="1400" b="1" dirty="0">
                <a:solidFill>
                  <a:srgbClr val="585858"/>
                </a:solidFill>
                <a:latin typeface="Garamond"/>
                <a:cs typeface="Garamond"/>
              </a:rPr>
              <a:t>2020</a:t>
            </a:r>
            <a:r>
              <a:rPr sz="1300" b="1" dirty="0">
                <a:solidFill>
                  <a:srgbClr val="585858"/>
                </a:solidFill>
                <a:latin typeface="Garamond"/>
                <a:cs typeface="Garamond"/>
              </a:rPr>
              <a:t>)</a:t>
            </a:r>
            <a:endParaRPr sz="1300">
              <a:latin typeface="Garamond"/>
              <a:cs typeface="Garamond"/>
            </a:endParaRPr>
          </a:p>
        </p:txBody>
      </p:sp>
      <p:sp>
        <p:nvSpPr>
          <p:cNvPr id="5" name="object 5"/>
          <p:cNvSpPr txBox="1"/>
          <p:nvPr/>
        </p:nvSpPr>
        <p:spPr>
          <a:xfrm>
            <a:off x="5695752" y="2192823"/>
            <a:ext cx="2883408" cy="1566326"/>
          </a:xfrm>
          <a:prstGeom prst="rect">
            <a:avLst/>
          </a:prstGeom>
        </p:spPr>
        <p:txBody>
          <a:bodyPr vert="horz" wrap="square" lIns="0" tIns="33655" rIns="0" bIns="0" rtlCol="0" anchor="ctr">
            <a:spAutoFit/>
          </a:bodyPr>
          <a:lstStyle/>
          <a:p>
            <a:pPr marL="12700" marR="5080" algn="ctr">
              <a:lnSpc>
                <a:spcPts val="2039"/>
              </a:lnSpc>
              <a:spcBef>
                <a:spcPts val="265"/>
              </a:spcBef>
            </a:pPr>
            <a:r>
              <a:rPr sz="1600" b="1" spc="-65" dirty="0">
                <a:solidFill>
                  <a:srgbClr val="202020"/>
                </a:solidFill>
                <a:latin typeface="Garamond"/>
                <a:cs typeface="Garamond"/>
              </a:rPr>
              <a:t>‘Gains </a:t>
            </a:r>
            <a:r>
              <a:rPr sz="1600" b="1" spc="-85" dirty="0">
                <a:solidFill>
                  <a:srgbClr val="202020"/>
                </a:solidFill>
                <a:latin typeface="Garamond"/>
                <a:cs typeface="Garamond"/>
              </a:rPr>
              <a:t>in </a:t>
            </a:r>
            <a:r>
              <a:rPr sz="1600" b="1" spc="-55" dirty="0">
                <a:solidFill>
                  <a:srgbClr val="202020"/>
                </a:solidFill>
                <a:latin typeface="Garamond"/>
                <a:cs typeface="Garamond"/>
              </a:rPr>
              <a:t>viral </a:t>
            </a:r>
            <a:r>
              <a:rPr sz="1600" b="1" spc="-60" dirty="0">
                <a:solidFill>
                  <a:srgbClr val="202020"/>
                </a:solidFill>
                <a:latin typeface="Garamond"/>
                <a:cs typeface="Garamond"/>
              </a:rPr>
              <a:t>suppression </a:t>
            </a:r>
            <a:r>
              <a:rPr sz="1600" b="1" spc="-65" dirty="0">
                <a:solidFill>
                  <a:srgbClr val="202020"/>
                </a:solidFill>
                <a:latin typeface="Garamond"/>
                <a:cs typeface="Garamond"/>
              </a:rPr>
              <a:t>rates  </a:t>
            </a:r>
            <a:r>
              <a:rPr sz="1600" b="1" spc="-75" dirty="0">
                <a:solidFill>
                  <a:srgbClr val="202020"/>
                </a:solidFill>
                <a:latin typeface="Garamond"/>
                <a:cs typeface="Garamond"/>
              </a:rPr>
              <a:t>were </a:t>
            </a:r>
            <a:r>
              <a:rPr sz="1600" b="1" spc="-70" dirty="0">
                <a:solidFill>
                  <a:srgbClr val="202020"/>
                </a:solidFill>
                <a:latin typeface="Garamond"/>
                <a:cs typeface="Garamond"/>
              </a:rPr>
              <a:t>found </a:t>
            </a:r>
            <a:r>
              <a:rPr sz="1600" b="1" spc="-65" dirty="0">
                <a:solidFill>
                  <a:srgbClr val="202020"/>
                </a:solidFill>
                <a:latin typeface="Garamond"/>
                <a:cs typeface="Garamond"/>
              </a:rPr>
              <a:t>across </a:t>
            </a:r>
            <a:r>
              <a:rPr sz="1600" b="1" spc="-55" dirty="0">
                <a:solidFill>
                  <a:srgbClr val="202020"/>
                </a:solidFill>
                <a:latin typeface="Garamond"/>
                <a:cs typeface="Garamond"/>
              </a:rPr>
              <a:t>all</a:t>
            </a:r>
            <a:r>
              <a:rPr sz="1600" b="1" dirty="0">
                <a:solidFill>
                  <a:srgbClr val="202020"/>
                </a:solidFill>
                <a:latin typeface="Garamond"/>
                <a:cs typeface="Garamond"/>
              </a:rPr>
              <a:t> </a:t>
            </a:r>
            <a:r>
              <a:rPr sz="1600" b="1" spc="-65" dirty="0">
                <a:solidFill>
                  <a:srgbClr val="202020"/>
                </a:solidFill>
                <a:latin typeface="Garamond"/>
                <a:cs typeface="Garamond"/>
              </a:rPr>
              <a:t>HIV</a:t>
            </a:r>
            <a:r>
              <a:rPr lang="en-US" sz="1600" b="1" spc="-65" dirty="0">
                <a:solidFill>
                  <a:srgbClr val="202020"/>
                </a:solidFill>
                <a:latin typeface="Garamond"/>
                <a:cs typeface="Garamond"/>
              </a:rPr>
              <a:t> </a:t>
            </a:r>
            <a:r>
              <a:rPr sz="1600" b="1" spc="-60" dirty="0">
                <a:solidFill>
                  <a:srgbClr val="202020"/>
                </a:solidFill>
                <a:latin typeface="Garamond"/>
                <a:cs typeface="Garamond"/>
              </a:rPr>
              <a:t>subpopulations </a:t>
            </a:r>
            <a:r>
              <a:rPr sz="1600" b="1" spc="-75" dirty="0">
                <a:solidFill>
                  <a:srgbClr val="202020"/>
                </a:solidFill>
                <a:latin typeface="Garamond"/>
                <a:cs typeface="Garamond"/>
              </a:rPr>
              <a:t>(on </a:t>
            </a:r>
            <a:r>
              <a:rPr sz="1600" b="1" spc="-65" dirty="0">
                <a:solidFill>
                  <a:srgbClr val="202020"/>
                </a:solidFill>
                <a:latin typeface="Garamond"/>
                <a:cs typeface="Garamond"/>
              </a:rPr>
              <a:t>average  </a:t>
            </a:r>
            <a:r>
              <a:rPr sz="1600" b="1" spc="-75" dirty="0">
                <a:solidFill>
                  <a:srgbClr val="202020"/>
                </a:solidFill>
                <a:latin typeface="Garamond"/>
                <a:cs typeface="Garamond"/>
              </a:rPr>
              <a:t>3.9%) </a:t>
            </a:r>
            <a:r>
              <a:rPr sz="1600" b="1" spc="-80" dirty="0">
                <a:solidFill>
                  <a:srgbClr val="202020"/>
                </a:solidFill>
                <a:latin typeface="Garamond"/>
                <a:cs typeface="Garamond"/>
              </a:rPr>
              <a:t>when </a:t>
            </a:r>
            <a:r>
              <a:rPr sz="1600" b="1" spc="-75" dirty="0">
                <a:solidFill>
                  <a:srgbClr val="202020"/>
                </a:solidFill>
                <a:latin typeface="Garamond"/>
                <a:cs typeface="Garamond"/>
              </a:rPr>
              <a:t>comparing </a:t>
            </a:r>
            <a:r>
              <a:rPr sz="1600" b="1" spc="-80" dirty="0">
                <a:solidFill>
                  <a:srgbClr val="202020"/>
                </a:solidFill>
                <a:latin typeface="Garamond"/>
                <a:cs typeface="Garamond"/>
              </a:rPr>
              <a:t>the </a:t>
            </a:r>
            <a:r>
              <a:rPr sz="1600" b="1" spc="-40" dirty="0">
                <a:solidFill>
                  <a:srgbClr val="202020"/>
                </a:solidFill>
                <a:latin typeface="Garamond"/>
                <a:cs typeface="Garamond"/>
              </a:rPr>
              <a:t>first  </a:t>
            </a:r>
            <a:r>
              <a:rPr sz="1600" b="1" spc="-90" dirty="0">
                <a:solidFill>
                  <a:srgbClr val="202020"/>
                </a:solidFill>
                <a:latin typeface="Garamond"/>
                <a:cs typeface="Garamond"/>
              </a:rPr>
              <a:t>and </a:t>
            </a:r>
            <a:r>
              <a:rPr sz="1600" b="1" spc="-50" dirty="0">
                <a:solidFill>
                  <a:srgbClr val="202020"/>
                </a:solidFill>
                <a:latin typeface="Garamond"/>
                <a:cs typeface="Garamond"/>
              </a:rPr>
              <a:t>last </a:t>
            </a:r>
            <a:r>
              <a:rPr sz="1600" b="1" spc="-65" dirty="0">
                <a:solidFill>
                  <a:srgbClr val="202020"/>
                </a:solidFill>
                <a:latin typeface="Garamond"/>
                <a:cs typeface="Garamond"/>
              </a:rPr>
              <a:t>agency</a:t>
            </a:r>
            <a:r>
              <a:rPr sz="1600" b="1" spc="-110" dirty="0">
                <a:solidFill>
                  <a:srgbClr val="202020"/>
                </a:solidFill>
                <a:latin typeface="Garamond"/>
                <a:cs typeface="Garamond"/>
              </a:rPr>
              <a:t> </a:t>
            </a:r>
            <a:r>
              <a:rPr sz="1600" b="1" spc="-55" dirty="0">
                <a:solidFill>
                  <a:srgbClr val="202020"/>
                </a:solidFill>
                <a:latin typeface="Garamond"/>
                <a:cs typeface="Garamond"/>
              </a:rPr>
              <a:t>viral</a:t>
            </a:r>
            <a:r>
              <a:rPr lang="en-US" sz="1600" b="1" spc="-55" dirty="0">
                <a:solidFill>
                  <a:srgbClr val="202020"/>
                </a:solidFill>
                <a:latin typeface="Garamond"/>
                <a:cs typeface="Garamond"/>
              </a:rPr>
              <a:t> </a:t>
            </a:r>
            <a:r>
              <a:rPr sz="1600" b="1" spc="-60" dirty="0">
                <a:solidFill>
                  <a:srgbClr val="202020"/>
                </a:solidFill>
                <a:latin typeface="Garamond"/>
                <a:cs typeface="Garamond"/>
              </a:rPr>
              <a:t>suppression </a:t>
            </a:r>
            <a:r>
              <a:rPr sz="1600" b="1" spc="-85" dirty="0">
                <a:solidFill>
                  <a:srgbClr val="202020"/>
                </a:solidFill>
                <a:latin typeface="Garamond"/>
                <a:cs typeface="Garamond"/>
              </a:rPr>
              <a:t>data</a:t>
            </a:r>
            <a:r>
              <a:rPr sz="1600" b="1" spc="-140" dirty="0">
                <a:solidFill>
                  <a:srgbClr val="202020"/>
                </a:solidFill>
                <a:latin typeface="Garamond"/>
                <a:cs typeface="Garamond"/>
              </a:rPr>
              <a:t> </a:t>
            </a:r>
            <a:r>
              <a:rPr sz="1600" b="1" spc="-55" dirty="0">
                <a:solidFill>
                  <a:srgbClr val="202020"/>
                </a:solidFill>
                <a:latin typeface="Garamond"/>
                <a:cs typeface="Garamond"/>
              </a:rPr>
              <a:t>submissions.’</a:t>
            </a:r>
            <a:endParaRPr sz="1600" dirty="0">
              <a:latin typeface="Garamond"/>
              <a:cs typeface="Garamond"/>
            </a:endParaRPr>
          </a:p>
        </p:txBody>
      </p:sp>
      <p:sp>
        <p:nvSpPr>
          <p:cNvPr id="6" name="object 6"/>
          <p:cNvSpPr txBox="1"/>
          <p:nvPr/>
        </p:nvSpPr>
        <p:spPr>
          <a:xfrm>
            <a:off x="345002" y="1774931"/>
            <a:ext cx="674544" cy="2115840"/>
          </a:xfrm>
          <a:prstGeom prst="rect">
            <a:avLst/>
          </a:prstGeom>
        </p:spPr>
        <p:txBody>
          <a:bodyPr vert="vert270" wrap="square" lIns="0" tIns="0" rIns="0" bIns="0" rtlCol="0">
            <a:spAutoFit/>
          </a:bodyPr>
          <a:lstStyle/>
          <a:p>
            <a:pPr marL="12700" algn="ctr">
              <a:lnSpc>
                <a:spcPts val="1270"/>
              </a:lnSpc>
            </a:pPr>
            <a:r>
              <a:rPr sz="1100" spc="-5" dirty="0">
                <a:latin typeface="Garamond"/>
                <a:cs typeface="Garamond"/>
              </a:rPr>
              <a:t>Average Differences in</a:t>
            </a:r>
            <a:r>
              <a:rPr sz="1100" spc="-10" dirty="0">
                <a:latin typeface="Garamond"/>
                <a:cs typeface="Garamond"/>
              </a:rPr>
              <a:t> </a:t>
            </a:r>
            <a:r>
              <a:rPr sz="1100" spc="-5" dirty="0">
                <a:latin typeface="Garamond"/>
                <a:cs typeface="Garamond"/>
              </a:rPr>
              <a:t>Viral</a:t>
            </a:r>
            <a:endParaRPr sz="1100" dirty="0">
              <a:latin typeface="Garamond"/>
              <a:cs typeface="Garamond"/>
            </a:endParaRPr>
          </a:p>
          <a:p>
            <a:pPr marL="82550" marR="40005" indent="-35560" algn="ctr">
              <a:lnSpc>
                <a:spcPct val="100000"/>
              </a:lnSpc>
            </a:pPr>
            <a:r>
              <a:rPr sz="1100" spc="-5" dirty="0">
                <a:latin typeface="Garamond"/>
                <a:cs typeface="Garamond"/>
              </a:rPr>
              <a:t>Suppression Rates between  </a:t>
            </a:r>
            <a:r>
              <a:rPr sz="1100" dirty="0">
                <a:latin typeface="Garamond"/>
                <a:cs typeface="Garamond"/>
              </a:rPr>
              <a:t>First and Last </a:t>
            </a:r>
            <a:r>
              <a:rPr sz="1100" spc="-5" dirty="0">
                <a:latin typeface="Garamond"/>
                <a:cs typeface="Garamond"/>
              </a:rPr>
              <a:t>Submission  </a:t>
            </a:r>
            <a:r>
              <a:rPr sz="1100" dirty="0">
                <a:latin typeface="Garamond"/>
                <a:cs typeface="Garamond"/>
              </a:rPr>
              <a:t>by </a:t>
            </a:r>
            <a:r>
              <a:rPr sz="1100" spc="-5" dirty="0">
                <a:latin typeface="Garamond"/>
                <a:cs typeface="Garamond"/>
              </a:rPr>
              <a:t>Participating</a:t>
            </a:r>
            <a:r>
              <a:rPr sz="1100" spc="-20" dirty="0">
                <a:latin typeface="Garamond"/>
                <a:cs typeface="Garamond"/>
              </a:rPr>
              <a:t> </a:t>
            </a:r>
            <a:r>
              <a:rPr sz="1100" spc="-5" dirty="0">
                <a:latin typeface="Garamond"/>
                <a:cs typeface="Garamond"/>
              </a:rPr>
              <a:t>Agencies</a:t>
            </a:r>
            <a:endParaRPr sz="1100" dirty="0">
              <a:latin typeface="Garamond"/>
              <a:cs typeface="Garamond"/>
            </a:endParaRPr>
          </a:p>
        </p:txBody>
      </p:sp>
      <p:sp>
        <p:nvSpPr>
          <p:cNvPr id="7" name="object 7"/>
          <p:cNvSpPr/>
          <p:nvPr/>
        </p:nvSpPr>
        <p:spPr>
          <a:xfrm>
            <a:off x="5119115" y="3553967"/>
            <a:ext cx="341630" cy="0"/>
          </a:xfrm>
          <a:custGeom>
            <a:avLst/>
            <a:gdLst/>
            <a:ahLst/>
            <a:cxnLst/>
            <a:rect l="l" t="t" r="r" b="b"/>
            <a:pathLst>
              <a:path w="341629">
                <a:moveTo>
                  <a:pt x="0" y="0"/>
                </a:moveTo>
                <a:lnTo>
                  <a:pt x="341375" y="0"/>
                </a:lnTo>
              </a:path>
            </a:pathLst>
          </a:custGeom>
          <a:ln w="9144">
            <a:solidFill>
              <a:srgbClr val="D9D9D9"/>
            </a:solidFill>
          </a:ln>
        </p:spPr>
        <p:txBody>
          <a:bodyPr wrap="square" lIns="0" tIns="0" rIns="0" bIns="0" rtlCol="0"/>
          <a:lstStyle/>
          <a:p>
            <a:endParaRPr/>
          </a:p>
        </p:txBody>
      </p:sp>
      <p:sp>
        <p:nvSpPr>
          <p:cNvPr id="8" name="object 8"/>
          <p:cNvSpPr/>
          <p:nvPr/>
        </p:nvSpPr>
        <p:spPr>
          <a:xfrm>
            <a:off x="4120896" y="3553967"/>
            <a:ext cx="684530" cy="0"/>
          </a:xfrm>
          <a:custGeom>
            <a:avLst/>
            <a:gdLst/>
            <a:ahLst/>
            <a:cxnLst/>
            <a:rect l="l" t="t" r="r" b="b"/>
            <a:pathLst>
              <a:path w="684529">
                <a:moveTo>
                  <a:pt x="0" y="0"/>
                </a:moveTo>
                <a:lnTo>
                  <a:pt x="684276" y="0"/>
                </a:lnTo>
              </a:path>
            </a:pathLst>
          </a:custGeom>
          <a:ln w="9144">
            <a:solidFill>
              <a:srgbClr val="D9D9D9"/>
            </a:solidFill>
          </a:ln>
        </p:spPr>
        <p:txBody>
          <a:bodyPr wrap="square" lIns="0" tIns="0" rIns="0" bIns="0" rtlCol="0"/>
          <a:lstStyle/>
          <a:p>
            <a:endParaRPr/>
          </a:p>
        </p:txBody>
      </p:sp>
      <p:sp>
        <p:nvSpPr>
          <p:cNvPr id="9" name="object 9"/>
          <p:cNvSpPr/>
          <p:nvPr/>
        </p:nvSpPr>
        <p:spPr>
          <a:xfrm>
            <a:off x="3122676" y="3553967"/>
            <a:ext cx="685800" cy="0"/>
          </a:xfrm>
          <a:custGeom>
            <a:avLst/>
            <a:gdLst/>
            <a:ahLst/>
            <a:cxnLst/>
            <a:rect l="l" t="t" r="r" b="b"/>
            <a:pathLst>
              <a:path w="685800">
                <a:moveTo>
                  <a:pt x="0" y="0"/>
                </a:moveTo>
                <a:lnTo>
                  <a:pt x="685800" y="0"/>
                </a:lnTo>
              </a:path>
            </a:pathLst>
          </a:custGeom>
          <a:ln w="9144">
            <a:solidFill>
              <a:srgbClr val="D9D9D9"/>
            </a:solidFill>
          </a:ln>
        </p:spPr>
        <p:txBody>
          <a:bodyPr wrap="square" lIns="0" tIns="0" rIns="0" bIns="0" rtlCol="0"/>
          <a:lstStyle/>
          <a:p>
            <a:endParaRPr/>
          </a:p>
        </p:txBody>
      </p:sp>
      <p:sp>
        <p:nvSpPr>
          <p:cNvPr id="10" name="object 10"/>
          <p:cNvSpPr/>
          <p:nvPr/>
        </p:nvSpPr>
        <p:spPr>
          <a:xfrm>
            <a:off x="2125979" y="3553967"/>
            <a:ext cx="684530" cy="0"/>
          </a:xfrm>
          <a:custGeom>
            <a:avLst/>
            <a:gdLst/>
            <a:ahLst/>
            <a:cxnLst/>
            <a:rect l="l" t="t" r="r" b="b"/>
            <a:pathLst>
              <a:path w="684530">
                <a:moveTo>
                  <a:pt x="0" y="0"/>
                </a:moveTo>
                <a:lnTo>
                  <a:pt x="684276" y="0"/>
                </a:lnTo>
              </a:path>
            </a:pathLst>
          </a:custGeom>
          <a:ln w="9144">
            <a:solidFill>
              <a:srgbClr val="D9D9D9"/>
            </a:solidFill>
          </a:ln>
        </p:spPr>
        <p:txBody>
          <a:bodyPr wrap="square" lIns="0" tIns="0" rIns="0" bIns="0" rtlCol="0"/>
          <a:lstStyle/>
          <a:p>
            <a:endParaRPr/>
          </a:p>
        </p:txBody>
      </p:sp>
      <p:sp>
        <p:nvSpPr>
          <p:cNvPr id="11" name="object 11"/>
          <p:cNvSpPr/>
          <p:nvPr/>
        </p:nvSpPr>
        <p:spPr>
          <a:xfrm>
            <a:off x="1470660" y="3553967"/>
            <a:ext cx="341630" cy="0"/>
          </a:xfrm>
          <a:custGeom>
            <a:avLst/>
            <a:gdLst/>
            <a:ahLst/>
            <a:cxnLst/>
            <a:rect l="l" t="t" r="r" b="b"/>
            <a:pathLst>
              <a:path w="341630">
                <a:moveTo>
                  <a:pt x="0" y="0"/>
                </a:moveTo>
                <a:lnTo>
                  <a:pt x="341376" y="0"/>
                </a:lnTo>
              </a:path>
            </a:pathLst>
          </a:custGeom>
          <a:ln w="9144">
            <a:solidFill>
              <a:srgbClr val="D9D9D9"/>
            </a:solidFill>
          </a:ln>
        </p:spPr>
        <p:txBody>
          <a:bodyPr wrap="square" lIns="0" tIns="0" rIns="0" bIns="0" rtlCol="0"/>
          <a:lstStyle/>
          <a:p>
            <a:endParaRPr/>
          </a:p>
        </p:txBody>
      </p:sp>
      <p:sp>
        <p:nvSpPr>
          <p:cNvPr id="12" name="object 12"/>
          <p:cNvSpPr/>
          <p:nvPr/>
        </p:nvSpPr>
        <p:spPr>
          <a:xfrm>
            <a:off x="5119115" y="3217164"/>
            <a:ext cx="341630" cy="0"/>
          </a:xfrm>
          <a:custGeom>
            <a:avLst/>
            <a:gdLst/>
            <a:ahLst/>
            <a:cxnLst/>
            <a:rect l="l" t="t" r="r" b="b"/>
            <a:pathLst>
              <a:path w="341629">
                <a:moveTo>
                  <a:pt x="0" y="0"/>
                </a:moveTo>
                <a:lnTo>
                  <a:pt x="341375" y="0"/>
                </a:lnTo>
              </a:path>
            </a:pathLst>
          </a:custGeom>
          <a:ln w="9144">
            <a:solidFill>
              <a:srgbClr val="D9D9D9"/>
            </a:solidFill>
          </a:ln>
        </p:spPr>
        <p:txBody>
          <a:bodyPr wrap="square" lIns="0" tIns="0" rIns="0" bIns="0" rtlCol="0"/>
          <a:lstStyle/>
          <a:p>
            <a:endParaRPr/>
          </a:p>
        </p:txBody>
      </p:sp>
      <p:sp>
        <p:nvSpPr>
          <p:cNvPr id="13" name="object 13"/>
          <p:cNvSpPr/>
          <p:nvPr/>
        </p:nvSpPr>
        <p:spPr>
          <a:xfrm>
            <a:off x="4120896" y="3217164"/>
            <a:ext cx="684530" cy="0"/>
          </a:xfrm>
          <a:custGeom>
            <a:avLst/>
            <a:gdLst/>
            <a:ahLst/>
            <a:cxnLst/>
            <a:rect l="l" t="t" r="r" b="b"/>
            <a:pathLst>
              <a:path w="684529">
                <a:moveTo>
                  <a:pt x="0" y="0"/>
                </a:moveTo>
                <a:lnTo>
                  <a:pt x="684276" y="0"/>
                </a:lnTo>
              </a:path>
            </a:pathLst>
          </a:custGeom>
          <a:ln w="9144">
            <a:solidFill>
              <a:srgbClr val="D9D9D9"/>
            </a:solidFill>
          </a:ln>
        </p:spPr>
        <p:txBody>
          <a:bodyPr wrap="square" lIns="0" tIns="0" rIns="0" bIns="0" rtlCol="0"/>
          <a:lstStyle/>
          <a:p>
            <a:endParaRPr/>
          </a:p>
        </p:txBody>
      </p:sp>
      <p:sp>
        <p:nvSpPr>
          <p:cNvPr id="14" name="object 14"/>
          <p:cNvSpPr/>
          <p:nvPr/>
        </p:nvSpPr>
        <p:spPr>
          <a:xfrm>
            <a:off x="3122676" y="3217164"/>
            <a:ext cx="685800" cy="0"/>
          </a:xfrm>
          <a:custGeom>
            <a:avLst/>
            <a:gdLst/>
            <a:ahLst/>
            <a:cxnLst/>
            <a:rect l="l" t="t" r="r" b="b"/>
            <a:pathLst>
              <a:path w="685800">
                <a:moveTo>
                  <a:pt x="0" y="0"/>
                </a:moveTo>
                <a:lnTo>
                  <a:pt x="685800" y="0"/>
                </a:lnTo>
              </a:path>
            </a:pathLst>
          </a:custGeom>
          <a:ln w="9144">
            <a:solidFill>
              <a:srgbClr val="D9D9D9"/>
            </a:solidFill>
          </a:ln>
        </p:spPr>
        <p:txBody>
          <a:bodyPr wrap="square" lIns="0" tIns="0" rIns="0" bIns="0" rtlCol="0"/>
          <a:lstStyle/>
          <a:p>
            <a:endParaRPr/>
          </a:p>
        </p:txBody>
      </p:sp>
      <p:sp>
        <p:nvSpPr>
          <p:cNvPr id="15" name="object 15"/>
          <p:cNvSpPr/>
          <p:nvPr/>
        </p:nvSpPr>
        <p:spPr>
          <a:xfrm>
            <a:off x="2125979" y="3217164"/>
            <a:ext cx="684530" cy="0"/>
          </a:xfrm>
          <a:custGeom>
            <a:avLst/>
            <a:gdLst/>
            <a:ahLst/>
            <a:cxnLst/>
            <a:rect l="l" t="t" r="r" b="b"/>
            <a:pathLst>
              <a:path w="684530">
                <a:moveTo>
                  <a:pt x="0" y="0"/>
                </a:moveTo>
                <a:lnTo>
                  <a:pt x="684276" y="0"/>
                </a:lnTo>
              </a:path>
            </a:pathLst>
          </a:custGeom>
          <a:ln w="9144">
            <a:solidFill>
              <a:srgbClr val="D9D9D9"/>
            </a:solidFill>
          </a:ln>
        </p:spPr>
        <p:txBody>
          <a:bodyPr wrap="square" lIns="0" tIns="0" rIns="0" bIns="0" rtlCol="0"/>
          <a:lstStyle/>
          <a:p>
            <a:endParaRPr/>
          </a:p>
        </p:txBody>
      </p:sp>
      <p:sp>
        <p:nvSpPr>
          <p:cNvPr id="16" name="object 16"/>
          <p:cNvSpPr/>
          <p:nvPr/>
        </p:nvSpPr>
        <p:spPr>
          <a:xfrm>
            <a:off x="1470660" y="3217164"/>
            <a:ext cx="341630" cy="0"/>
          </a:xfrm>
          <a:custGeom>
            <a:avLst/>
            <a:gdLst/>
            <a:ahLst/>
            <a:cxnLst/>
            <a:rect l="l" t="t" r="r" b="b"/>
            <a:pathLst>
              <a:path w="341630">
                <a:moveTo>
                  <a:pt x="0" y="0"/>
                </a:moveTo>
                <a:lnTo>
                  <a:pt x="341376" y="0"/>
                </a:lnTo>
              </a:path>
            </a:pathLst>
          </a:custGeom>
          <a:ln w="9144">
            <a:solidFill>
              <a:srgbClr val="D9D9D9"/>
            </a:solidFill>
          </a:ln>
        </p:spPr>
        <p:txBody>
          <a:bodyPr wrap="square" lIns="0" tIns="0" rIns="0" bIns="0" rtlCol="0"/>
          <a:lstStyle/>
          <a:p>
            <a:endParaRPr/>
          </a:p>
        </p:txBody>
      </p:sp>
      <p:sp>
        <p:nvSpPr>
          <p:cNvPr id="17" name="object 17"/>
          <p:cNvSpPr/>
          <p:nvPr/>
        </p:nvSpPr>
        <p:spPr>
          <a:xfrm>
            <a:off x="5119115" y="2880360"/>
            <a:ext cx="341630" cy="0"/>
          </a:xfrm>
          <a:custGeom>
            <a:avLst/>
            <a:gdLst/>
            <a:ahLst/>
            <a:cxnLst/>
            <a:rect l="l" t="t" r="r" b="b"/>
            <a:pathLst>
              <a:path w="341629">
                <a:moveTo>
                  <a:pt x="0" y="0"/>
                </a:moveTo>
                <a:lnTo>
                  <a:pt x="341375" y="0"/>
                </a:lnTo>
              </a:path>
            </a:pathLst>
          </a:custGeom>
          <a:ln w="9144">
            <a:solidFill>
              <a:srgbClr val="D9D9D9"/>
            </a:solidFill>
          </a:ln>
        </p:spPr>
        <p:txBody>
          <a:bodyPr wrap="square" lIns="0" tIns="0" rIns="0" bIns="0" rtlCol="0"/>
          <a:lstStyle/>
          <a:p>
            <a:endParaRPr/>
          </a:p>
        </p:txBody>
      </p:sp>
      <p:sp>
        <p:nvSpPr>
          <p:cNvPr id="18" name="object 18"/>
          <p:cNvSpPr/>
          <p:nvPr/>
        </p:nvSpPr>
        <p:spPr>
          <a:xfrm>
            <a:off x="4120896" y="2880360"/>
            <a:ext cx="684530" cy="0"/>
          </a:xfrm>
          <a:custGeom>
            <a:avLst/>
            <a:gdLst/>
            <a:ahLst/>
            <a:cxnLst/>
            <a:rect l="l" t="t" r="r" b="b"/>
            <a:pathLst>
              <a:path w="684529">
                <a:moveTo>
                  <a:pt x="0" y="0"/>
                </a:moveTo>
                <a:lnTo>
                  <a:pt x="684276" y="0"/>
                </a:lnTo>
              </a:path>
            </a:pathLst>
          </a:custGeom>
          <a:ln w="9144">
            <a:solidFill>
              <a:srgbClr val="D9D9D9"/>
            </a:solidFill>
          </a:ln>
        </p:spPr>
        <p:txBody>
          <a:bodyPr wrap="square" lIns="0" tIns="0" rIns="0" bIns="0" rtlCol="0"/>
          <a:lstStyle/>
          <a:p>
            <a:endParaRPr/>
          </a:p>
        </p:txBody>
      </p:sp>
      <p:sp>
        <p:nvSpPr>
          <p:cNvPr id="19" name="object 19"/>
          <p:cNvSpPr/>
          <p:nvPr/>
        </p:nvSpPr>
        <p:spPr>
          <a:xfrm>
            <a:off x="3122676" y="2880360"/>
            <a:ext cx="685800" cy="0"/>
          </a:xfrm>
          <a:custGeom>
            <a:avLst/>
            <a:gdLst/>
            <a:ahLst/>
            <a:cxnLst/>
            <a:rect l="l" t="t" r="r" b="b"/>
            <a:pathLst>
              <a:path w="685800">
                <a:moveTo>
                  <a:pt x="0" y="0"/>
                </a:moveTo>
                <a:lnTo>
                  <a:pt x="685800" y="0"/>
                </a:lnTo>
              </a:path>
            </a:pathLst>
          </a:custGeom>
          <a:ln w="9144">
            <a:solidFill>
              <a:srgbClr val="D9D9D9"/>
            </a:solidFill>
          </a:ln>
        </p:spPr>
        <p:txBody>
          <a:bodyPr wrap="square" lIns="0" tIns="0" rIns="0" bIns="0" rtlCol="0"/>
          <a:lstStyle/>
          <a:p>
            <a:endParaRPr/>
          </a:p>
        </p:txBody>
      </p:sp>
      <p:sp>
        <p:nvSpPr>
          <p:cNvPr id="20" name="object 20"/>
          <p:cNvSpPr/>
          <p:nvPr/>
        </p:nvSpPr>
        <p:spPr>
          <a:xfrm>
            <a:off x="1470660" y="2880360"/>
            <a:ext cx="1339850" cy="0"/>
          </a:xfrm>
          <a:custGeom>
            <a:avLst/>
            <a:gdLst/>
            <a:ahLst/>
            <a:cxnLst/>
            <a:rect l="l" t="t" r="r" b="b"/>
            <a:pathLst>
              <a:path w="1339850">
                <a:moveTo>
                  <a:pt x="0" y="0"/>
                </a:moveTo>
                <a:lnTo>
                  <a:pt x="1339596" y="0"/>
                </a:lnTo>
              </a:path>
            </a:pathLst>
          </a:custGeom>
          <a:ln w="9144">
            <a:solidFill>
              <a:srgbClr val="D9D9D9"/>
            </a:solidFill>
          </a:ln>
        </p:spPr>
        <p:txBody>
          <a:bodyPr wrap="square" lIns="0" tIns="0" rIns="0" bIns="0" rtlCol="0"/>
          <a:lstStyle/>
          <a:p>
            <a:endParaRPr/>
          </a:p>
        </p:txBody>
      </p:sp>
      <p:sp>
        <p:nvSpPr>
          <p:cNvPr id="21" name="object 21"/>
          <p:cNvSpPr/>
          <p:nvPr/>
        </p:nvSpPr>
        <p:spPr>
          <a:xfrm>
            <a:off x="5119115" y="2543555"/>
            <a:ext cx="341630" cy="0"/>
          </a:xfrm>
          <a:custGeom>
            <a:avLst/>
            <a:gdLst/>
            <a:ahLst/>
            <a:cxnLst/>
            <a:rect l="l" t="t" r="r" b="b"/>
            <a:pathLst>
              <a:path w="341629">
                <a:moveTo>
                  <a:pt x="0" y="0"/>
                </a:moveTo>
                <a:lnTo>
                  <a:pt x="341375" y="0"/>
                </a:lnTo>
              </a:path>
            </a:pathLst>
          </a:custGeom>
          <a:ln w="9144">
            <a:solidFill>
              <a:srgbClr val="D9D9D9"/>
            </a:solidFill>
          </a:ln>
        </p:spPr>
        <p:txBody>
          <a:bodyPr wrap="square" lIns="0" tIns="0" rIns="0" bIns="0" rtlCol="0"/>
          <a:lstStyle/>
          <a:p>
            <a:endParaRPr/>
          </a:p>
        </p:txBody>
      </p:sp>
      <p:sp>
        <p:nvSpPr>
          <p:cNvPr id="22" name="object 22"/>
          <p:cNvSpPr/>
          <p:nvPr/>
        </p:nvSpPr>
        <p:spPr>
          <a:xfrm>
            <a:off x="4120896" y="2543555"/>
            <a:ext cx="684530" cy="0"/>
          </a:xfrm>
          <a:custGeom>
            <a:avLst/>
            <a:gdLst/>
            <a:ahLst/>
            <a:cxnLst/>
            <a:rect l="l" t="t" r="r" b="b"/>
            <a:pathLst>
              <a:path w="684529">
                <a:moveTo>
                  <a:pt x="0" y="0"/>
                </a:moveTo>
                <a:lnTo>
                  <a:pt x="684276" y="0"/>
                </a:lnTo>
              </a:path>
            </a:pathLst>
          </a:custGeom>
          <a:ln w="9144">
            <a:solidFill>
              <a:srgbClr val="D9D9D9"/>
            </a:solidFill>
          </a:ln>
        </p:spPr>
        <p:txBody>
          <a:bodyPr wrap="square" lIns="0" tIns="0" rIns="0" bIns="0" rtlCol="0"/>
          <a:lstStyle/>
          <a:p>
            <a:endParaRPr/>
          </a:p>
        </p:txBody>
      </p:sp>
      <p:sp>
        <p:nvSpPr>
          <p:cNvPr id="23" name="object 23"/>
          <p:cNvSpPr/>
          <p:nvPr/>
        </p:nvSpPr>
        <p:spPr>
          <a:xfrm>
            <a:off x="1470660" y="2543555"/>
            <a:ext cx="2338070" cy="0"/>
          </a:xfrm>
          <a:custGeom>
            <a:avLst/>
            <a:gdLst/>
            <a:ahLst/>
            <a:cxnLst/>
            <a:rect l="l" t="t" r="r" b="b"/>
            <a:pathLst>
              <a:path w="2338070">
                <a:moveTo>
                  <a:pt x="0" y="0"/>
                </a:moveTo>
                <a:lnTo>
                  <a:pt x="2337816" y="0"/>
                </a:lnTo>
              </a:path>
            </a:pathLst>
          </a:custGeom>
          <a:ln w="9144">
            <a:solidFill>
              <a:srgbClr val="D9D9D9"/>
            </a:solidFill>
          </a:ln>
        </p:spPr>
        <p:txBody>
          <a:bodyPr wrap="square" lIns="0" tIns="0" rIns="0" bIns="0" rtlCol="0"/>
          <a:lstStyle/>
          <a:p>
            <a:endParaRPr/>
          </a:p>
        </p:txBody>
      </p:sp>
      <p:sp>
        <p:nvSpPr>
          <p:cNvPr id="24" name="object 24"/>
          <p:cNvSpPr/>
          <p:nvPr/>
        </p:nvSpPr>
        <p:spPr>
          <a:xfrm>
            <a:off x="5119115" y="2208276"/>
            <a:ext cx="341630" cy="0"/>
          </a:xfrm>
          <a:custGeom>
            <a:avLst/>
            <a:gdLst/>
            <a:ahLst/>
            <a:cxnLst/>
            <a:rect l="l" t="t" r="r" b="b"/>
            <a:pathLst>
              <a:path w="341629">
                <a:moveTo>
                  <a:pt x="0" y="0"/>
                </a:moveTo>
                <a:lnTo>
                  <a:pt x="341375" y="0"/>
                </a:lnTo>
              </a:path>
            </a:pathLst>
          </a:custGeom>
          <a:ln w="9144">
            <a:solidFill>
              <a:srgbClr val="D9D9D9"/>
            </a:solidFill>
          </a:ln>
        </p:spPr>
        <p:txBody>
          <a:bodyPr wrap="square" lIns="0" tIns="0" rIns="0" bIns="0" rtlCol="0"/>
          <a:lstStyle/>
          <a:p>
            <a:endParaRPr/>
          </a:p>
        </p:txBody>
      </p:sp>
      <p:sp>
        <p:nvSpPr>
          <p:cNvPr id="25" name="object 25"/>
          <p:cNvSpPr/>
          <p:nvPr/>
        </p:nvSpPr>
        <p:spPr>
          <a:xfrm>
            <a:off x="1470660" y="2208276"/>
            <a:ext cx="3335020" cy="0"/>
          </a:xfrm>
          <a:custGeom>
            <a:avLst/>
            <a:gdLst/>
            <a:ahLst/>
            <a:cxnLst/>
            <a:rect l="l" t="t" r="r" b="b"/>
            <a:pathLst>
              <a:path w="3335020">
                <a:moveTo>
                  <a:pt x="0" y="0"/>
                </a:moveTo>
                <a:lnTo>
                  <a:pt x="3334512" y="0"/>
                </a:lnTo>
              </a:path>
            </a:pathLst>
          </a:custGeom>
          <a:ln w="9144">
            <a:solidFill>
              <a:srgbClr val="D9D9D9"/>
            </a:solidFill>
          </a:ln>
        </p:spPr>
        <p:txBody>
          <a:bodyPr wrap="square" lIns="0" tIns="0" rIns="0" bIns="0" rtlCol="0"/>
          <a:lstStyle/>
          <a:p>
            <a:endParaRPr/>
          </a:p>
        </p:txBody>
      </p:sp>
      <p:sp>
        <p:nvSpPr>
          <p:cNvPr id="26" name="object 26"/>
          <p:cNvSpPr/>
          <p:nvPr/>
        </p:nvSpPr>
        <p:spPr>
          <a:xfrm>
            <a:off x="1470660" y="1871472"/>
            <a:ext cx="3990340" cy="0"/>
          </a:xfrm>
          <a:custGeom>
            <a:avLst/>
            <a:gdLst/>
            <a:ahLst/>
            <a:cxnLst/>
            <a:rect l="l" t="t" r="r" b="b"/>
            <a:pathLst>
              <a:path w="3990340">
                <a:moveTo>
                  <a:pt x="0" y="0"/>
                </a:moveTo>
                <a:lnTo>
                  <a:pt x="3989832" y="0"/>
                </a:lnTo>
              </a:path>
            </a:pathLst>
          </a:custGeom>
          <a:ln w="9144">
            <a:solidFill>
              <a:srgbClr val="D9D9D9"/>
            </a:solidFill>
          </a:ln>
        </p:spPr>
        <p:txBody>
          <a:bodyPr wrap="square" lIns="0" tIns="0" rIns="0" bIns="0" rtlCol="0"/>
          <a:lstStyle/>
          <a:p>
            <a:endParaRPr/>
          </a:p>
        </p:txBody>
      </p:sp>
      <p:sp>
        <p:nvSpPr>
          <p:cNvPr id="27" name="object 27"/>
          <p:cNvSpPr/>
          <p:nvPr/>
        </p:nvSpPr>
        <p:spPr>
          <a:xfrm>
            <a:off x="1812035" y="2941320"/>
            <a:ext cx="314325" cy="949960"/>
          </a:xfrm>
          <a:custGeom>
            <a:avLst/>
            <a:gdLst/>
            <a:ahLst/>
            <a:cxnLst/>
            <a:rect l="l" t="t" r="r" b="b"/>
            <a:pathLst>
              <a:path w="314325" h="949960">
                <a:moveTo>
                  <a:pt x="0" y="0"/>
                </a:moveTo>
                <a:lnTo>
                  <a:pt x="313944" y="0"/>
                </a:lnTo>
                <a:lnTo>
                  <a:pt x="313944" y="949451"/>
                </a:lnTo>
                <a:lnTo>
                  <a:pt x="0" y="949451"/>
                </a:lnTo>
                <a:lnTo>
                  <a:pt x="0" y="0"/>
                </a:lnTo>
                <a:close/>
              </a:path>
            </a:pathLst>
          </a:custGeom>
          <a:solidFill>
            <a:srgbClr val="5A336E"/>
          </a:solidFill>
        </p:spPr>
        <p:txBody>
          <a:bodyPr wrap="square" lIns="0" tIns="0" rIns="0" bIns="0" rtlCol="0"/>
          <a:lstStyle/>
          <a:p>
            <a:endParaRPr/>
          </a:p>
        </p:txBody>
      </p:sp>
      <p:sp>
        <p:nvSpPr>
          <p:cNvPr id="28" name="object 28"/>
          <p:cNvSpPr/>
          <p:nvPr/>
        </p:nvSpPr>
        <p:spPr>
          <a:xfrm>
            <a:off x="2810255" y="2763011"/>
            <a:ext cx="312420" cy="1127760"/>
          </a:xfrm>
          <a:custGeom>
            <a:avLst/>
            <a:gdLst/>
            <a:ahLst/>
            <a:cxnLst/>
            <a:rect l="l" t="t" r="r" b="b"/>
            <a:pathLst>
              <a:path w="312419" h="1127760">
                <a:moveTo>
                  <a:pt x="0" y="0"/>
                </a:moveTo>
                <a:lnTo>
                  <a:pt x="312419" y="0"/>
                </a:lnTo>
                <a:lnTo>
                  <a:pt x="312419" y="1127760"/>
                </a:lnTo>
                <a:lnTo>
                  <a:pt x="0" y="1127760"/>
                </a:lnTo>
                <a:lnTo>
                  <a:pt x="0" y="0"/>
                </a:lnTo>
                <a:close/>
              </a:path>
            </a:pathLst>
          </a:custGeom>
          <a:solidFill>
            <a:srgbClr val="A0CCFF"/>
          </a:solidFill>
        </p:spPr>
        <p:txBody>
          <a:bodyPr wrap="square" lIns="0" tIns="0" rIns="0" bIns="0" rtlCol="0"/>
          <a:lstStyle/>
          <a:p>
            <a:endParaRPr/>
          </a:p>
        </p:txBody>
      </p:sp>
      <p:sp>
        <p:nvSpPr>
          <p:cNvPr id="29" name="object 29"/>
          <p:cNvSpPr/>
          <p:nvPr/>
        </p:nvSpPr>
        <p:spPr>
          <a:xfrm>
            <a:off x="3808476" y="2474976"/>
            <a:ext cx="312420" cy="1416050"/>
          </a:xfrm>
          <a:custGeom>
            <a:avLst/>
            <a:gdLst/>
            <a:ahLst/>
            <a:cxnLst/>
            <a:rect l="l" t="t" r="r" b="b"/>
            <a:pathLst>
              <a:path w="312420" h="1416050">
                <a:moveTo>
                  <a:pt x="0" y="0"/>
                </a:moveTo>
                <a:lnTo>
                  <a:pt x="312420" y="0"/>
                </a:lnTo>
                <a:lnTo>
                  <a:pt x="312420" y="1415796"/>
                </a:lnTo>
                <a:lnTo>
                  <a:pt x="0" y="1415796"/>
                </a:lnTo>
                <a:lnTo>
                  <a:pt x="0" y="0"/>
                </a:lnTo>
                <a:close/>
              </a:path>
            </a:pathLst>
          </a:custGeom>
          <a:solidFill>
            <a:srgbClr val="C3D59B"/>
          </a:solidFill>
        </p:spPr>
        <p:txBody>
          <a:bodyPr wrap="square" lIns="0" tIns="0" rIns="0" bIns="0" rtlCol="0"/>
          <a:lstStyle/>
          <a:p>
            <a:endParaRPr/>
          </a:p>
        </p:txBody>
      </p:sp>
      <p:sp>
        <p:nvSpPr>
          <p:cNvPr id="30" name="object 30"/>
          <p:cNvSpPr/>
          <p:nvPr/>
        </p:nvSpPr>
        <p:spPr>
          <a:xfrm>
            <a:off x="4805171" y="2118360"/>
            <a:ext cx="314325" cy="1772920"/>
          </a:xfrm>
          <a:custGeom>
            <a:avLst/>
            <a:gdLst/>
            <a:ahLst/>
            <a:cxnLst/>
            <a:rect l="l" t="t" r="r" b="b"/>
            <a:pathLst>
              <a:path w="314325" h="1772920">
                <a:moveTo>
                  <a:pt x="0" y="0"/>
                </a:moveTo>
                <a:lnTo>
                  <a:pt x="313944" y="0"/>
                </a:lnTo>
                <a:lnTo>
                  <a:pt x="313944" y="1772412"/>
                </a:lnTo>
                <a:lnTo>
                  <a:pt x="0" y="1772412"/>
                </a:lnTo>
                <a:lnTo>
                  <a:pt x="0" y="0"/>
                </a:lnTo>
                <a:close/>
              </a:path>
            </a:pathLst>
          </a:custGeom>
          <a:solidFill>
            <a:srgbClr val="FBAF3E"/>
          </a:solidFill>
        </p:spPr>
        <p:txBody>
          <a:bodyPr wrap="square" lIns="0" tIns="0" rIns="0" bIns="0" rtlCol="0"/>
          <a:lstStyle/>
          <a:p>
            <a:endParaRPr/>
          </a:p>
        </p:txBody>
      </p:sp>
      <p:sp>
        <p:nvSpPr>
          <p:cNvPr id="31" name="object 31"/>
          <p:cNvSpPr/>
          <p:nvPr/>
        </p:nvSpPr>
        <p:spPr>
          <a:xfrm>
            <a:off x="1470660" y="3890771"/>
            <a:ext cx="3990340" cy="0"/>
          </a:xfrm>
          <a:custGeom>
            <a:avLst/>
            <a:gdLst/>
            <a:ahLst/>
            <a:cxnLst/>
            <a:rect l="l" t="t" r="r" b="b"/>
            <a:pathLst>
              <a:path w="3990340">
                <a:moveTo>
                  <a:pt x="0" y="0"/>
                </a:moveTo>
                <a:lnTo>
                  <a:pt x="3989832" y="0"/>
                </a:lnTo>
              </a:path>
            </a:pathLst>
          </a:custGeom>
          <a:ln w="9144">
            <a:solidFill>
              <a:srgbClr val="D9D9D9"/>
            </a:solidFill>
          </a:ln>
        </p:spPr>
        <p:txBody>
          <a:bodyPr wrap="square" lIns="0" tIns="0" rIns="0" bIns="0" rtlCol="0"/>
          <a:lstStyle/>
          <a:p>
            <a:endParaRPr/>
          </a:p>
        </p:txBody>
      </p:sp>
      <p:sp>
        <p:nvSpPr>
          <p:cNvPr id="32" name="object 32"/>
          <p:cNvSpPr txBox="1"/>
          <p:nvPr/>
        </p:nvSpPr>
        <p:spPr>
          <a:xfrm>
            <a:off x="1827668" y="2711837"/>
            <a:ext cx="283845"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404040"/>
                </a:solidFill>
                <a:latin typeface="Garamond"/>
                <a:cs typeface="Garamond"/>
              </a:rPr>
              <a:t>2</a:t>
            </a:r>
            <a:r>
              <a:rPr sz="1000" b="1" dirty="0">
                <a:solidFill>
                  <a:srgbClr val="404040"/>
                </a:solidFill>
                <a:latin typeface="Garamond"/>
                <a:cs typeface="Garamond"/>
              </a:rPr>
              <a:t>.</a:t>
            </a:r>
            <a:r>
              <a:rPr sz="1000" b="1" spc="-5" dirty="0">
                <a:solidFill>
                  <a:srgbClr val="404040"/>
                </a:solidFill>
                <a:latin typeface="Garamond"/>
                <a:cs typeface="Garamond"/>
              </a:rPr>
              <a:t>8%</a:t>
            </a:r>
            <a:endParaRPr sz="1000">
              <a:latin typeface="Garamond"/>
              <a:cs typeface="Garamond"/>
            </a:endParaRPr>
          </a:p>
        </p:txBody>
      </p:sp>
      <p:sp>
        <p:nvSpPr>
          <p:cNvPr id="47" name="object 47"/>
          <p:cNvSpPr txBox="1">
            <a:spLocks noGrp="1"/>
          </p:cNvSpPr>
          <p:nvPr>
            <p:ph type="sldNum" sz="quarter" idx="7"/>
          </p:nvPr>
        </p:nvSpPr>
        <p:spPr>
          <a:prstGeom prst="rect">
            <a:avLst/>
          </a:prstGeom>
        </p:spPr>
        <p:txBody>
          <a:bodyPr vert="horz" wrap="square" lIns="0" tIns="0" rIns="0" bIns="0" rtlCol="0">
            <a:spAutoFit/>
          </a:bodyPr>
          <a:lstStyle/>
          <a:p>
            <a:pPr marL="25400">
              <a:lnSpc>
                <a:spcPts val="2010"/>
              </a:lnSpc>
            </a:pPr>
            <a:fld id="{81D60167-4931-47E6-BA6A-407CBD079E47}" type="slidenum">
              <a:rPr dirty="0"/>
              <a:t>12</a:t>
            </a:fld>
            <a:endParaRPr dirty="0"/>
          </a:p>
        </p:txBody>
      </p:sp>
      <p:sp>
        <p:nvSpPr>
          <p:cNvPr id="33" name="object 33"/>
          <p:cNvSpPr txBox="1"/>
          <p:nvPr/>
        </p:nvSpPr>
        <p:spPr>
          <a:xfrm>
            <a:off x="2825310" y="2533609"/>
            <a:ext cx="283845"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404040"/>
                </a:solidFill>
                <a:latin typeface="Garamond"/>
                <a:cs typeface="Garamond"/>
              </a:rPr>
              <a:t>3</a:t>
            </a:r>
            <a:r>
              <a:rPr sz="1000" b="1" dirty="0">
                <a:solidFill>
                  <a:srgbClr val="404040"/>
                </a:solidFill>
                <a:latin typeface="Garamond"/>
                <a:cs typeface="Garamond"/>
              </a:rPr>
              <a:t>.</a:t>
            </a:r>
            <a:r>
              <a:rPr sz="1000" b="1" spc="-5" dirty="0">
                <a:solidFill>
                  <a:srgbClr val="404040"/>
                </a:solidFill>
                <a:latin typeface="Garamond"/>
                <a:cs typeface="Garamond"/>
              </a:rPr>
              <a:t>3%</a:t>
            </a:r>
            <a:endParaRPr sz="1000">
              <a:latin typeface="Garamond"/>
              <a:cs typeface="Garamond"/>
            </a:endParaRPr>
          </a:p>
        </p:txBody>
      </p:sp>
      <p:sp>
        <p:nvSpPr>
          <p:cNvPr id="34" name="object 34"/>
          <p:cNvSpPr txBox="1"/>
          <p:nvPr/>
        </p:nvSpPr>
        <p:spPr>
          <a:xfrm>
            <a:off x="3822953" y="2245081"/>
            <a:ext cx="283845"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404040"/>
                </a:solidFill>
                <a:latin typeface="Garamond"/>
                <a:cs typeface="Garamond"/>
              </a:rPr>
              <a:t>4</a:t>
            </a:r>
            <a:r>
              <a:rPr sz="1000" b="1" dirty="0">
                <a:solidFill>
                  <a:srgbClr val="404040"/>
                </a:solidFill>
                <a:latin typeface="Garamond"/>
                <a:cs typeface="Garamond"/>
              </a:rPr>
              <a:t>.</a:t>
            </a:r>
            <a:r>
              <a:rPr sz="1000" b="1" spc="-5" dirty="0">
                <a:solidFill>
                  <a:srgbClr val="404040"/>
                </a:solidFill>
                <a:latin typeface="Garamond"/>
                <a:cs typeface="Garamond"/>
              </a:rPr>
              <a:t>2%</a:t>
            </a:r>
            <a:endParaRPr sz="1000">
              <a:latin typeface="Garamond"/>
              <a:cs typeface="Garamond"/>
            </a:endParaRPr>
          </a:p>
        </p:txBody>
      </p:sp>
      <p:sp>
        <p:nvSpPr>
          <p:cNvPr id="35" name="object 35"/>
          <p:cNvSpPr txBox="1"/>
          <p:nvPr/>
        </p:nvSpPr>
        <p:spPr>
          <a:xfrm>
            <a:off x="4820595" y="1889259"/>
            <a:ext cx="283845"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404040"/>
                </a:solidFill>
                <a:latin typeface="Garamond"/>
                <a:cs typeface="Garamond"/>
              </a:rPr>
              <a:t>5</a:t>
            </a:r>
            <a:r>
              <a:rPr sz="1000" b="1" dirty="0">
                <a:solidFill>
                  <a:srgbClr val="404040"/>
                </a:solidFill>
                <a:latin typeface="Garamond"/>
                <a:cs typeface="Garamond"/>
              </a:rPr>
              <a:t>.</a:t>
            </a:r>
            <a:r>
              <a:rPr sz="1000" b="1" spc="-5" dirty="0">
                <a:solidFill>
                  <a:srgbClr val="404040"/>
                </a:solidFill>
                <a:latin typeface="Garamond"/>
                <a:cs typeface="Garamond"/>
              </a:rPr>
              <a:t>3%</a:t>
            </a:r>
            <a:endParaRPr sz="1000">
              <a:latin typeface="Garamond"/>
              <a:cs typeface="Garamond"/>
            </a:endParaRPr>
          </a:p>
        </p:txBody>
      </p:sp>
      <p:sp>
        <p:nvSpPr>
          <p:cNvPr id="36" name="object 36"/>
          <p:cNvSpPr txBox="1"/>
          <p:nvPr/>
        </p:nvSpPr>
        <p:spPr>
          <a:xfrm>
            <a:off x="1212850" y="3794611"/>
            <a:ext cx="17272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0%</a:t>
            </a:r>
            <a:endParaRPr sz="900">
              <a:latin typeface="Garamond"/>
              <a:cs typeface="Garamond"/>
            </a:endParaRPr>
          </a:p>
        </p:txBody>
      </p:sp>
      <p:sp>
        <p:nvSpPr>
          <p:cNvPr id="37" name="object 37"/>
          <p:cNvSpPr txBox="1"/>
          <p:nvPr/>
        </p:nvSpPr>
        <p:spPr>
          <a:xfrm>
            <a:off x="1212850" y="3457997"/>
            <a:ext cx="17272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1%</a:t>
            </a:r>
            <a:endParaRPr sz="900">
              <a:latin typeface="Garamond"/>
              <a:cs typeface="Garamond"/>
            </a:endParaRPr>
          </a:p>
        </p:txBody>
      </p:sp>
      <p:sp>
        <p:nvSpPr>
          <p:cNvPr id="38" name="object 38"/>
          <p:cNvSpPr txBox="1"/>
          <p:nvPr/>
        </p:nvSpPr>
        <p:spPr>
          <a:xfrm>
            <a:off x="1212850" y="3121384"/>
            <a:ext cx="17272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2%</a:t>
            </a:r>
            <a:endParaRPr sz="900">
              <a:latin typeface="Garamond"/>
              <a:cs typeface="Garamond"/>
            </a:endParaRPr>
          </a:p>
        </p:txBody>
      </p:sp>
      <p:sp>
        <p:nvSpPr>
          <p:cNvPr id="39" name="object 39"/>
          <p:cNvSpPr txBox="1"/>
          <p:nvPr/>
        </p:nvSpPr>
        <p:spPr>
          <a:xfrm>
            <a:off x="1212850" y="2784770"/>
            <a:ext cx="17272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3%</a:t>
            </a:r>
            <a:endParaRPr sz="900">
              <a:latin typeface="Garamond"/>
              <a:cs typeface="Garamond"/>
            </a:endParaRPr>
          </a:p>
        </p:txBody>
      </p:sp>
      <p:sp>
        <p:nvSpPr>
          <p:cNvPr id="40" name="object 40"/>
          <p:cNvSpPr txBox="1"/>
          <p:nvPr/>
        </p:nvSpPr>
        <p:spPr>
          <a:xfrm>
            <a:off x="1212850" y="2448157"/>
            <a:ext cx="17272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4%</a:t>
            </a:r>
            <a:endParaRPr sz="900">
              <a:latin typeface="Garamond"/>
              <a:cs typeface="Garamond"/>
            </a:endParaRPr>
          </a:p>
        </p:txBody>
      </p:sp>
      <p:sp>
        <p:nvSpPr>
          <p:cNvPr id="41" name="object 41"/>
          <p:cNvSpPr txBox="1"/>
          <p:nvPr/>
        </p:nvSpPr>
        <p:spPr>
          <a:xfrm>
            <a:off x="1212850" y="2111543"/>
            <a:ext cx="17272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5%</a:t>
            </a:r>
            <a:endParaRPr sz="900">
              <a:latin typeface="Garamond"/>
              <a:cs typeface="Garamond"/>
            </a:endParaRPr>
          </a:p>
        </p:txBody>
      </p:sp>
      <p:sp>
        <p:nvSpPr>
          <p:cNvPr id="42" name="object 42"/>
          <p:cNvSpPr txBox="1"/>
          <p:nvPr/>
        </p:nvSpPr>
        <p:spPr>
          <a:xfrm>
            <a:off x="1212850" y="1774930"/>
            <a:ext cx="17272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6%</a:t>
            </a:r>
            <a:endParaRPr sz="900">
              <a:latin typeface="Garamond"/>
              <a:cs typeface="Garamond"/>
            </a:endParaRPr>
          </a:p>
        </p:txBody>
      </p:sp>
      <p:sp>
        <p:nvSpPr>
          <p:cNvPr id="43" name="object 43"/>
          <p:cNvSpPr txBox="1"/>
          <p:nvPr/>
        </p:nvSpPr>
        <p:spPr>
          <a:xfrm>
            <a:off x="1558291" y="3933935"/>
            <a:ext cx="822325" cy="463550"/>
          </a:xfrm>
          <a:prstGeom prst="rect">
            <a:avLst/>
          </a:prstGeom>
        </p:spPr>
        <p:txBody>
          <a:bodyPr vert="horz" wrap="square" lIns="0" tIns="24130" rIns="0" bIns="0" rtlCol="0">
            <a:spAutoFit/>
          </a:bodyPr>
          <a:lstStyle/>
          <a:p>
            <a:pPr marL="12700" marR="5080" indent="13335" algn="just">
              <a:lnSpc>
                <a:spcPts val="1130"/>
              </a:lnSpc>
              <a:spcBef>
                <a:spcPts val="190"/>
              </a:spcBef>
            </a:pPr>
            <a:r>
              <a:rPr sz="1000" b="1" spc="-5" dirty="0">
                <a:solidFill>
                  <a:srgbClr val="585858"/>
                </a:solidFill>
                <a:latin typeface="Garamond"/>
                <a:cs typeface="Garamond"/>
              </a:rPr>
              <a:t>Black/African  American and  Latina</a:t>
            </a:r>
            <a:r>
              <a:rPr sz="1000" b="1" spc="-60" dirty="0">
                <a:solidFill>
                  <a:srgbClr val="585858"/>
                </a:solidFill>
                <a:latin typeface="Garamond"/>
                <a:cs typeface="Garamond"/>
              </a:rPr>
              <a:t> </a:t>
            </a:r>
            <a:r>
              <a:rPr sz="1000" b="1" spc="-5" dirty="0">
                <a:solidFill>
                  <a:srgbClr val="585858"/>
                </a:solidFill>
                <a:latin typeface="Garamond"/>
                <a:cs typeface="Garamond"/>
              </a:rPr>
              <a:t>Women</a:t>
            </a:r>
            <a:endParaRPr sz="1000">
              <a:latin typeface="Garamond"/>
              <a:cs typeface="Garamond"/>
            </a:endParaRPr>
          </a:p>
        </p:txBody>
      </p:sp>
      <p:sp>
        <p:nvSpPr>
          <p:cNvPr id="44" name="object 44"/>
          <p:cNvSpPr txBox="1"/>
          <p:nvPr/>
        </p:nvSpPr>
        <p:spPr>
          <a:xfrm>
            <a:off x="2573896" y="3934061"/>
            <a:ext cx="78740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585858"/>
                </a:solidFill>
                <a:latin typeface="Garamond"/>
                <a:cs typeface="Garamond"/>
              </a:rPr>
              <a:t>MSM of</a:t>
            </a:r>
            <a:r>
              <a:rPr sz="1000" b="1" spc="-55" dirty="0">
                <a:solidFill>
                  <a:srgbClr val="585858"/>
                </a:solidFill>
                <a:latin typeface="Garamond"/>
                <a:cs typeface="Garamond"/>
              </a:rPr>
              <a:t> </a:t>
            </a:r>
            <a:r>
              <a:rPr sz="1000" b="1" spc="-5" dirty="0">
                <a:solidFill>
                  <a:srgbClr val="585858"/>
                </a:solidFill>
                <a:latin typeface="Garamond"/>
                <a:cs typeface="Garamond"/>
              </a:rPr>
              <a:t>Color</a:t>
            </a:r>
            <a:endParaRPr sz="1000">
              <a:latin typeface="Garamond"/>
              <a:cs typeface="Garamond"/>
            </a:endParaRPr>
          </a:p>
        </p:txBody>
      </p:sp>
      <p:sp>
        <p:nvSpPr>
          <p:cNvPr id="45" name="object 45"/>
          <p:cNvSpPr txBox="1"/>
          <p:nvPr/>
        </p:nvSpPr>
        <p:spPr>
          <a:xfrm>
            <a:off x="3608601" y="3934061"/>
            <a:ext cx="71247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585858"/>
                </a:solidFill>
                <a:latin typeface="Garamond"/>
                <a:cs typeface="Garamond"/>
              </a:rPr>
              <a:t>Transgender</a:t>
            </a:r>
            <a:endParaRPr sz="1000">
              <a:latin typeface="Garamond"/>
              <a:cs typeface="Garamond"/>
            </a:endParaRPr>
          </a:p>
        </p:txBody>
      </p:sp>
      <p:sp>
        <p:nvSpPr>
          <p:cNvPr id="46" name="object 46"/>
          <p:cNvSpPr txBox="1"/>
          <p:nvPr/>
        </p:nvSpPr>
        <p:spPr>
          <a:xfrm>
            <a:off x="4784849" y="3934061"/>
            <a:ext cx="354965" cy="177800"/>
          </a:xfrm>
          <a:prstGeom prst="rect">
            <a:avLst/>
          </a:prstGeom>
        </p:spPr>
        <p:txBody>
          <a:bodyPr vert="horz" wrap="square" lIns="0" tIns="12065" rIns="0" bIns="0" rtlCol="0">
            <a:spAutoFit/>
          </a:bodyPr>
          <a:lstStyle/>
          <a:p>
            <a:pPr marL="12700">
              <a:lnSpc>
                <a:spcPct val="100000"/>
              </a:lnSpc>
              <a:spcBef>
                <a:spcPts val="95"/>
              </a:spcBef>
            </a:pPr>
            <a:r>
              <a:rPr sz="1000" b="1" dirty="0">
                <a:solidFill>
                  <a:srgbClr val="585858"/>
                </a:solidFill>
                <a:latin typeface="Garamond"/>
                <a:cs typeface="Garamond"/>
              </a:rPr>
              <a:t>Y</a:t>
            </a:r>
            <a:r>
              <a:rPr sz="1000" b="1" spc="-10" dirty="0">
                <a:solidFill>
                  <a:srgbClr val="585858"/>
                </a:solidFill>
                <a:latin typeface="Garamond"/>
                <a:cs typeface="Garamond"/>
              </a:rPr>
              <a:t>o</a:t>
            </a:r>
            <a:r>
              <a:rPr sz="1000" b="1" spc="-5" dirty="0">
                <a:solidFill>
                  <a:srgbClr val="585858"/>
                </a:solidFill>
                <a:latin typeface="Garamond"/>
                <a:cs typeface="Garamond"/>
              </a:rPr>
              <a:t>uth</a:t>
            </a:r>
            <a:endParaRPr sz="1000">
              <a:latin typeface="Garamond"/>
              <a:cs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5" dirty="0"/>
              <a:t>Viral Suppression </a:t>
            </a:r>
            <a:r>
              <a:rPr dirty="0"/>
              <a:t>(Jul </a:t>
            </a:r>
            <a:r>
              <a:rPr spc="-5" dirty="0"/>
              <a:t>2018 </a:t>
            </a:r>
            <a:r>
              <a:rPr dirty="0"/>
              <a:t>– Dec</a:t>
            </a:r>
            <a:r>
              <a:rPr spc="-25" dirty="0"/>
              <a:t> </a:t>
            </a:r>
            <a:r>
              <a:rPr spc="-5" dirty="0"/>
              <a:t>2019)</a:t>
            </a:r>
          </a:p>
        </p:txBody>
      </p:sp>
      <p:sp>
        <p:nvSpPr>
          <p:cNvPr id="3" name="object 3"/>
          <p:cNvSpPr txBox="1"/>
          <p:nvPr/>
        </p:nvSpPr>
        <p:spPr>
          <a:xfrm>
            <a:off x="900811" y="1160780"/>
            <a:ext cx="7342505" cy="239395"/>
          </a:xfrm>
          <a:prstGeom prst="rect">
            <a:avLst/>
          </a:prstGeom>
        </p:spPr>
        <p:txBody>
          <a:bodyPr vert="horz" wrap="square" lIns="0" tIns="13335" rIns="0" bIns="0" rtlCol="0">
            <a:spAutoFit/>
          </a:bodyPr>
          <a:lstStyle/>
          <a:p>
            <a:pPr marL="12700">
              <a:lnSpc>
                <a:spcPct val="100000"/>
              </a:lnSpc>
              <a:spcBef>
                <a:spcPts val="105"/>
              </a:spcBef>
            </a:pPr>
            <a:r>
              <a:rPr sz="1300" b="1" spc="-10" dirty="0">
                <a:solidFill>
                  <a:srgbClr val="585858"/>
                </a:solidFill>
                <a:latin typeface="Garamond"/>
                <a:cs typeface="Garamond"/>
              </a:rPr>
              <a:t>Were </a:t>
            </a:r>
            <a:r>
              <a:rPr sz="1300" b="1" spc="-25" dirty="0">
                <a:solidFill>
                  <a:srgbClr val="585858"/>
                </a:solidFill>
                <a:latin typeface="Garamond"/>
                <a:cs typeface="Garamond"/>
              </a:rPr>
              <a:t>We </a:t>
            </a:r>
            <a:r>
              <a:rPr sz="1300" b="1" spc="0" dirty="0">
                <a:solidFill>
                  <a:srgbClr val="585858"/>
                </a:solidFill>
                <a:latin typeface="Garamond"/>
                <a:cs typeface="Garamond"/>
              </a:rPr>
              <a:t>Closing the Gap? Changes in Agency Subpopulation </a:t>
            </a:r>
            <a:r>
              <a:rPr sz="1300" b="1" dirty="0">
                <a:solidFill>
                  <a:srgbClr val="585858"/>
                </a:solidFill>
                <a:latin typeface="Garamond"/>
                <a:cs typeface="Garamond"/>
              </a:rPr>
              <a:t>vs Overall </a:t>
            </a:r>
            <a:r>
              <a:rPr sz="1300" b="1" spc="0" dirty="0">
                <a:solidFill>
                  <a:srgbClr val="585858"/>
                </a:solidFill>
                <a:latin typeface="Garamond"/>
                <a:cs typeface="Garamond"/>
              </a:rPr>
              <a:t>Agency VS Rates </a:t>
            </a:r>
            <a:r>
              <a:rPr sz="1300" b="1" spc="-15" dirty="0">
                <a:solidFill>
                  <a:srgbClr val="585858"/>
                </a:solidFill>
                <a:latin typeface="Garamond"/>
                <a:cs typeface="Garamond"/>
              </a:rPr>
              <a:t>(</a:t>
            </a:r>
            <a:r>
              <a:rPr sz="1400" b="1" spc="-15" dirty="0">
                <a:solidFill>
                  <a:srgbClr val="585858"/>
                </a:solidFill>
                <a:latin typeface="Garamond"/>
                <a:cs typeface="Garamond"/>
              </a:rPr>
              <a:t>Jan </a:t>
            </a:r>
            <a:r>
              <a:rPr sz="1400" b="1" dirty="0">
                <a:solidFill>
                  <a:srgbClr val="585858"/>
                </a:solidFill>
                <a:latin typeface="Garamond"/>
                <a:cs typeface="Garamond"/>
              </a:rPr>
              <a:t>9,</a:t>
            </a:r>
            <a:r>
              <a:rPr sz="1400" b="1" spc="130" dirty="0">
                <a:solidFill>
                  <a:srgbClr val="585858"/>
                </a:solidFill>
                <a:latin typeface="Garamond"/>
                <a:cs typeface="Garamond"/>
              </a:rPr>
              <a:t> </a:t>
            </a:r>
            <a:r>
              <a:rPr sz="1400" b="1" dirty="0">
                <a:solidFill>
                  <a:srgbClr val="585858"/>
                </a:solidFill>
                <a:latin typeface="Garamond"/>
                <a:cs typeface="Garamond"/>
              </a:rPr>
              <a:t>2020</a:t>
            </a:r>
            <a:r>
              <a:rPr sz="1300" b="1" dirty="0">
                <a:solidFill>
                  <a:srgbClr val="585858"/>
                </a:solidFill>
                <a:latin typeface="Garamond"/>
                <a:cs typeface="Garamond"/>
              </a:rPr>
              <a:t>)</a:t>
            </a:r>
            <a:endParaRPr sz="1300">
              <a:latin typeface="Garamond"/>
              <a:cs typeface="Garamond"/>
            </a:endParaRPr>
          </a:p>
        </p:txBody>
      </p:sp>
      <p:sp>
        <p:nvSpPr>
          <p:cNvPr id="4" name="object 4"/>
          <p:cNvSpPr txBox="1"/>
          <p:nvPr/>
        </p:nvSpPr>
        <p:spPr>
          <a:xfrm>
            <a:off x="6174740" y="1693833"/>
            <a:ext cx="2795905" cy="1595120"/>
          </a:xfrm>
          <a:prstGeom prst="rect">
            <a:avLst/>
          </a:prstGeom>
        </p:spPr>
        <p:txBody>
          <a:bodyPr vert="horz" wrap="square" lIns="0" tIns="33655" rIns="0" bIns="0" rtlCol="0">
            <a:spAutoFit/>
          </a:bodyPr>
          <a:lstStyle/>
          <a:p>
            <a:pPr marL="12700" marR="353695">
              <a:lnSpc>
                <a:spcPts val="2039"/>
              </a:lnSpc>
              <a:spcBef>
                <a:spcPts val="265"/>
              </a:spcBef>
            </a:pPr>
            <a:r>
              <a:rPr sz="1800" b="1" i="1" spc="-75" dirty="0">
                <a:solidFill>
                  <a:srgbClr val="202020"/>
                </a:solidFill>
                <a:latin typeface="Garamond"/>
                <a:cs typeface="Garamond"/>
              </a:rPr>
              <a:t>‘The </a:t>
            </a:r>
            <a:r>
              <a:rPr sz="1800" b="1" i="1" spc="-80" dirty="0">
                <a:solidFill>
                  <a:srgbClr val="202020"/>
                </a:solidFill>
                <a:latin typeface="Garamond"/>
                <a:cs typeface="Garamond"/>
              </a:rPr>
              <a:t>gap </a:t>
            </a:r>
            <a:r>
              <a:rPr sz="1800" b="1" i="1" spc="-70" dirty="0">
                <a:solidFill>
                  <a:srgbClr val="202020"/>
                </a:solidFill>
                <a:latin typeface="Garamond"/>
                <a:cs typeface="Garamond"/>
              </a:rPr>
              <a:t>between </a:t>
            </a:r>
            <a:r>
              <a:rPr sz="1800" b="1" i="1" spc="-65" dirty="0">
                <a:solidFill>
                  <a:srgbClr val="202020"/>
                </a:solidFill>
                <a:latin typeface="Garamond"/>
                <a:cs typeface="Garamond"/>
              </a:rPr>
              <a:t>HIV  </a:t>
            </a:r>
            <a:r>
              <a:rPr sz="1800" b="1" i="1" spc="-60" dirty="0">
                <a:solidFill>
                  <a:srgbClr val="202020"/>
                </a:solidFill>
                <a:latin typeface="Garamond"/>
                <a:cs typeface="Garamond"/>
              </a:rPr>
              <a:t>subpopulation </a:t>
            </a:r>
            <a:r>
              <a:rPr sz="1800" b="1" i="1" spc="-90" dirty="0">
                <a:solidFill>
                  <a:srgbClr val="202020"/>
                </a:solidFill>
                <a:latin typeface="Garamond"/>
                <a:cs typeface="Garamond"/>
              </a:rPr>
              <a:t>and </a:t>
            </a:r>
            <a:r>
              <a:rPr sz="1800" b="1" i="1" spc="-60" dirty="0">
                <a:solidFill>
                  <a:srgbClr val="202020"/>
                </a:solidFill>
                <a:latin typeface="Garamond"/>
                <a:cs typeface="Garamond"/>
              </a:rPr>
              <a:t>overall  </a:t>
            </a:r>
            <a:r>
              <a:rPr sz="1800" b="1" i="1" spc="-55" dirty="0">
                <a:solidFill>
                  <a:srgbClr val="202020"/>
                </a:solidFill>
                <a:latin typeface="Garamond"/>
                <a:cs typeface="Garamond"/>
              </a:rPr>
              <a:t>viral </a:t>
            </a:r>
            <a:r>
              <a:rPr sz="1800" b="1" i="1" spc="-60" dirty="0">
                <a:solidFill>
                  <a:srgbClr val="202020"/>
                </a:solidFill>
                <a:latin typeface="Garamond"/>
                <a:cs typeface="Garamond"/>
              </a:rPr>
              <a:t>suppression </a:t>
            </a:r>
            <a:r>
              <a:rPr sz="1800" b="1" i="1" spc="-65" dirty="0">
                <a:solidFill>
                  <a:srgbClr val="202020"/>
                </a:solidFill>
                <a:latin typeface="Garamond"/>
                <a:cs typeface="Garamond"/>
              </a:rPr>
              <a:t>rates</a:t>
            </a:r>
            <a:r>
              <a:rPr sz="1800" b="1" i="1" spc="-110" dirty="0">
                <a:solidFill>
                  <a:srgbClr val="202020"/>
                </a:solidFill>
                <a:latin typeface="Garamond"/>
                <a:cs typeface="Garamond"/>
              </a:rPr>
              <a:t> </a:t>
            </a:r>
            <a:r>
              <a:rPr sz="1800" b="1" i="1" spc="-100" dirty="0">
                <a:solidFill>
                  <a:srgbClr val="202020"/>
                </a:solidFill>
                <a:latin typeface="Garamond"/>
                <a:cs typeface="Garamond"/>
              </a:rPr>
              <a:t>was</a:t>
            </a:r>
            <a:endParaRPr sz="1800">
              <a:latin typeface="Garamond"/>
              <a:cs typeface="Garamond"/>
            </a:endParaRPr>
          </a:p>
          <a:p>
            <a:pPr marL="12700" marR="5080" algn="just">
              <a:lnSpc>
                <a:spcPts val="2039"/>
              </a:lnSpc>
            </a:pPr>
            <a:r>
              <a:rPr sz="1800" b="1" i="1" spc="-65" dirty="0">
                <a:solidFill>
                  <a:srgbClr val="202020"/>
                </a:solidFill>
                <a:latin typeface="Garamond"/>
                <a:cs typeface="Garamond"/>
              </a:rPr>
              <a:t>reduced </a:t>
            </a:r>
            <a:r>
              <a:rPr sz="1800" b="1" i="1" spc="-45" dirty="0">
                <a:solidFill>
                  <a:srgbClr val="202020"/>
                </a:solidFill>
                <a:latin typeface="Garamond"/>
                <a:cs typeface="Garamond"/>
              </a:rPr>
              <a:t>for </a:t>
            </a:r>
            <a:r>
              <a:rPr sz="1800" b="1" i="1" spc="-55" dirty="0">
                <a:solidFill>
                  <a:srgbClr val="202020"/>
                </a:solidFill>
                <a:latin typeface="Garamond"/>
                <a:cs typeface="Garamond"/>
              </a:rPr>
              <a:t>all </a:t>
            </a:r>
            <a:r>
              <a:rPr sz="1800" b="1" i="1" spc="-50" dirty="0">
                <a:solidFill>
                  <a:srgbClr val="202020"/>
                </a:solidFill>
                <a:latin typeface="Garamond"/>
                <a:cs typeface="Garamond"/>
              </a:rPr>
              <a:t>four </a:t>
            </a:r>
            <a:r>
              <a:rPr sz="1800" b="1" i="1" spc="-55" dirty="0">
                <a:solidFill>
                  <a:srgbClr val="202020"/>
                </a:solidFill>
                <a:latin typeface="Garamond"/>
                <a:cs typeface="Garamond"/>
              </a:rPr>
              <a:t>groups, </a:t>
            </a:r>
            <a:r>
              <a:rPr sz="1800" b="1" i="1" spc="-90" dirty="0">
                <a:solidFill>
                  <a:srgbClr val="202020"/>
                </a:solidFill>
                <a:latin typeface="Garamond"/>
                <a:cs typeface="Garamond"/>
              </a:rPr>
              <a:t>on  </a:t>
            </a:r>
            <a:r>
              <a:rPr sz="1800" b="1" i="1" spc="-65" dirty="0">
                <a:solidFill>
                  <a:srgbClr val="202020"/>
                </a:solidFill>
                <a:latin typeface="Garamond"/>
                <a:cs typeface="Garamond"/>
              </a:rPr>
              <a:t>average </a:t>
            </a:r>
            <a:r>
              <a:rPr sz="1800" b="1" i="1" spc="-100" dirty="0">
                <a:solidFill>
                  <a:srgbClr val="202020"/>
                </a:solidFill>
                <a:latin typeface="Garamond"/>
                <a:cs typeface="Garamond"/>
              </a:rPr>
              <a:t>by </a:t>
            </a:r>
            <a:r>
              <a:rPr sz="1800" b="1" i="1" spc="-65" dirty="0">
                <a:solidFill>
                  <a:srgbClr val="202020"/>
                </a:solidFill>
                <a:latin typeface="Garamond"/>
                <a:cs typeface="Garamond"/>
              </a:rPr>
              <a:t>3.9%, </a:t>
            </a:r>
            <a:r>
              <a:rPr sz="1800" b="1" i="1" spc="-70" dirty="0">
                <a:solidFill>
                  <a:srgbClr val="202020"/>
                </a:solidFill>
                <a:latin typeface="Garamond"/>
                <a:cs typeface="Garamond"/>
              </a:rPr>
              <a:t>between </a:t>
            </a:r>
            <a:r>
              <a:rPr sz="1800" b="1" i="1" spc="-80" dirty="0">
                <a:solidFill>
                  <a:srgbClr val="202020"/>
                </a:solidFill>
                <a:latin typeface="Garamond"/>
                <a:cs typeface="Garamond"/>
              </a:rPr>
              <a:t>July  </a:t>
            </a:r>
            <a:r>
              <a:rPr sz="1800" b="1" i="1" spc="-45" dirty="0">
                <a:solidFill>
                  <a:srgbClr val="202020"/>
                </a:solidFill>
                <a:latin typeface="Garamond"/>
                <a:cs typeface="Garamond"/>
              </a:rPr>
              <a:t>2018 </a:t>
            </a:r>
            <a:r>
              <a:rPr sz="1800" b="1" i="1" spc="-90" dirty="0">
                <a:solidFill>
                  <a:srgbClr val="202020"/>
                </a:solidFill>
                <a:latin typeface="Garamond"/>
                <a:cs typeface="Garamond"/>
              </a:rPr>
              <a:t>and </a:t>
            </a:r>
            <a:r>
              <a:rPr sz="1800" b="1" i="1" spc="-70" dirty="0">
                <a:solidFill>
                  <a:srgbClr val="202020"/>
                </a:solidFill>
                <a:latin typeface="Garamond"/>
                <a:cs typeface="Garamond"/>
              </a:rPr>
              <a:t>November</a:t>
            </a:r>
            <a:r>
              <a:rPr sz="1800" b="1" i="1" spc="-235" dirty="0">
                <a:solidFill>
                  <a:srgbClr val="202020"/>
                </a:solidFill>
                <a:latin typeface="Garamond"/>
                <a:cs typeface="Garamond"/>
              </a:rPr>
              <a:t> </a:t>
            </a:r>
            <a:r>
              <a:rPr sz="1800" b="1" i="1" spc="-50" dirty="0">
                <a:solidFill>
                  <a:srgbClr val="202020"/>
                </a:solidFill>
                <a:latin typeface="Garamond"/>
                <a:cs typeface="Garamond"/>
              </a:rPr>
              <a:t>2019.’</a:t>
            </a:r>
            <a:endParaRPr sz="1800">
              <a:latin typeface="Garamond"/>
              <a:cs typeface="Garamond"/>
            </a:endParaRPr>
          </a:p>
        </p:txBody>
      </p:sp>
      <p:sp>
        <p:nvSpPr>
          <p:cNvPr id="5" name="object 5"/>
          <p:cNvSpPr txBox="1"/>
          <p:nvPr/>
        </p:nvSpPr>
        <p:spPr>
          <a:xfrm>
            <a:off x="464488" y="1601978"/>
            <a:ext cx="867410" cy="39116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585858"/>
                </a:solidFill>
                <a:latin typeface="Garamond"/>
                <a:cs typeface="Garamond"/>
              </a:rPr>
              <a:t>No</a:t>
            </a:r>
            <a:r>
              <a:rPr sz="1200" b="1" spc="-85" dirty="0">
                <a:solidFill>
                  <a:srgbClr val="585858"/>
                </a:solidFill>
                <a:latin typeface="Garamond"/>
                <a:cs typeface="Garamond"/>
              </a:rPr>
              <a:t> </a:t>
            </a:r>
            <a:r>
              <a:rPr sz="1200" b="1" spc="-5" dirty="0">
                <a:solidFill>
                  <a:srgbClr val="585858"/>
                </a:solidFill>
                <a:latin typeface="Garamond"/>
                <a:cs typeface="Garamond"/>
              </a:rPr>
              <a:t>Disparity</a:t>
            </a:r>
            <a:endParaRPr sz="1200">
              <a:latin typeface="Garamond"/>
              <a:cs typeface="Garamond"/>
            </a:endParaRPr>
          </a:p>
          <a:p>
            <a:pPr marL="317500">
              <a:lnSpc>
                <a:spcPct val="100000"/>
              </a:lnSpc>
            </a:pPr>
            <a:r>
              <a:rPr sz="1200" b="1" spc="-5" dirty="0">
                <a:solidFill>
                  <a:srgbClr val="585858"/>
                </a:solidFill>
                <a:latin typeface="Garamond"/>
                <a:cs typeface="Garamond"/>
              </a:rPr>
              <a:t>b</a:t>
            </a:r>
            <a:r>
              <a:rPr sz="1200" b="1" dirty="0">
                <a:solidFill>
                  <a:srgbClr val="585858"/>
                </a:solidFill>
                <a:latin typeface="Garamond"/>
                <a:cs typeface="Garamond"/>
              </a:rPr>
              <a:t>e</a:t>
            </a:r>
            <a:r>
              <a:rPr sz="1200" b="1" spc="-5" dirty="0">
                <a:solidFill>
                  <a:srgbClr val="585858"/>
                </a:solidFill>
                <a:latin typeface="Garamond"/>
                <a:cs typeface="Garamond"/>
              </a:rPr>
              <a:t>t</a:t>
            </a:r>
            <a:r>
              <a:rPr sz="1200" b="1" spc="-15" dirty="0">
                <a:solidFill>
                  <a:srgbClr val="585858"/>
                </a:solidFill>
                <a:latin typeface="Garamond"/>
                <a:cs typeface="Garamond"/>
              </a:rPr>
              <a:t>w</a:t>
            </a:r>
            <a:r>
              <a:rPr sz="1200" b="1" dirty="0">
                <a:solidFill>
                  <a:srgbClr val="585858"/>
                </a:solidFill>
                <a:latin typeface="Garamond"/>
                <a:cs typeface="Garamond"/>
              </a:rPr>
              <a:t>een</a:t>
            </a:r>
            <a:endParaRPr sz="1200">
              <a:latin typeface="Garamond"/>
              <a:cs typeface="Garamond"/>
            </a:endParaRPr>
          </a:p>
        </p:txBody>
      </p:sp>
      <p:sp>
        <p:nvSpPr>
          <p:cNvPr id="6" name="object 6"/>
          <p:cNvSpPr txBox="1"/>
          <p:nvPr/>
        </p:nvSpPr>
        <p:spPr>
          <a:xfrm>
            <a:off x="363904" y="2150617"/>
            <a:ext cx="967740" cy="939800"/>
          </a:xfrm>
          <a:prstGeom prst="rect">
            <a:avLst/>
          </a:prstGeom>
        </p:spPr>
        <p:txBody>
          <a:bodyPr vert="horz" wrap="square" lIns="0" tIns="12700" rIns="0" bIns="0" rtlCol="0">
            <a:spAutoFit/>
          </a:bodyPr>
          <a:lstStyle/>
          <a:p>
            <a:pPr marL="12700" marR="5080" indent="459740" algn="r">
              <a:lnSpc>
                <a:spcPct val="100000"/>
              </a:lnSpc>
              <a:spcBef>
                <a:spcPts val="100"/>
              </a:spcBef>
            </a:pPr>
            <a:r>
              <a:rPr sz="1200" b="1" dirty="0">
                <a:solidFill>
                  <a:srgbClr val="585858"/>
                </a:solidFill>
                <a:latin typeface="Garamond"/>
                <a:cs typeface="Garamond"/>
              </a:rPr>
              <a:t>A</a:t>
            </a:r>
            <a:r>
              <a:rPr sz="1200" b="1" spc="-5" dirty="0">
                <a:solidFill>
                  <a:srgbClr val="585858"/>
                </a:solidFill>
                <a:latin typeface="Garamond"/>
                <a:cs typeface="Garamond"/>
              </a:rPr>
              <a:t>g</a:t>
            </a:r>
            <a:r>
              <a:rPr sz="1200" b="1" dirty="0">
                <a:solidFill>
                  <a:srgbClr val="585858"/>
                </a:solidFill>
                <a:latin typeface="Garamond"/>
                <a:cs typeface="Garamond"/>
              </a:rPr>
              <a:t>e</a:t>
            </a:r>
            <a:r>
              <a:rPr sz="1200" b="1" spc="-5" dirty="0">
                <a:solidFill>
                  <a:srgbClr val="585858"/>
                </a:solidFill>
                <a:latin typeface="Garamond"/>
                <a:cs typeface="Garamond"/>
              </a:rPr>
              <a:t>n</a:t>
            </a:r>
            <a:r>
              <a:rPr sz="1200" b="1" dirty="0">
                <a:solidFill>
                  <a:srgbClr val="585858"/>
                </a:solidFill>
                <a:latin typeface="Garamond"/>
                <a:cs typeface="Garamond"/>
              </a:rPr>
              <a:t>cy  </a:t>
            </a:r>
            <a:r>
              <a:rPr sz="1200" b="1" spc="-5" dirty="0">
                <a:solidFill>
                  <a:srgbClr val="585858"/>
                </a:solidFill>
                <a:latin typeface="Garamond"/>
                <a:cs typeface="Garamond"/>
              </a:rPr>
              <a:t>Subpopul</a:t>
            </a:r>
            <a:r>
              <a:rPr sz="1200" b="1" dirty="0">
                <a:solidFill>
                  <a:srgbClr val="585858"/>
                </a:solidFill>
                <a:latin typeface="Garamond"/>
                <a:cs typeface="Garamond"/>
              </a:rPr>
              <a:t>a</a:t>
            </a:r>
            <a:r>
              <a:rPr sz="1200" b="1" spc="-5" dirty="0">
                <a:solidFill>
                  <a:srgbClr val="585858"/>
                </a:solidFill>
                <a:latin typeface="Garamond"/>
                <a:cs typeface="Garamond"/>
              </a:rPr>
              <a:t>tio</a:t>
            </a:r>
            <a:r>
              <a:rPr sz="1200" b="1" dirty="0">
                <a:solidFill>
                  <a:srgbClr val="585858"/>
                </a:solidFill>
                <a:latin typeface="Garamond"/>
                <a:cs typeface="Garamond"/>
              </a:rPr>
              <a:t>n  </a:t>
            </a:r>
            <a:r>
              <a:rPr sz="1200" b="1" spc="-5" dirty="0">
                <a:solidFill>
                  <a:srgbClr val="585858"/>
                </a:solidFill>
                <a:latin typeface="Garamond"/>
                <a:cs typeface="Garamond"/>
              </a:rPr>
              <a:t>and</a:t>
            </a:r>
            <a:r>
              <a:rPr sz="1200" b="1" spc="-95" dirty="0">
                <a:solidFill>
                  <a:srgbClr val="585858"/>
                </a:solidFill>
                <a:latin typeface="Garamond"/>
                <a:cs typeface="Garamond"/>
              </a:rPr>
              <a:t> </a:t>
            </a:r>
            <a:r>
              <a:rPr sz="1200" b="1" spc="-5" dirty="0">
                <a:solidFill>
                  <a:srgbClr val="585858"/>
                </a:solidFill>
                <a:latin typeface="Garamond"/>
                <a:cs typeface="Garamond"/>
              </a:rPr>
              <a:t>Overall</a:t>
            </a:r>
            <a:endParaRPr sz="1200">
              <a:latin typeface="Garamond"/>
              <a:cs typeface="Garamond"/>
            </a:endParaRPr>
          </a:p>
          <a:p>
            <a:pPr marL="372110" marR="5080" indent="100330" algn="r">
              <a:lnSpc>
                <a:spcPct val="100000"/>
              </a:lnSpc>
            </a:pPr>
            <a:r>
              <a:rPr sz="1200" b="1" dirty="0">
                <a:solidFill>
                  <a:srgbClr val="585858"/>
                </a:solidFill>
                <a:latin typeface="Garamond"/>
                <a:cs typeface="Garamond"/>
              </a:rPr>
              <a:t>A</a:t>
            </a:r>
            <a:r>
              <a:rPr sz="1200" b="1" spc="-5" dirty="0">
                <a:solidFill>
                  <a:srgbClr val="585858"/>
                </a:solidFill>
                <a:latin typeface="Garamond"/>
                <a:cs typeface="Garamond"/>
              </a:rPr>
              <a:t>g</a:t>
            </a:r>
            <a:r>
              <a:rPr sz="1200" b="1" dirty="0">
                <a:solidFill>
                  <a:srgbClr val="585858"/>
                </a:solidFill>
                <a:latin typeface="Garamond"/>
                <a:cs typeface="Garamond"/>
              </a:rPr>
              <a:t>e</a:t>
            </a:r>
            <a:r>
              <a:rPr sz="1200" b="1" spc="-5" dirty="0">
                <a:solidFill>
                  <a:srgbClr val="585858"/>
                </a:solidFill>
                <a:latin typeface="Garamond"/>
                <a:cs typeface="Garamond"/>
              </a:rPr>
              <a:t>n</a:t>
            </a:r>
            <a:r>
              <a:rPr sz="1200" b="1" dirty="0">
                <a:solidFill>
                  <a:srgbClr val="585858"/>
                </a:solidFill>
                <a:latin typeface="Garamond"/>
                <a:cs typeface="Garamond"/>
              </a:rPr>
              <a:t>cy  </a:t>
            </a:r>
            <a:r>
              <a:rPr sz="1200" b="1" spc="-20" dirty="0">
                <a:solidFill>
                  <a:srgbClr val="585858"/>
                </a:solidFill>
                <a:latin typeface="Garamond"/>
                <a:cs typeface="Garamond"/>
              </a:rPr>
              <a:t>A</a:t>
            </a:r>
            <a:r>
              <a:rPr sz="1200" b="1" spc="-25" dirty="0">
                <a:solidFill>
                  <a:srgbClr val="585858"/>
                </a:solidFill>
                <a:latin typeface="Garamond"/>
                <a:cs typeface="Garamond"/>
              </a:rPr>
              <a:t>v</a:t>
            </a:r>
            <a:r>
              <a:rPr sz="1200" b="1" dirty="0">
                <a:solidFill>
                  <a:srgbClr val="585858"/>
                </a:solidFill>
                <a:latin typeface="Garamond"/>
                <a:cs typeface="Garamond"/>
              </a:rPr>
              <a:t>e</a:t>
            </a:r>
            <a:r>
              <a:rPr sz="1200" b="1" spc="-5" dirty="0">
                <a:solidFill>
                  <a:srgbClr val="585858"/>
                </a:solidFill>
                <a:latin typeface="Garamond"/>
                <a:cs typeface="Garamond"/>
              </a:rPr>
              <a:t>r</a:t>
            </a:r>
            <a:r>
              <a:rPr sz="1200" b="1" spc="25" dirty="0">
                <a:solidFill>
                  <a:srgbClr val="585858"/>
                </a:solidFill>
                <a:latin typeface="Garamond"/>
                <a:cs typeface="Garamond"/>
              </a:rPr>
              <a:t>a</a:t>
            </a:r>
            <a:r>
              <a:rPr sz="1200" b="1" spc="-5" dirty="0">
                <a:solidFill>
                  <a:srgbClr val="585858"/>
                </a:solidFill>
                <a:latin typeface="Garamond"/>
                <a:cs typeface="Garamond"/>
              </a:rPr>
              <a:t>g</a:t>
            </a:r>
            <a:r>
              <a:rPr sz="1200" b="1" dirty="0">
                <a:solidFill>
                  <a:srgbClr val="585858"/>
                </a:solidFill>
                <a:latin typeface="Garamond"/>
                <a:cs typeface="Garamond"/>
              </a:rPr>
              <a:t>es</a:t>
            </a:r>
            <a:endParaRPr sz="1200">
              <a:latin typeface="Garamond"/>
              <a:cs typeface="Garamond"/>
            </a:endParaRPr>
          </a:p>
        </p:txBody>
      </p:sp>
      <p:sp>
        <p:nvSpPr>
          <p:cNvPr id="7" name="object 7"/>
          <p:cNvSpPr/>
          <p:nvPr/>
        </p:nvSpPr>
        <p:spPr>
          <a:xfrm>
            <a:off x="438912" y="1988818"/>
            <a:ext cx="1193800" cy="157480"/>
          </a:xfrm>
          <a:custGeom>
            <a:avLst/>
            <a:gdLst/>
            <a:ahLst/>
            <a:cxnLst/>
            <a:rect l="l" t="t" r="r" b="b"/>
            <a:pathLst>
              <a:path w="1193800" h="157480">
                <a:moveTo>
                  <a:pt x="1114806" y="0"/>
                </a:moveTo>
                <a:lnTo>
                  <a:pt x="1114806" y="39242"/>
                </a:lnTo>
                <a:lnTo>
                  <a:pt x="0" y="39242"/>
                </a:lnTo>
                <a:lnTo>
                  <a:pt x="0" y="117728"/>
                </a:lnTo>
                <a:lnTo>
                  <a:pt x="1114806" y="117728"/>
                </a:lnTo>
                <a:lnTo>
                  <a:pt x="1114806" y="156971"/>
                </a:lnTo>
                <a:lnTo>
                  <a:pt x="1193292" y="78485"/>
                </a:lnTo>
                <a:lnTo>
                  <a:pt x="1114806" y="0"/>
                </a:lnTo>
                <a:close/>
              </a:path>
            </a:pathLst>
          </a:custGeom>
          <a:solidFill>
            <a:srgbClr val="FF0000"/>
          </a:solidFill>
        </p:spPr>
        <p:txBody>
          <a:bodyPr wrap="square" lIns="0" tIns="0" rIns="0" bIns="0" rtlCol="0"/>
          <a:lstStyle/>
          <a:p>
            <a:endParaRPr/>
          </a:p>
        </p:txBody>
      </p:sp>
      <p:sp>
        <p:nvSpPr>
          <p:cNvPr id="8" name="object 8"/>
          <p:cNvSpPr/>
          <p:nvPr/>
        </p:nvSpPr>
        <p:spPr>
          <a:xfrm>
            <a:off x="438912" y="1988818"/>
            <a:ext cx="1193800" cy="157480"/>
          </a:xfrm>
          <a:custGeom>
            <a:avLst/>
            <a:gdLst/>
            <a:ahLst/>
            <a:cxnLst/>
            <a:rect l="l" t="t" r="r" b="b"/>
            <a:pathLst>
              <a:path w="1193800" h="157480">
                <a:moveTo>
                  <a:pt x="0" y="39242"/>
                </a:moveTo>
                <a:lnTo>
                  <a:pt x="1114806" y="39242"/>
                </a:lnTo>
                <a:lnTo>
                  <a:pt x="1114806" y="0"/>
                </a:lnTo>
                <a:lnTo>
                  <a:pt x="1193292" y="78485"/>
                </a:lnTo>
                <a:lnTo>
                  <a:pt x="1114806" y="156971"/>
                </a:lnTo>
                <a:lnTo>
                  <a:pt x="1114806" y="117728"/>
                </a:lnTo>
                <a:lnTo>
                  <a:pt x="0" y="117728"/>
                </a:lnTo>
                <a:lnTo>
                  <a:pt x="0" y="39242"/>
                </a:lnTo>
                <a:close/>
              </a:path>
            </a:pathLst>
          </a:custGeom>
          <a:ln w="12192">
            <a:solidFill>
              <a:srgbClr val="FF0000"/>
            </a:solidFill>
          </a:ln>
        </p:spPr>
        <p:txBody>
          <a:bodyPr wrap="square" lIns="0" tIns="0" rIns="0" bIns="0" rtlCol="0"/>
          <a:lstStyle/>
          <a:p>
            <a:endParaRPr/>
          </a:p>
        </p:txBody>
      </p:sp>
      <p:graphicFrame>
        <p:nvGraphicFramePr>
          <p:cNvPr id="9" name="object 9"/>
          <p:cNvGraphicFramePr>
            <a:graphicFrameLocks noGrp="1"/>
          </p:cNvGraphicFramePr>
          <p:nvPr/>
        </p:nvGraphicFramePr>
        <p:xfrm>
          <a:off x="6593018" y="3646328"/>
          <a:ext cx="1868169" cy="2453633"/>
        </p:xfrm>
        <a:graphic>
          <a:graphicData uri="http://schemas.openxmlformats.org/drawingml/2006/table">
            <a:tbl>
              <a:tblPr firstRow="1" bandRow="1">
                <a:tableStyleId>{2D5ABB26-0587-4C30-8999-92F81FD0307C}</a:tableStyleId>
              </a:tblPr>
              <a:tblGrid>
                <a:gridCol w="760095">
                  <a:extLst>
                    <a:ext uri="{9D8B030D-6E8A-4147-A177-3AD203B41FA5}">
                      <a16:colId xmlns="" xmlns:a16="http://schemas.microsoft.com/office/drawing/2014/main" val="20000"/>
                    </a:ext>
                  </a:extLst>
                </a:gridCol>
                <a:gridCol w="662305">
                  <a:extLst>
                    <a:ext uri="{9D8B030D-6E8A-4147-A177-3AD203B41FA5}">
                      <a16:colId xmlns="" xmlns:a16="http://schemas.microsoft.com/office/drawing/2014/main" val="20001"/>
                    </a:ext>
                  </a:extLst>
                </a:gridCol>
                <a:gridCol w="445769">
                  <a:extLst>
                    <a:ext uri="{9D8B030D-6E8A-4147-A177-3AD203B41FA5}">
                      <a16:colId xmlns="" xmlns:a16="http://schemas.microsoft.com/office/drawing/2014/main" val="20002"/>
                    </a:ext>
                  </a:extLst>
                </a:gridCol>
              </a:tblGrid>
              <a:tr h="435609">
                <a:tc>
                  <a:txBody>
                    <a:bodyPr/>
                    <a:lstStyle/>
                    <a:p>
                      <a:pPr marL="140970" marR="43815" indent="-60960">
                        <a:lnSpc>
                          <a:spcPct val="100000"/>
                        </a:lnSpc>
                        <a:spcBef>
                          <a:spcPts val="160"/>
                        </a:spcBef>
                      </a:pPr>
                      <a:r>
                        <a:rPr sz="1200" i="1" dirty="0">
                          <a:latin typeface="Garamond"/>
                          <a:cs typeface="Garamond"/>
                        </a:rPr>
                        <a:t># </a:t>
                      </a:r>
                      <a:r>
                        <a:rPr sz="1200" i="1" spc="-5" dirty="0">
                          <a:latin typeface="Garamond"/>
                          <a:cs typeface="Garamond"/>
                        </a:rPr>
                        <a:t>of </a:t>
                      </a:r>
                      <a:r>
                        <a:rPr sz="1200" i="1" spc="-20" dirty="0">
                          <a:latin typeface="Garamond"/>
                          <a:cs typeface="Garamond"/>
                        </a:rPr>
                        <a:t>Waves  </a:t>
                      </a:r>
                      <a:r>
                        <a:rPr sz="1200" i="1" dirty="0">
                          <a:latin typeface="Garamond"/>
                          <a:cs typeface="Garamond"/>
                        </a:rPr>
                        <a:t>Difference</a:t>
                      </a:r>
                      <a:endParaRPr sz="1200">
                        <a:latin typeface="Garamond"/>
                        <a:cs typeface="Garamond"/>
                      </a:endParaRPr>
                    </a:p>
                  </a:txBody>
                  <a:tcPr marL="0" marR="0" marT="20320" marB="0">
                    <a:lnT w="12700">
                      <a:solidFill>
                        <a:srgbClr val="333399"/>
                      </a:solidFill>
                      <a:prstDash val="solid"/>
                    </a:lnT>
                  </a:tcPr>
                </a:tc>
                <a:tc>
                  <a:txBody>
                    <a:bodyPr/>
                    <a:lstStyle/>
                    <a:p>
                      <a:pPr marL="86995" marR="65405" indent="-35560">
                        <a:lnSpc>
                          <a:spcPct val="100000"/>
                        </a:lnSpc>
                        <a:spcBef>
                          <a:spcPts val="160"/>
                        </a:spcBef>
                      </a:pPr>
                      <a:r>
                        <a:rPr sz="1200" i="1" dirty="0">
                          <a:latin typeface="Garamond"/>
                          <a:cs typeface="Garamond"/>
                        </a:rPr>
                        <a:t># </a:t>
                      </a:r>
                      <a:r>
                        <a:rPr sz="1200" i="1" spc="-5" dirty="0">
                          <a:latin typeface="Garamond"/>
                          <a:cs typeface="Garamond"/>
                        </a:rPr>
                        <a:t>of Sites  (n=118)</a:t>
                      </a:r>
                      <a:endParaRPr sz="1200">
                        <a:latin typeface="Garamond"/>
                        <a:cs typeface="Garamond"/>
                      </a:endParaRPr>
                    </a:p>
                  </a:txBody>
                  <a:tcPr marL="0" marR="0" marT="20320" marB="0">
                    <a:lnT w="12700">
                      <a:solidFill>
                        <a:srgbClr val="333399"/>
                      </a:solidFill>
                      <a:prstDash val="solid"/>
                    </a:lnT>
                  </a:tcPr>
                </a:tc>
                <a:tc>
                  <a:txBody>
                    <a:bodyPr/>
                    <a:lstStyle/>
                    <a:p>
                      <a:pPr marL="139065">
                        <a:lnSpc>
                          <a:spcPct val="100000"/>
                        </a:lnSpc>
                        <a:spcBef>
                          <a:spcPts val="880"/>
                        </a:spcBef>
                      </a:pPr>
                      <a:r>
                        <a:rPr sz="1200" i="1" dirty="0">
                          <a:latin typeface="Garamond"/>
                          <a:cs typeface="Garamond"/>
                        </a:rPr>
                        <a:t>%</a:t>
                      </a:r>
                      <a:endParaRPr sz="1200">
                        <a:latin typeface="Garamond"/>
                        <a:cs typeface="Garamond"/>
                      </a:endParaRPr>
                    </a:p>
                  </a:txBody>
                  <a:tcPr marL="0" marR="0" marT="111760" marB="0">
                    <a:lnT w="12700">
                      <a:solidFill>
                        <a:srgbClr val="333399"/>
                      </a:solidFill>
                      <a:prstDash val="solid"/>
                    </a:lnT>
                  </a:tcPr>
                </a:tc>
                <a:extLst>
                  <a:ext uri="{0D108BD9-81ED-4DB2-BD59-A6C34878D82A}">
                    <a16:rowId xmlns="" xmlns:a16="http://schemas.microsoft.com/office/drawing/2014/main" val="10000"/>
                  </a:ext>
                </a:extLst>
              </a:tr>
              <a:tr h="225425">
                <a:tc>
                  <a:txBody>
                    <a:bodyPr/>
                    <a:lstStyle/>
                    <a:p>
                      <a:pPr marL="29209" algn="ctr">
                        <a:lnSpc>
                          <a:spcPct val="100000"/>
                        </a:lnSpc>
                        <a:spcBef>
                          <a:spcPts val="160"/>
                        </a:spcBef>
                      </a:pPr>
                      <a:r>
                        <a:rPr sz="1100" dirty="0">
                          <a:latin typeface="Garamond"/>
                          <a:cs typeface="Garamond"/>
                        </a:rPr>
                        <a:t>9</a:t>
                      </a:r>
                      <a:endParaRPr sz="1100">
                        <a:latin typeface="Garamond"/>
                        <a:cs typeface="Garamond"/>
                      </a:endParaRPr>
                    </a:p>
                  </a:txBody>
                  <a:tcPr marL="0" marR="0" marT="20320" marB="0"/>
                </a:tc>
                <a:tc>
                  <a:txBody>
                    <a:bodyPr/>
                    <a:lstStyle/>
                    <a:p>
                      <a:pPr marL="254635">
                        <a:lnSpc>
                          <a:spcPct val="100000"/>
                        </a:lnSpc>
                        <a:spcBef>
                          <a:spcPts val="160"/>
                        </a:spcBef>
                      </a:pPr>
                      <a:r>
                        <a:rPr sz="1100" spc="-5" dirty="0">
                          <a:latin typeface="Garamond"/>
                          <a:cs typeface="Garamond"/>
                        </a:rPr>
                        <a:t>62</a:t>
                      </a:r>
                      <a:endParaRPr sz="1100">
                        <a:latin typeface="Garamond"/>
                        <a:cs typeface="Garamond"/>
                      </a:endParaRPr>
                    </a:p>
                  </a:txBody>
                  <a:tcPr marL="0" marR="0" marT="20320" marB="0"/>
                </a:tc>
                <a:tc>
                  <a:txBody>
                    <a:bodyPr/>
                    <a:lstStyle/>
                    <a:p>
                      <a:pPr marL="73660">
                        <a:lnSpc>
                          <a:spcPct val="100000"/>
                        </a:lnSpc>
                        <a:spcBef>
                          <a:spcPts val="160"/>
                        </a:spcBef>
                      </a:pPr>
                      <a:r>
                        <a:rPr sz="1100" spc="-5" dirty="0">
                          <a:latin typeface="Garamond"/>
                          <a:cs typeface="Garamond"/>
                        </a:rPr>
                        <a:t>53%</a:t>
                      </a:r>
                      <a:endParaRPr sz="1100">
                        <a:latin typeface="Garamond"/>
                        <a:cs typeface="Garamond"/>
                      </a:endParaRPr>
                    </a:p>
                  </a:txBody>
                  <a:tcPr marL="0" marR="0" marT="20320" marB="0"/>
                </a:tc>
                <a:extLst>
                  <a:ext uri="{0D108BD9-81ED-4DB2-BD59-A6C34878D82A}">
                    <a16:rowId xmlns="" xmlns:a16="http://schemas.microsoft.com/office/drawing/2014/main" val="10001"/>
                  </a:ext>
                </a:extLst>
              </a:tr>
              <a:tr h="214629">
                <a:tc>
                  <a:txBody>
                    <a:bodyPr/>
                    <a:lstStyle/>
                    <a:p>
                      <a:pPr marL="29209" algn="ctr">
                        <a:lnSpc>
                          <a:spcPct val="100000"/>
                        </a:lnSpc>
                        <a:spcBef>
                          <a:spcPts val="75"/>
                        </a:spcBef>
                      </a:pPr>
                      <a:r>
                        <a:rPr sz="1100" dirty="0">
                          <a:latin typeface="Garamond"/>
                          <a:cs typeface="Garamond"/>
                        </a:rPr>
                        <a:t>8</a:t>
                      </a:r>
                      <a:endParaRPr sz="1100">
                        <a:latin typeface="Garamond"/>
                        <a:cs typeface="Garamond"/>
                      </a:endParaRPr>
                    </a:p>
                  </a:txBody>
                  <a:tcPr marL="0" marR="0" marT="9525" marB="0"/>
                </a:tc>
                <a:tc>
                  <a:txBody>
                    <a:bodyPr/>
                    <a:lstStyle/>
                    <a:p>
                      <a:pPr marL="254635">
                        <a:lnSpc>
                          <a:spcPct val="100000"/>
                        </a:lnSpc>
                        <a:spcBef>
                          <a:spcPts val="75"/>
                        </a:spcBef>
                      </a:pPr>
                      <a:r>
                        <a:rPr sz="1100" spc="-5" dirty="0">
                          <a:latin typeface="Garamond"/>
                          <a:cs typeface="Garamond"/>
                        </a:rPr>
                        <a:t>29</a:t>
                      </a:r>
                      <a:endParaRPr sz="1100">
                        <a:latin typeface="Garamond"/>
                        <a:cs typeface="Garamond"/>
                      </a:endParaRPr>
                    </a:p>
                  </a:txBody>
                  <a:tcPr marL="0" marR="0" marT="9525" marB="0"/>
                </a:tc>
                <a:tc>
                  <a:txBody>
                    <a:bodyPr/>
                    <a:lstStyle/>
                    <a:p>
                      <a:pPr marL="73660">
                        <a:lnSpc>
                          <a:spcPct val="100000"/>
                        </a:lnSpc>
                        <a:spcBef>
                          <a:spcPts val="75"/>
                        </a:spcBef>
                      </a:pPr>
                      <a:r>
                        <a:rPr sz="1100" spc="-5" dirty="0">
                          <a:latin typeface="Garamond"/>
                          <a:cs typeface="Garamond"/>
                        </a:rPr>
                        <a:t>24%</a:t>
                      </a:r>
                      <a:endParaRPr sz="1100">
                        <a:latin typeface="Garamond"/>
                        <a:cs typeface="Garamond"/>
                      </a:endParaRPr>
                    </a:p>
                  </a:txBody>
                  <a:tcPr marL="0" marR="0" marT="9525" marB="0"/>
                </a:tc>
                <a:extLst>
                  <a:ext uri="{0D108BD9-81ED-4DB2-BD59-A6C34878D82A}">
                    <a16:rowId xmlns="" xmlns:a16="http://schemas.microsoft.com/office/drawing/2014/main" val="10002"/>
                  </a:ext>
                </a:extLst>
              </a:tr>
              <a:tr h="214629">
                <a:tc>
                  <a:txBody>
                    <a:bodyPr/>
                    <a:lstStyle/>
                    <a:p>
                      <a:pPr marL="29209" algn="ctr">
                        <a:lnSpc>
                          <a:spcPct val="100000"/>
                        </a:lnSpc>
                        <a:spcBef>
                          <a:spcPts val="75"/>
                        </a:spcBef>
                      </a:pPr>
                      <a:r>
                        <a:rPr sz="1100" dirty="0">
                          <a:latin typeface="Garamond"/>
                          <a:cs typeface="Garamond"/>
                        </a:rPr>
                        <a:t>7</a:t>
                      </a:r>
                      <a:endParaRPr sz="1100">
                        <a:latin typeface="Garamond"/>
                        <a:cs typeface="Garamond"/>
                      </a:endParaRPr>
                    </a:p>
                  </a:txBody>
                  <a:tcPr marL="0" marR="0" marT="9525" marB="0"/>
                </a:tc>
                <a:tc>
                  <a:txBody>
                    <a:bodyPr/>
                    <a:lstStyle/>
                    <a:p>
                      <a:pPr marL="286385">
                        <a:lnSpc>
                          <a:spcPct val="100000"/>
                        </a:lnSpc>
                        <a:spcBef>
                          <a:spcPts val="75"/>
                        </a:spcBef>
                      </a:pPr>
                      <a:r>
                        <a:rPr sz="1100" dirty="0">
                          <a:latin typeface="Garamond"/>
                          <a:cs typeface="Garamond"/>
                        </a:rPr>
                        <a:t>4</a:t>
                      </a:r>
                      <a:endParaRPr sz="1100">
                        <a:latin typeface="Garamond"/>
                        <a:cs typeface="Garamond"/>
                      </a:endParaRPr>
                    </a:p>
                  </a:txBody>
                  <a:tcPr marL="0" marR="0" marT="9525" marB="0"/>
                </a:tc>
                <a:tc>
                  <a:txBody>
                    <a:bodyPr/>
                    <a:lstStyle/>
                    <a:p>
                      <a:pPr marL="105410">
                        <a:lnSpc>
                          <a:spcPct val="100000"/>
                        </a:lnSpc>
                        <a:spcBef>
                          <a:spcPts val="75"/>
                        </a:spcBef>
                      </a:pPr>
                      <a:r>
                        <a:rPr sz="1100" dirty="0">
                          <a:latin typeface="Garamond"/>
                          <a:cs typeface="Garamond"/>
                        </a:rPr>
                        <a:t>3%</a:t>
                      </a:r>
                      <a:endParaRPr sz="1100">
                        <a:latin typeface="Garamond"/>
                        <a:cs typeface="Garamond"/>
                      </a:endParaRPr>
                    </a:p>
                  </a:txBody>
                  <a:tcPr marL="0" marR="0" marT="9525" marB="0"/>
                </a:tc>
                <a:extLst>
                  <a:ext uri="{0D108BD9-81ED-4DB2-BD59-A6C34878D82A}">
                    <a16:rowId xmlns="" xmlns:a16="http://schemas.microsoft.com/office/drawing/2014/main" val="10003"/>
                  </a:ext>
                </a:extLst>
              </a:tr>
              <a:tr h="214629">
                <a:tc>
                  <a:txBody>
                    <a:bodyPr/>
                    <a:lstStyle/>
                    <a:p>
                      <a:pPr marL="29209" algn="ctr">
                        <a:lnSpc>
                          <a:spcPct val="100000"/>
                        </a:lnSpc>
                        <a:spcBef>
                          <a:spcPts val="75"/>
                        </a:spcBef>
                      </a:pPr>
                      <a:r>
                        <a:rPr sz="1100" dirty="0">
                          <a:latin typeface="Garamond"/>
                          <a:cs typeface="Garamond"/>
                        </a:rPr>
                        <a:t>6</a:t>
                      </a:r>
                      <a:endParaRPr sz="1100">
                        <a:latin typeface="Garamond"/>
                        <a:cs typeface="Garamond"/>
                      </a:endParaRPr>
                    </a:p>
                  </a:txBody>
                  <a:tcPr marL="0" marR="0" marT="9525" marB="0"/>
                </a:tc>
                <a:tc>
                  <a:txBody>
                    <a:bodyPr/>
                    <a:lstStyle/>
                    <a:p>
                      <a:pPr marL="286385">
                        <a:lnSpc>
                          <a:spcPct val="100000"/>
                        </a:lnSpc>
                        <a:spcBef>
                          <a:spcPts val="75"/>
                        </a:spcBef>
                      </a:pPr>
                      <a:r>
                        <a:rPr sz="1100" dirty="0">
                          <a:latin typeface="Garamond"/>
                          <a:cs typeface="Garamond"/>
                        </a:rPr>
                        <a:t>6</a:t>
                      </a:r>
                      <a:endParaRPr sz="1100">
                        <a:latin typeface="Garamond"/>
                        <a:cs typeface="Garamond"/>
                      </a:endParaRPr>
                    </a:p>
                  </a:txBody>
                  <a:tcPr marL="0" marR="0" marT="9525" marB="0"/>
                </a:tc>
                <a:tc>
                  <a:txBody>
                    <a:bodyPr/>
                    <a:lstStyle/>
                    <a:p>
                      <a:pPr marL="105410">
                        <a:lnSpc>
                          <a:spcPct val="100000"/>
                        </a:lnSpc>
                        <a:spcBef>
                          <a:spcPts val="75"/>
                        </a:spcBef>
                      </a:pPr>
                      <a:r>
                        <a:rPr sz="1100" dirty="0">
                          <a:latin typeface="Garamond"/>
                          <a:cs typeface="Garamond"/>
                        </a:rPr>
                        <a:t>5%</a:t>
                      </a:r>
                      <a:endParaRPr sz="1100">
                        <a:latin typeface="Garamond"/>
                        <a:cs typeface="Garamond"/>
                      </a:endParaRPr>
                    </a:p>
                  </a:txBody>
                  <a:tcPr marL="0" marR="0" marT="9525" marB="0"/>
                </a:tc>
                <a:extLst>
                  <a:ext uri="{0D108BD9-81ED-4DB2-BD59-A6C34878D82A}">
                    <a16:rowId xmlns="" xmlns:a16="http://schemas.microsoft.com/office/drawing/2014/main" val="10004"/>
                  </a:ext>
                </a:extLst>
              </a:tr>
              <a:tr h="214629">
                <a:tc>
                  <a:txBody>
                    <a:bodyPr/>
                    <a:lstStyle/>
                    <a:p>
                      <a:pPr marL="29209" algn="ctr">
                        <a:lnSpc>
                          <a:spcPct val="100000"/>
                        </a:lnSpc>
                        <a:spcBef>
                          <a:spcPts val="75"/>
                        </a:spcBef>
                      </a:pPr>
                      <a:r>
                        <a:rPr sz="1100" dirty="0">
                          <a:latin typeface="Garamond"/>
                          <a:cs typeface="Garamond"/>
                        </a:rPr>
                        <a:t>5</a:t>
                      </a:r>
                      <a:endParaRPr sz="1100">
                        <a:latin typeface="Garamond"/>
                        <a:cs typeface="Garamond"/>
                      </a:endParaRPr>
                    </a:p>
                  </a:txBody>
                  <a:tcPr marL="0" marR="0" marT="9525" marB="0"/>
                </a:tc>
                <a:tc>
                  <a:txBody>
                    <a:bodyPr/>
                    <a:lstStyle/>
                    <a:p>
                      <a:pPr marL="286385">
                        <a:lnSpc>
                          <a:spcPct val="100000"/>
                        </a:lnSpc>
                        <a:spcBef>
                          <a:spcPts val="75"/>
                        </a:spcBef>
                      </a:pPr>
                      <a:r>
                        <a:rPr sz="1100" dirty="0">
                          <a:latin typeface="Garamond"/>
                          <a:cs typeface="Garamond"/>
                        </a:rPr>
                        <a:t>4</a:t>
                      </a:r>
                      <a:endParaRPr sz="1100">
                        <a:latin typeface="Garamond"/>
                        <a:cs typeface="Garamond"/>
                      </a:endParaRPr>
                    </a:p>
                  </a:txBody>
                  <a:tcPr marL="0" marR="0" marT="9525" marB="0"/>
                </a:tc>
                <a:tc>
                  <a:txBody>
                    <a:bodyPr/>
                    <a:lstStyle/>
                    <a:p>
                      <a:pPr marL="105410">
                        <a:lnSpc>
                          <a:spcPct val="100000"/>
                        </a:lnSpc>
                        <a:spcBef>
                          <a:spcPts val="75"/>
                        </a:spcBef>
                      </a:pPr>
                      <a:r>
                        <a:rPr sz="1100" dirty="0">
                          <a:latin typeface="Garamond"/>
                          <a:cs typeface="Garamond"/>
                        </a:rPr>
                        <a:t>3%</a:t>
                      </a:r>
                      <a:endParaRPr sz="1100">
                        <a:latin typeface="Garamond"/>
                        <a:cs typeface="Garamond"/>
                      </a:endParaRPr>
                    </a:p>
                  </a:txBody>
                  <a:tcPr marL="0" marR="0" marT="9525" marB="0"/>
                </a:tc>
                <a:extLst>
                  <a:ext uri="{0D108BD9-81ED-4DB2-BD59-A6C34878D82A}">
                    <a16:rowId xmlns="" xmlns:a16="http://schemas.microsoft.com/office/drawing/2014/main" val="10005"/>
                  </a:ext>
                </a:extLst>
              </a:tr>
              <a:tr h="214629">
                <a:tc>
                  <a:txBody>
                    <a:bodyPr/>
                    <a:lstStyle/>
                    <a:p>
                      <a:pPr marL="29209" algn="ctr">
                        <a:lnSpc>
                          <a:spcPct val="100000"/>
                        </a:lnSpc>
                        <a:spcBef>
                          <a:spcPts val="75"/>
                        </a:spcBef>
                      </a:pPr>
                      <a:r>
                        <a:rPr sz="1100" dirty="0">
                          <a:latin typeface="Garamond"/>
                          <a:cs typeface="Garamond"/>
                        </a:rPr>
                        <a:t>4</a:t>
                      </a:r>
                      <a:endParaRPr sz="1100">
                        <a:latin typeface="Garamond"/>
                        <a:cs typeface="Garamond"/>
                      </a:endParaRPr>
                    </a:p>
                  </a:txBody>
                  <a:tcPr marL="0" marR="0" marT="9525" marB="0"/>
                </a:tc>
                <a:tc>
                  <a:txBody>
                    <a:bodyPr/>
                    <a:lstStyle/>
                    <a:p>
                      <a:pPr marL="286385">
                        <a:lnSpc>
                          <a:spcPct val="100000"/>
                        </a:lnSpc>
                        <a:spcBef>
                          <a:spcPts val="75"/>
                        </a:spcBef>
                      </a:pPr>
                      <a:r>
                        <a:rPr sz="1100" dirty="0">
                          <a:latin typeface="Garamond"/>
                          <a:cs typeface="Garamond"/>
                        </a:rPr>
                        <a:t>2</a:t>
                      </a:r>
                      <a:endParaRPr sz="1100">
                        <a:latin typeface="Garamond"/>
                        <a:cs typeface="Garamond"/>
                      </a:endParaRPr>
                    </a:p>
                  </a:txBody>
                  <a:tcPr marL="0" marR="0" marT="9525" marB="0"/>
                </a:tc>
                <a:tc>
                  <a:txBody>
                    <a:bodyPr/>
                    <a:lstStyle/>
                    <a:p>
                      <a:pPr marL="105410">
                        <a:lnSpc>
                          <a:spcPct val="100000"/>
                        </a:lnSpc>
                        <a:spcBef>
                          <a:spcPts val="75"/>
                        </a:spcBef>
                      </a:pPr>
                      <a:r>
                        <a:rPr sz="1100" dirty="0">
                          <a:latin typeface="Garamond"/>
                          <a:cs typeface="Garamond"/>
                        </a:rPr>
                        <a:t>2%</a:t>
                      </a:r>
                      <a:endParaRPr sz="1100">
                        <a:latin typeface="Garamond"/>
                        <a:cs typeface="Garamond"/>
                      </a:endParaRPr>
                    </a:p>
                  </a:txBody>
                  <a:tcPr marL="0" marR="0" marT="9525" marB="0"/>
                </a:tc>
                <a:extLst>
                  <a:ext uri="{0D108BD9-81ED-4DB2-BD59-A6C34878D82A}">
                    <a16:rowId xmlns="" xmlns:a16="http://schemas.microsoft.com/office/drawing/2014/main" val="10006"/>
                  </a:ext>
                </a:extLst>
              </a:tr>
              <a:tr h="214629">
                <a:tc>
                  <a:txBody>
                    <a:bodyPr/>
                    <a:lstStyle/>
                    <a:p>
                      <a:pPr marL="29209" algn="ctr">
                        <a:lnSpc>
                          <a:spcPct val="100000"/>
                        </a:lnSpc>
                        <a:spcBef>
                          <a:spcPts val="75"/>
                        </a:spcBef>
                      </a:pPr>
                      <a:r>
                        <a:rPr sz="1100" dirty="0">
                          <a:latin typeface="Garamond"/>
                          <a:cs typeface="Garamond"/>
                        </a:rPr>
                        <a:t>3</a:t>
                      </a:r>
                      <a:endParaRPr sz="1100">
                        <a:latin typeface="Garamond"/>
                        <a:cs typeface="Garamond"/>
                      </a:endParaRPr>
                    </a:p>
                  </a:txBody>
                  <a:tcPr marL="0" marR="0" marT="9525" marB="0"/>
                </a:tc>
                <a:tc>
                  <a:txBody>
                    <a:bodyPr/>
                    <a:lstStyle/>
                    <a:p>
                      <a:pPr marL="286385">
                        <a:lnSpc>
                          <a:spcPct val="100000"/>
                        </a:lnSpc>
                        <a:spcBef>
                          <a:spcPts val="75"/>
                        </a:spcBef>
                      </a:pPr>
                      <a:r>
                        <a:rPr sz="1100" dirty="0">
                          <a:latin typeface="Garamond"/>
                          <a:cs typeface="Garamond"/>
                        </a:rPr>
                        <a:t>5</a:t>
                      </a:r>
                      <a:endParaRPr sz="1100">
                        <a:latin typeface="Garamond"/>
                        <a:cs typeface="Garamond"/>
                      </a:endParaRPr>
                    </a:p>
                  </a:txBody>
                  <a:tcPr marL="0" marR="0" marT="9525" marB="0"/>
                </a:tc>
                <a:tc>
                  <a:txBody>
                    <a:bodyPr/>
                    <a:lstStyle/>
                    <a:p>
                      <a:pPr marL="73660">
                        <a:lnSpc>
                          <a:spcPct val="100000"/>
                        </a:lnSpc>
                        <a:spcBef>
                          <a:spcPts val="75"/>
                        </a:spcBef>
                      </a:pPr>
                      <a:r>
                        <a:rPr sz="1100" spc="-5" dirty="0">
                          <a:latin typeface="Garamond"/>
                          <a:cs typeface="Garamond"/>
                        </a:rPr>
                        <a:t>43%</a:t>
                      </a:r>
                      <a:endParaRPr sz="1100">
                        <a:latin typeface="Garamond"/>
                        <a:cs typeface="Garamond"/>
                      </a:endParaRPr>
                    </a:p>
                  </a:txBody>
                  <a:tcPr marL="0" marR="0" marT="9525" marB="0"/>
                </a:tc>
                <a:extLst>
                  <a:ext uri="{0D108BD9-81ED-4DB2-BD59-A6C34878D82A}">
                    <a16:rowId xmlns="" xmlns:a16="http://schemas.microsoft.com/office/drawing/2014/main" val="10007"/>
                  </a:ext>
                </a:extLst>
              </a:tr>
              <a:tr h="186055">
                <a:tc>
                  <a:txBody>
                    <a:bodyPr/>
                    <a:lstStyle/>
                    <a:p>
                      <a:pPr>
                        <a:lnSpc>
                          <a:spcPts val="1290"/>
                        </a:lnSpc>
                        <a:spcBef>
                          <a:spcPts val="75"/>
                        </a:spcBef>
                        <a:tabLst>
                          <a:tab pos="361315" algn="l"/>
                          <a:tab pos="1046480" algn="l"/>
                        </a:tabLst>
                      </a:pPr>
                      <a:r>
                        <a:rPr sz="1100" u="sng" dirty="0">
                          <a:uFill>
                            <a:solidFill>
                              <a:srgbClr val="333399"/>
                            </a:solidFill>
                          </a:uFill>
                          <a:latin typeface="Garamond"/>
                          <a:cs typeface="Garamond"/>
                        </a:rPr>
                        <a:t> 	1	</a:t>
                      </a:r>
                      <a:endParaRPr sz="1100">
                        <a:latin typeface="Garamond"/>
                        <a:cs typeface="Garamond"/>
                      </a:endParaRPr>
                    </a:p>
                  </a:txBody>
                  <a:tcPr marL="0" marR="0" marT="9525" marB="0"/>
                </a:tc>
                <a:tc>
                  <a:txBody>
                    <a:bodyPr/>
                    <a:lstStyle/>
                    <a:p>
                      <a:pPr marL="286385">
                        <a:lnSpc>
                          <a:spcPts val="1290"/>
                        </a:lnSpc>
                        <a:spcBef>
                          <a:spcPts val="75"/>
                        </a:spcBef>
                        <a:tabLst>
                          <a:tab pos="767715" algn="l"/>
                        </a:tabLst>
                      </a:pPr>
                      <a:r>
                        <a:rPr sz="1100" u="sng" dirty="0">
                          <a:uFill>
                            <a:solidFill>
                              <a:srgbClr val="333399"/>
                            </a:solidFill>
                          </a:uFill>
                          <a:latin typeface="Garamond"/>
                          <a:cs typeface="Garamond"/>
                        </a:rPr>
                        <a:t>7	</a:t>
                      </a:r>
                      <a:endParaRPr sz="1100">
                        <a:latin typeface="Garamond"/>
                        <a:cs typeface="Garamond"/>
                      </a:endParaRPr>
                    </a:p>
                  </a:txBody>
                  <a:tcPr marL="0" marR="0" marT="9525" marB="0"/>
                </a:tc>
                <a:tc>
                  <a:txBody>
                    <a:bodyPr/>
                    <a:lstStyle/>
                    <a:p>
                      <a:pPr marL="105410">
                        <a:lnSpc>
                          <a:spcPts val="1290"/>
                        </a:lnSpc>
                        <a:spcBef>
                          <a:spcPts val="75"/>
                        </a:spcBef>
                        <a:tabLst>
                          <a:tab pos="445770" algn="l"/>
                        </a:tabLst>
                      </a:pPr>
                      <a:r>
                        <a:rPr sz="1100" u="sng" dirty="0">
                          <a:uFill>
                            <a:solidFill>
                              <a:srgbClr val="333399"/>
                            </a:solidFill>
                          </a:uFill>
                          <a:latin typeface="Garamond"/>
                          <a:cs typeface="Garamond"/>
                        </a:rPr>
                        <a:t>6%	</a:t>
                      </a:r>
                      <a:endParaRPr sz="1100">
                        <a:latin typeface="Garamond"/>
                        <a:cs typeface="Garamond"/>
                      </a:endParaRPr>
                    </a:p>
                  </a:txBody>
                  <a:tcPr marL="0" marR="0" marT="9525" marB="0"/>
                </a:tc>
                <a:extLst>
                  <a:ext uri="{0D108BD9-81ED-4DB2-BD59-A6C34878D82A}">
                    <a16:rowId xmlns="" xmlns:a16="http://schemas.microsoft.com/office/drawing/2014/main" val="10008"/>
                  </a:ext>
                </a:extLst>
              </a:tr>
            </a:tbl>
          </a:graphicData>
        </a:graphic>
      </p:graphicFrame>
      <p:sp>
        <p:nvSpPr>
          <p:cNvPr id="10" name="object 10"/>
          <p:cNvSpPr/>
          <p:nvPr/>
        </p:nvSpPr>
        <p:spPr>
          <a:xfrm>
            <a:off x="4430267" y="4189476"/>
            <a:ext cx="1507490" cy="0"/>
          </a:xfrm>
          <a:custGeom>
            <a:avLst/>
            <a:gdLst/>
            <a:ahLst/>
            <a:cxnLst/>
            <a:rect l="l" t="t" r="r" b="b"/>
            <a:pathLst>
              <a:path w="1507489">
                <a:moveTo>
                  <a:pt x="0" y="0"/>
                </a:moveTo>
                <a:lnTo>
                  <a:pt x="1507235" y="0"/>
                </a:lnTo>
              </a:path>
            </a:pathLst>
          </a:custGeom>
          <a:ln w="9144">
            <a:solidFill>
              <a:srgbClr val="D9D9D9"/>
            </a:solidFill>
          </a:ln>
        </p:spPr>
        <p:txBody>
          <a:bodyPr wrap="square" lIns="0" tIns="0" rIns="0" bIns="0" rtlCol="0"/>
          <a:lstStyle/>
          <a:p>
            <a:endParaRPr/>
          </a:p>
        </p:txBody>
      </p:sp>
      <p:sp>
        <p:nvSpPr>
          <p:cNvPr id="11" name="object 11"/>
          <p:cNvSpPr/>
          <p:nvPr/>
        </p:nvSpPr>
        <p:spPr>
          <a:xfrm>
            <a:off x="1999488" y="4189476"/>
            <a:ext cx="2211705" cy="0"/>
          </a:xfrm>
          <a:custGeom>
            <a:avLst/>
            <a:gdLst/>
            <a:ahLst/>
            <a:cxnLst/>
            <a:rect l="l" t="t" r="r" b="b"/>
            <a:pathLst>
              <a:path w="2211704">
                <a:moveTo>
                  <a:pt x="0" y="0"/>
                </a:moveTo>
                <a:lnTo>
                  <a:pt x="2211324" y="0"/>
                </a:lnTo>
              </a:path>
            </a:pathLst>
          </a:custGeom>
          <a:ln w="9144">
            <a:solidFill>
              <a:srgbClr val="D9D9D9"/>
            </a:solidFill>
          </a:ln>
        </p:spPr>
        <p:txBody>
          <a:bodyPr wrap="square" lIns="0" tIns="0" rIns="0" bIns="0" rtlCol="0"/>
          <a:lstStyle/>
          <a:p>
            <a:endParaRPr/>
          </a:p>
        </p:txBody>
      </p:sp>
      <p:sp>
        <p:nvSpPr>
          <p:cNvPr id="12" name="object 12"/>
          <p:cNvSpPr/>
          <p:nvPr/>
        </p:nvSpPr>
        <p:spPr>
          <a:xfrm>
            <a:off x="5414771" y="3840479"/>
            <a:ext cx="523240" cy="0"/>
          </a:xfrm>
          <a:custGeom>
            <a:avLst/>
            <a:gdLst/>
            <a:ahLst/>
            <a:cxnLst/>
            <a:rect l="l" t="t" r="r" b="b"/>
            <a:pathLst>
              <a:path w="523239">
                <a:moveTo>
                  <a:pt x="0" y="0"/>
                </a:moveTo>
                <a:lnTo>
                  <a:pt x="522731" y="0"/>
                </a:lnTo>
              </a:path>
            </a:pathLst>
          </a:custGeom>
          <a:ln w="9144">
            <a:solidFill>
              <a:srgbClr val="D9D9D9"/>
            </a:solidFill>
          </a:ln>
        </p:spPr>
        <p:txBody>
          <a:bodyPr wrap="square" lIns="0" tIns="0" rIns="0" bIns="0" rtlCol="0"/>
          <a:lstStyle/>
          <a:p>
            <a:endParaRPr/>
          </a:p>
        </p:txBody>
      </p:sp>
      <p:sp>
        <p:nvSpPr>
          <p:cNvPr id="13" name="object 13"/>
          <p:cNvSpPr/>
          <p:nvPr/>
        </p:nvSpPr>
        <p:spPr>
          <a:xfrm>
            <a:off x="4430267" y="3840479"/>
            <a:ext cx="765175" cy="0"/>
          </a:xfrm>
          <a:custGeom>
            <a:avLst/>
            <a:gdLst/>
            <a:ahLst/>
            <a:cxnLst/>
            <a:rect l="l" t="t" r="r" b="b"/>
            <a:pathLst>
              <a:path w="765175">
                <a:moveTo>
                  <a:pt x="0" y="0"/>
                </a:moveTo>
                <a:lnTo>
                  <a:pt x="765047" y="0"/>
                </a:lnTo>
              </a:path>
            </a:pathLst>
          </a:custGeom>
          <a:ln w="9144">
            <a:solidFill>
              <a:srgbClr val="D9D9D9"/>
            </a:solidFill>
          </a:ln>
        </p:spPr>
        <p:txBody>
          <a:bodyPr wrap="square" lIns="0" tIns="0" rIns="0" bIns="0" rtlCol="0"/>
          <a:lstStyle/>
          <a:p>
            <a:endParaRPr/>
          </a:p>
        </p:txBody>
      </p:sp>
      <p:sp>
        <p:nvSpPr>
          <p:cNvPr id="14" name="object 14"/>
          <p:cNvSpPr/>
          <p:nvPr/>
        </p:nvSpPr>
        <p:spPr>
          <a:xfrm>
            <a:off x="1999488" y="3840479"/>
            <a:ext cx="2211705" cy="0"/>
          </a:xfrm>
          <a:custGeom>
            <a:avLst/>
            <a:gdLst/>
            <a:ahLst/>
            <a:cxnLst/>
            <a:rect l="l" t="t" r="r" b="b"/>
            <a:pathLst>
              <a:path w="2211704">
                <a:moveTo>
                  <a:pt x="0" y="0"/>
                </a:moveTo>
                <a:lnTo>
                  <a:pt x="2211324" y="0"/>
                </a:lnTo>
              </a:path>
            </a:pathLst>
          </a:custGeom>
          <a:ln w="9144">
            <a:solidFill>
              <a:srgbClr val="D9D9D9"/>
            </a:solidFill>
          </a:ln>
        </p:spPr>
        <p:txBody>
          <a:bodyPr wrap="square" lIns="0" tIns="0" rIns="0" bIns="0" rtlCol="0"/>
          <a:lstStyle/>
          <a:p>
            <a:endParaRPr/>
          </a:p>
        </p:txBody>
      </p:sp>
      <p:sp>
        <p:nvSpPr>
          <p:cNvPr id="15" name="object 15"/>
          <p:cNvSpPr/>
          <p:nvPr/>
        </p:nvSpPr>
        <p:spPr>
          <a:xfrm>
            <a:off x="5414771" y="3489959"/>
            <a:ext cx="523240" cy="0"/>
          </a:xfrm>
          <a:custGeom>
            <a:avLst/>
            <a:gdLst/>
            <a:ahLst/>
            <a:cxnLst/>
            <a:rect l="l" t="t" r="r" b="b"/>
            <a:pathLst>
              <a:path w="523239">
                <a:moveTo>
                  <a:pt x="0" y="0"/>
                </a:moveTo>
                <a:lnTo>
                  <a:pt x="522731" y="0"/>
                </a:lnTo>
              </a:path>
            </a:pathLst>
          </a:custGeom>
          <a:ln w="9144">
            <a:solidFill>
              <a:srgbClr val="D9D9D9"/>
            </a:solidFill>
          </a:ln>
        </p:spPr>
        <p:txBody>
          <a:bodyPr wrap="square" lIns="0" tIns="0" rIns="0" bIns="0" rtlCol="0"/>
          <a:lstStyle/>
          <a:p>
            <a:endParaRPr/>
          </a:p>
        </p:txBody>
      </p:sp>
      <p:sp>
        <p:nvSpPr>
          <p:cNvPr id="16" name="object 16"/>
          <p:cNvSpPr/>
          <p:nvPr/>
        </p:nvSpPr>
        <p:spPr>
          <a:xfrm>
            <a:off x="4430267" y="3489959"/>
            <a:ext cx="765175" cy="0"/>
          </a:xfrm>
          <a:custGeom>
            <a:avLst/>
            <a:gdLst/>
            <a:ahLst/>
            <a:cxnLst/>
            <a:rect l="l" t="t" r="r" b="b"/>
            <a:pathLst>
              <a:path w="765175">
                <a:moveTo>
                  <a:pt x="0" y="0"/>
                </a:moveTo>
                <a:lnTo>
                  <a:pt x="765047" y="0"/>
                </a:lnTo>
              </a:path>
            </a:pathLst>
          </a:custGeom>
          <a:ln w="9144">
            <a:solidFill>
              <a:srgbClr val="D9D9D9"/>
            </a:solidFill>
          </a:ln>
        </p:spPr>
        <p:txBody>
          <a:bodyPr wrap="square" lIns="0" tIns="0" rIns="0" bIns="0" rtlCol="0"/>
          <a:lstStyle/>
          <a:p>
            <a:endParaRPr/>
          </a:p>
        </p:txBody>
      </p:sp>
      <p:sp>
        <p:nvSpPr>
          <p:cNvPr id="17" name="object 17"/>
          <p:cNvSpPr/>
          <p:nvPr/>
        </p:nvSpPr>
        <p:spPr>
          <a:xfrm>
            <a:off x="1999488" y="3489959"/>
            <a:ext cx="2211705" cy="0"/>
          </a:xfrm>
          <a:custGeom>
            <a:avLst/>
            <a:gdLst/>
            <a:ahLst/>
            <a:cxnLst/>
            <a:rect l="l" t="t" r="r" b="b"/>
            <a:pathLst>
              <a:path w="2211704">
                <a:moveTo>
                  <a:pt x="0" y="0"/>
                </a:moveTo>
                <a:lnTo>
                  <a:pt x="2211324" y="0"/>
                </a:lnTo>
              </a:path>
            </a:pathLst>
          </a:custGeom>
          <a:ln w="9144">
            <a:solidFill>
              <a:srgbClr val="D9D9D9"/>
            </a:solidFill>
          </a:ln>
        </p:spPr>
        <p:txBody>
          <a:bodyPr wrap="square" lIns="0" tIns="0" rIns="0" bIns="0" rtlCol="0"/>
          <a:lstStyle/>
          <a:p>
            <a:endParaRPr/>
          </a:p>
        </p:txBody>
      </p:sp>
      <p:sp>
        <p:nvSpPr>
          <p:cNvPr id="18" name="object 18"/>
          <p:cNvSpPr/>
          <p:nvPr/>
        </p:nvSpPr>
        <p:spPr>
          <a:xfrm>
            <a:off x="5695188" y="3139439"/>
            <a:ext cx="242570" cy="0"/>
          </a:xfrm>
          <a:custGeom>
            <a:avLst/>
            <a:gdLst/>
            <a:ahLst/>
            <a:cxnLst/>
            <a:rect l="l" t="t" r="r" b="b"/>
            <a:pathLst>
              <a:path w="242570">
                <a:moveTo>
                  <a:pt x="0" y="0"/>
                </a:moveTo>
                <a:lnTo>
                  <a:pt x="242315" y="0"/>
                </a:lnTo>
              </a:path>
            </a:pathLst>
          </a:custGeom>
          <a:ln w="9144">
            <a:solidFill>
              <a:srgbClr val="D9D9D9"/>
            </a:solidFill>
          </a:ln>
        </p:spPr>
        <p:txBody>
          <a:bodyPr wrap="square" lIns="0" tIns="0" rIns="0" bIns="0" rtlCol="0"/>
          <a:lstStyle/>
          <a:p>
            <a:endParaRPr/>
          </a:p>
        </p:txBody>
      </p:sp>
      <p:sp>
        <p:nvSpPr>
          <p:cNvPr id="19" name="object 19"/>
          <p:cNvSpPr/>
          <p:nvPr/>
        </p:nvSpPr>
        <p:spPr>
          <a:xfrm>
            <a:off x="5414771" y="3139439"/>
            <a:ext cx="59690" cy="0"/>
          </a:xfrm>
          <a:custGeom>
            <a:avLst/>
            <a:gdLst/>
            <a:ahLst/>
            <a:cxnLst/>
            <a:rect l="l" t="t" r="r" b="b"/>
            <a:pathLst>
              <a:path w="59689">
                <a:moveTo>
                  <a:pt x="0" y="0"/>
                </a:moveTo>
                <a:lnTo>
                  <a:pt x="59436" y="0"/>
                </a:lnTo>
              </a:path>
            </a:pathLst>
          </a:custGeom>
          <a:ln w="9144">
            <a:solidFill>
              <a:srgbClr val="D9D9D9"/>
            </a:solidFill>
          </a:ln>
        </p:spPr>
        <p:txBody>
          <a:bodyPr wrap="square" lIns="0" tIns="0" rIns="0" bIns="0" rtlCol="0"/>
          <a:lstStyle/>
          <a:p>
            <a:endParaRPr/>
          </a:p>
        </p:txBody>
      </p:sp>
      <p:sp>
        <p:nvSpPr>
          <p:cNvPr id="20" name="object 20"/>
          <p:cNvSpPr/>
          <p:nvPr/>
        </p:nvSpPr>
        <p:spPr>
          <a:xfrm>
            <a:off x="4430267" y="3139439"/>
            <a:ext cx="765175" cy="0"/>
          </a:xfrm>
          <a:custGeom>
            <a:avLst/>
            <a:gdLst/>
            <a:ahLst/>
            <a:cxnLst/>
            <a:rect l="l" t="t" r="r" b="b"/>
            <a:pathLst>
              <a:path w="765175">
                <a:moveTo>
                  <a:pt x="0" y="0"/>
                </a:moveTo>
                <a:lnTo>
                  <a:pt x="765047" y="0"/>
                </a:lnTo>
              </a:path>
            </a:pathLst>
          </a:custGeom>
          <a:ln w="9144">
            <a:solidFill>
              <a:srgbClr val="D9D9D9"/>
            </a:solidFill>
          </a:ln>
        </p:spPr>
        <p:txBody>
          <a:bodyPr wrap="square" lIns="0" tIns="0" rIns="0" bIns="0" rtlCol="0"/>
          <a:lstStyle/>
          <a:p>
            <a:endParaRPr/>
          </a:p>
        </p:txBody>
      </p:sp>
      <p:sp>
        <p:nvSpPr>
          <p:cNvPr id="21" name="object 21"/>
          <p:cNvSpPr/>
          <p:nvPr/>
        </p:nvSpPr>
        <p:spPr>
          <a:xfrm>
            <a:off x="1999488" y="3139439"/>
            <a:ext cx="2211705" cy="0"/>
          </a:xfrm>
          <a:custGeom>
            <a:avLst/>
            <a:gdLst/>
            <a:ahLst/>
            <a:cxnLst/>
            <a:rect l="l" t="t" r="r" b="b"/>
            <a:pathLst>
              <a:path w="2211704">
                <a:moveTo>
                  <a:pt x="0" y="0"/>
                </a:moveTo>
                <a:lnTo>
                  <a:pt x="2211324" y="0"/>
                </a:lnTo>
              </a:path>
            </a:pathLst>
          </a:custGeom>
          <a:ln w="9144">
            <a:solidFill>
              <a:srgbClr val="D9D9D9"/>
            </a:solidFill>
          </a:ln>
        </p:spPr>
        <p:txBody>
          <a:bodyPr wrap="square" lIns="0" tIns="0" rIns="0" bIns="0" rtlCol="0"/>
          <a:lstStyle/>
          <a:p>
            <a:endParaRPr/>
          </a:p>
        </p:txBody>
      </p:sp>
      <p:sp>
        <p:nvSpPr>
          <p:cNvPr id="22" name="object 22"/>
          <p:cNvSpPr/>
          <p:nvPr/>
        </p:nvSpPr>
        <p:spPr>
          <a:xfrm>
            <a:off x="5695188" y="2790444"/>
            <a:ext cx="242570" cy="0"/>
          </a:xfrm>
          <a:custGeom>
            <a:avLst/>
            <a:gdLst/>
            <a:ahLst/>
            <a:cxnLst/>
            <a:rect l="l" t="t" r="r" b="b"/>
            <a:pathLst>
              <a:path w="242570">
                <a:moveTo>
                  <a:pt x="0" y="0"/>
                </a:moveTo>
                <a:lnTo>
                  <a:pt x="242315" y="0"/>
                </a:lnTo>
              </a:path>
            </a:pathLst>
          </a:custGeom>
          <a:ln w="9144">
            <a:solidFill>
              <a:srgbClr val="D9D9D9"/>
            </a:solidFill>
          </a:ln>
        </p:spPr>
        <p:txBody>
          <a:bodyPr wrap="square" lIns="0" tIns="0" rIns="0" bIns="0" rtlCol="0"/>
          <a:lstStyle/>
          <a:p>
            <a:endParaRPr/>
          </a:p>
        </p:txBody>
      </p:sp>
      <p:sp>
        <p:nvSpPr>
          <p:cNvPr id="23" name="object 23"/>
          <p:cNvSpPr/>
          <p:nvPr/>
        </p:nvSpPr>
        <p:spPr>
          <a:xfrm>
            <a:off x="5414771" y="2790444"/>
            <a:ext cx="59690" cy="0"/>
          </a:xfrm>
          <a:custGeom>
            <a:avLst/>
            <a:gdLst/>
            <a:ahLst/>
            <a:cxnLst/>
            <a:rect l="l" t="t" r="r" b="b"/>
            <a:pathLst>
              <a:path w="59689">
                <a:moveTo>
                  <a:pt x="0" y="0"/>
                </a:moveTo>
                <a:lnTo>
                  <a:pt x="59436" y="0"/>
                </a:lnTo>
              </a:path>
            </a:pathLst>
          </a:custGeom>
          <a:ln w="9144">
            <a:solidFill>
              <a:srgbClr val="D9D9D9"/>
            </a:solidFill>
          </a:ln>
        </p:spPr>
        <p:txBody>
          <a:bodyPr wrap="square" lIns="0" tIns="0" rIns="0" bIns="0" rtlCol="0"/>
          <a:lstStyle/>
          <a:p>
            <a:endParaRPr/>
          </a:p>
        </p:txBody>
      </p:sp>
      <p:sp>
        <p:nvSpPr>
          <p:cNvPr id="24" name="object 24"/>
          <p:cNvSpPr/>
          <p:nvPr/>
        </p:nvSpPr>
        <p:spPr>
          <a:xfrm>
            <a:off x="4710684" y="2790444"/>
            <a:ext cx="485140" cy="0"/>
          </a:xfrm>
          <a:custGeom>
            <a:avLst/>
            <a:gdLst/>
            <a:ahLst/>
            <a:cxnLst/>
            <a:rect l="l" t="t" r="r" b="b"/>
            <a:pathLst>
              <a:path w="485139">
                <a:moveTo>
                  <a:pt x="0" y="0"/>
                </a:moveTo>
                <a:lnTo>
                  <a:pt x="484632" y="0"/>
                </a:lnTo>
              </a:path>
            </a:pathLst>
          </a:custGeom>
          <a:ln w="9144">
            <a:solidFill>
              <a:srgbClr val="D9D9D9"/>
            </a:solidFill>
          </a:ln>
        </p:spPr>
        <p:txBody>
          <a:bodyPr wrap="square" lIns="0" tIns="0" rIns="0" bIns="0" rtlCol="0"/>
          <a:lstStyle/>
          <a:p>
            <a:endParaRPr/>
          </a:p>
        </p:txBody>
      </p:sp>
      <p:sp>
        <p:nvSpPr>
          <p:cNvPr id="25" name="object 25"/>
          <p:cNvSpPr/>
          <p:nvPr/>
        </p:nvSpPr>
        <p:spPr>
          <a:xfrm>
            <a:off x="4430267" y="2790444"/>
            <a:ext cx="60960" cy="0"/>
          </a:xfrm>
          <a:custGeom>
            <a:avLst/>
            <a:gdLst/>
            <a:ahLst/>
            <a:cxnLst/>
            <a:rect l="l" t="t" r="r" b="b"/>
            <a:pathLst>
              <a:path w="60960">
                <a:moveTo>
                  <a:pt x="0" y="0"/>
                </a:moveTo>
                <a:lnTo>
                  <a:pt x="60959" y="0"/>
                </a:lnTo>
              </a:path>
            </a:pathLst>
          </a:custGeom>
          <a:ln w="9144">
            <a:solidFill>
              <a:srgbClr val="D9D9D9"/>
            </a:solidFill>
          </a:ln>
        </p:spPr>
        <p:txBody>
          <a:bodyPr wrap="square" lIns="0" tIns="0" rIns="0" bIns="0" rtlCol="0"/>
          <a:lstStyle/>
          <a:p>
            <a:endParaRPr/>
          </a:p>
        </p:txBody>
      </p:sp>
      <p:sp>
        <p:nvSpPr>
          <p:cNvPr id="26" name="object 26"/>
          <p:cNvSpPr/>
          <p:nvPr/>
        </p:nvSpPr>
        <p:spPr>
          <a:xfrm>
            <a:off x="1999488" y="2790444"/>
            <a:ext cx="2211705" cy="0"/>
          </a:xfrm>
          <a:custGeom>
            <a:avLst/>
            <a:gdLst/>
            <a:ahLst/>
            <a:cxnLst/>
            <a:rect l="l" t="t" r="r" b="b"/>
            <a:pathLst>
              <a:path w="2211704">
                <a:moveTo>
                  <a:pt x="0" y="0"/>
                </a:moveTo>
                <a:lnTo>
                  <a:pt x="2211324" y="0"/>
                </a:lnTo>
              </a:path>
            </a:pathLst>
          </a:custGeom>
          <a:ln w="9144">
            <a:solidFill>
              <a:srgbClr val="D9D9D9"/>
            </a:solidFill>
          </a:ln>
        </p:spPr>
        <p:txBody>
          <a:bodyPr wrap="square" lIns="0" tIns="0" rIns="0" bIns="0" rtlCol="0"/>
          <a:lstStyle/>
          <a:p>
            <a:endParaRPr/>
          </a:p>
        </p:txBody>
      </p:sp>
      <p:sp>
        <p:nvSpPr>
          <p:cNvPr id="27" name="object 27"/>
          <p:cNvSpPr/>
          <p:nvPr/>
        </p:nvSpPr>
        <p:spPr>
          <a:xfrm>
            <a:off x="5695188" y="2439923"/>
            <a:ext cx="242570" cy="0"/>
          </a:xfrm>
          <a:custGeom>
            <a:avLst/>
            <a:gdLst/>
            <a:ahLst/>
            <a:cxnLst/>
            <a:rect l="l" t="t" r="r" b="b"/>
            <a:pathLst>
              <a:path w="242570">
                <a:moveTo>
                  <a:pt x="0" y="0"/>
                </a:moveTo>
                <a:lnTo>
                  <a:pt x="242315" y="0"/>
                </a:lnTo>
              </a:path>
            </a:pathLst>
          </a:custGeom>
          <a:ln w="9144">
            <a:solidFill>
              <a:srgbClr val="D9D9D9"/>
            </a:solidFill>
          </a:ln>
        </p:spPr>
        <p:txBody>
          <a:bodyPr wrap="square" lIns="0" tIns="0" rIns="0" bIns="0" rtlCol="0"/>
          <a:lstStyle/>
          <a:p>
            <a:endParaRPr/>
          </a:p>
        </p:txBody>
      </p:sp>
      <p:sp>
        <p:nvSpPr>
          <p:cNvPr id="28" name="object 28"/>
          <p:cNvSpPr/>
          <p:nvPr/>
        </p:nvSpPr>
        <p:spPr>
          <a:xfrm>
            <a:off x="5414771" y="2439923"/>
            <a:ext cx="59690" cy="0"/>
          </a:xfrm>
          <a:custGeom>
            <a:avLst/>
            <a:gdLst/>
            <a:ahLst/>
            <a:cxnLst/>
            <a:rect l="l" t="t" r="r" b="b"/>
            <a:pathLst>
              <a:path w="59689">
                <a:moveTo>
                  <a:pt x="0" y="0"/>
                </a:moveTo>
                <a:lnTo>
                  <a:pt x="59436" y="0"/>
                </a:lnTo>
              </a:path>
            </a:pathLst>
          </a:custGeom>
          <a:ln w="9144">
            <a:solidFill>
              <a:srgbClr val="D9D9D9"/>
            </a:solidFill>
          </a:ln>
        </p:spPr>
        <p:txBody>
          <a:bodyPr wrap="square" lIns="0" tIns="0" rIns="0" bIns="0" rtlCol="0"/>
          <a:lstStyle/>
          <a:p>
            <a:endParaRPr/>
          </a:p>
        </p:txBody>
      </p:sp>
      <p:sp>
        <p:nvSpPr>
          <p:cNvPr id="29" name="object 29"/>
          <p:cNvSpPr/>
          <p:nvPr/>
        </p:nvSpPr>
        <p:spPr>
          <a:xfrm>
            <a:off x="4710684" y="2439923"/>
            <a:ext cx="485140" cy="0"/>
          </a:xfrm>
          <a:custGeom>
            <a:avLst/>
            <a:gdLst/>
            <a:ahLst/>
            <a:cxnLst/>
            <a:rect l="l" t="t" r="r" b="b"/>
            <a:pathLst>
              <a:path w="485139">
                <a:moveTo>
                  <a:pt x="0" y="0"/>
                </a:moveTo>
                <a:lnTo>
                  <a:pt x="484632" y="0"/>
                </a:lnTo>
              </a:path>
            </a:pathLst>
          </a:custGeom>
          <a:ln w="9144">
            <a:solidFill>
              <a:srgbClr val="D9D9D9"/>
            </a:solidFill>
          </a:ln>
        </p:spPr>
        <p:txBody>
          <a:bodyPr wrap="square" lIns="0" tIns="0" rIns="0" bIns="0" rtlCol="0"/>
          <a:lstStyle/>
          <a:p>
            <a:endParaRPr/>
          </a:p>
        </p:txBody>
      </p:sp>
      <p:sp>
        <p:nvSpPr>
          <p:cNvPr id="30" name="object 30"/>
          <p:cNvSpPr/>
          <p:nvPr/>
        </p:nvSpPr>
        <p:spPr>
          <a:xfrm>
            <a:off x="4430267" y="2439923"/>
            <a:ext cx="60960" cy="0"/>
          </a:xfrm>
          <a:custGeom>
            <a:avLst/>
            <a:gdLst/>
            <a:ahLst/>
            <a:cxnLst/>
            <a:rect l="l" t="t" r="r" b="b"/>
            <a:pathLst>
              <a:path w="60960">
                <a:moveTo>
                  <a:pt x="0" y="0"/>
                </a:moveTo>
                <a:lnTo>
                  <a:pt x="60959" y="0"/>
                </a:lnTo>
              </a:path>
            </a:pathLst>
          </a:custGeom>
          <a:ln w="9144">
            <a:solidFill>
              <a:srgbClr val="D9D9D9"/>
            </a:solidFill>
          </a:ln>
        </p:spPr>
        <p:txBody>
          <a:bodyPr wrap="square" lIns="0" tIns="0" rIns="0" bIns="0" rtlCol="0"/>
          <a:lstStyle/>
          <a:p>
            <a:endParaRPr/>
          </a:p>
        </p:txBody>
      </p:sp>
      <p:sp>
        <p:nvSpPr>
          <p:cNvPr id="31" name="object 31"/>
          <p:cNvSpPr/>
          <p:nvPr/>
        </p:nvSpPr>
        <p:spPr>
          <a:xfrm>
            <a:off x="3447288" y="2439923"/>
            <a:ext cx="763905" cy="0"/>
          </a:xfrm>
          <a:custGeom>
            <a:avLst/>
            <a:gdLst/>
            <a:ahLst/>
            <a:cxnLst/>
            <a:rect l="l" t="t" r="r" b="b"/>
            <a:pathLst>
              <a:path w="763904">
                <a:moveTo>
                  <a:pt x="0" y="0"/>
                </a:moveTo>
                <a:lnTo>
                  <a:pt x="763524" y="0"/>
                </a:lnTo>
              </a:path>
            </a:pathLst>
          </a:custGeom>
          <a:ln w="9144">
            <a:solidFill>
              <a:srgbClr val="D9D9D9"/>
            </a:solidFill>
          </a:ln>
        </p:spPr>
        <p:txBody>
          <a:bodyPr wrap="square" lIns="0" tIns="0" rIns="0" bIns="0" rtlCol="0"/>
          <a:lstStyle/>
          <a:p>
            <a:endParaRPr/>
          </a:p>
        </p:txBody>
      </p:sp>
      <p:sp>
        <p:nvSpPr>
          <p:cNvPr id="32" name="object 32"/>
          <p:cNvSpPr/>
          <p:nvPr/>
        </p:nvSpPr>
        <p:spPr>
          <a:xfrm>
            <a:off x="1999488" y="2439923"/>
            <a:ext cx="1226820" cy="0"/>
          </a:xfrm>
          <a:custGeom>
            <a:avLst/>
            <a:gdLst/>
            <a:ahLst/>
            <a:cxnLst/>
            <a:rect l="l" t="t" r="r" b="b"/>
            <a:pathLst>
              <a:path w="1226820">
                <a:moveTo>
                  <a:pt x="0" y="0"/>
                </a:moveTo>
                <a:lnTo>
                  <a:pt x="1226820" y="0"/>
                </a:lnTo>
              </a:path>
            </a:pathLst>
          </a:custGeom>
          <a:ln w="9144">
            <a:solidFill>
              <a:srgbClr val="D9D9D9"/>
            </a:solidFill>
          </a:ln>
        </p:spPr>
        <p:txBody>
          <a:bodyPr wrap="square" lIns="0" tIns="0" rIns="0" bIns="0" rtlCol="0"/>
          <a:lstStyle/>
          <a:p>
            <a:endParaRPr/>
          </a:p>
        </p:txBody>
      </p:sp>
      <p:sp>
        <p:nvSpPr>
          <p:cNvPr id="33" name="object 33"/>
          <p:cNvSpPr/>
          <p:nvPr/>
        </p:nvSpPr>
        <p:spPr>
          <a:xfrm>
            <a:off x="1999488" y="1740407"/>
            <a:ext cx="3938270" cy="0"/>
          </a:xfrm>
          <a:custGeom>
            <a:avLst/>
            <a:gdLst/>
            <a:ahLst/>
            <a:cxnLst/>
            <a:rect l="l" t="t" r="r" b="b"/>
            <a:pathLst>
              <a:path w="3938270">
                <a:moveTo>
                  <a:pt x="0" y="0"/>
                </a:moveTo>
                <a:lnTo>
                  <a:pt x="3938016" y="0"/>
                </a:lnTo>
              </a:path>
            </a:pathLst>
          </a:custGeom>
          <a:ln w="9144">
            <a:solidFill>
              <a:srgbClr val="D9D9D9"/>
            </a:solidFill>
          </a:ln>
        </p:spPr>
        <p:txBody>
          <a:bodyPr wrap="square" lIns="0" tIns="0" rIns="0" bIns="0" rtlCol="0"/>
          <a:lstStyle/>
          <a:p>
            <a:endParaRPr/>
          </a:p>
        </p:txBody>
      </p:sp>
      <p:sp>
        <p:nvSpPr>
          <p:cNvPr id="34" name="object 34"/>
          <p:cNvSpPr/>
          <p:nvPr/>
        </p:nvSpPr>
        <p:spPr>
          <a:xfrm>
            <a:off x="2241804" y="2057400"/>
            <a:ext cx="220979" cy="0"/>
          </a:xfrm>
          <a:custGeom>
            <a:avLst/>
            <a:gdLst/>
            <a:ahLst/>
            <a:cxnLst/>
            <a:rect l="l" t="t" r="r" b="b"/>
            <a:pathLst>
              <a:path w="220980">
                <a:moveTo>
                  <a:pt x="0" y="0"/>
                </a:moveTo>
                <a:lnTo>
                  <a:pt x="220980" y="0"/>
                </a:lnTo>
              </a:path>
            </a:pathLst>
          </a:custGeom>
          <a:ln w="64008">
            <a:solidFill>
              <a:srgbClr val="5A336E"/>
            </a:solidFill>
          </a:ln>
        </p:spPr>
        <p:txBody>
          <a:bodyPr wrap="square" lIns="0" tIns="0" rIns="0" bIns="0" rtlCol="0"/>
          <a:lstStyle/>
          <a:p>
            <a:endParaRPr/>
          </a:p>
        </p:txBody>
      </p:sp>
      <p:sp>
        <p:nvSpPr>
          <p:cNvPr id="35" name="object 35"/>
          <p:cNvSpPr/>
          <p:nvPr/>
        </p:nvSpPr>
        <p:spPr>
          <a:xfrm>
            <a:off x="3226307" y="2089404"/>
            <a:ext cx="220979" cy="581025"/>
          </a:xfrm>
          <a:custGeom>
            <a:avLst/>
            <a:gdLst/>
            <a:ahLst/>
            <a:cxnLst/>
            <a:rect l="l" t="t" r="r" b="b"/>
            <a:pathLst>
              <a:path w="220979" h="581025">
                <a:moveTo>
                  <a:pt x="0" y="0"/>
                </a:moveTo>
                <a:lnTo>
                  <a:pt x="220980" y="0"/>
                </a:lnTo>
                <a:lnTo>
                  <a:pt x="220980" y="580644"/>
                </a:lnTo>
                <a:lnTo>
                  <a:pt x="0" y="580644"/>
                </a:lnTo>
                <a:lnTo>
                  <a:pt x="0" y="0"/>
                </a:lnTo>
                <a:close/>
              </a:path>
            </a:pathLst>
          </a:custGeom>
          <a:solidFill>
            <a:srgbClr val="A0CCFF">
              <a:alpha val="39999"/>
            </a:srgbClr>
          </a:solidFill>
        </p:spPr>
        <p:txBody>
          <a:bodyPr wrap="square" lIns="0" tIns="0" rIns="0" bIns="0" rtlCol="0"/>
          <a:lstStyle/>
          <a:p>
            <a:endParaRPr/>
          </a:p>
        </p:txBody>
      </p:sp>
      <p:sp>
        <p:nvSpPr>
          <p:cNvPr id="36" name="object 36"/>
          <p:cNvSpPr/>
          <p:nvPr/>
        </p:nvSpPr>
        <p:spPr>
          <a:xfrm>
            <a:off x="4210811" y="2089404"/>
            <a:ext cx="219710" cy="2330450"/>
          </a:xfrm>
          <a:custGeom>
            <a:avLst/>
            <a:gdLst/>
            <a:ahLst/>
            <a:cxnLst/>
            <a:rect l="l" t="t" r="r" b="b"/>
            <a:pathLst>
              <a:path w="219710" h="2330450">
                <a:moveTo>
                  <a:pt x="0" y="0"/>
                </a:moveTo>
                <a:lnTo>
                  <a:pt x="219456" y="0"/>
                </a:lnTo>
                <a:lnTo>
                  <a:pt x="219456" y="2330196"/>
                </a:lnTo>
                <a:lnTo>
                  <a:pt x="0" y="2330196"/>
                </a:lnTo>
                <a:lnTo>
                  <a:pt x="0" y="0"/>
                </a:lnTo>
                <a:close/>
              </a:path>
            </a:pathLst>
          </a:custGeom>
          <a:solidFill>
            <a:srgbClr val="C3D59B">
              <a:alpha val="39999"/>
            </a:srgbClr>
          </a:solidFill>
        </p:spPr>
        <p:txBody>
          <a:bodyPr wrap="square" lIns="0" tIns="0" rIns="0" bIns="0" rtlCol="0"/>
          <a:lstStyle/>
          <a:p>
            <a:endParaRPr/>
          </a:p>
        </p:txBody>
      </p:sp>
      <p:sp>
        <p:nvSpPr>
          <p:cNvPr id="37" name="object 37"/>
          <p:cNvSpPr/>
          <p:nvPr/>
        </p:nvSpPr>
        <p:spPr>
          <a:xfrm>
            <a:off x="5195315" y="2089404"/>
            <a:ext cx="219710" cy="1927860"/>
          </a:xfrm>
          <a:custGeom>
            <a:avLst/>
            <a:gdLst/>
            <a:ahLst/>
            <a:cxnLst/>
            <a:rect l="l" t="t" r="r" b="b"/>
            <a:pathLst>
              <a:path w="219710" h="1927860">
                <a:moveTo>
                  <a:pt x="0" y="0"/>
                </a:moveTo>
                <a:lnTo>
                  <a:pt x="219456" y="0"/>
                </a:lnTo>
                <a:lnTo>
                  <a:pt x="219456" y="1927860"/>
                </a:lnTo>
                <a:lnTo>
                  <a:pt x="0" y="1927860"/>
                </a:lnTo>
                <a:lnTo>
                  <a:pt x="0" y="0"/>
                </a:lnTo>
                <a:close/>
              </a:path>
            </a:pathLst>
          </a:custGeom>
          <a:solidFill>
            <a:srgbClr val="FBAF3E">
              <a:alpha val="39999"/>
            </a:srgbClr>
          </a:solidFill>
        </p:spPr>
        <p:txBody>
          <a:bodyPr wrap="square" lIns="0" tIns="0" rIns="0" bIns="0" rtlCol="0"/>
          <a:lstStyle/>
          <a:p>
            <a:endParaRPr/>
          </a:p>
        </p:txBody>
      </p:sp>
      <p:sp>
        <p:nvSpPr>
          <p:cNvPr id="38" name="object 38"/>
          <p:cNvSpPr/>
          <p:nvPr/>
        </p:nvSpPr>
        <p:spPr>
          <a:xfrm>
            <a:off x="2522220" y="1923288"/>
            <a:ext cx="220979" cy="166370"/>
          </a:xfrm>
          <a:custGeom>
            <a:avLst/>
            <a:gdLst/>
            <a:ahLst/>
            <a:cxnLst/>
            <a:rect l="l" t="t" r="r" b="b"/>
            <a:pathLst>
              <a:path w="220980" h="166369">
                <a:moveTo>
                  <a:pt x="0" y="0"/>
                </a:moveTo>
                <a:lnTo>
                  <a:pt x="220980" y="0"/>
                </a:lnTo>
                <a:lnTo>
                  <a:pt x="220980" y="166115"/>
                </a:lnTo>
                <a:lnTo>
                  <a:pt x="0" y="166115"/>
                </a:lnTo>
                <a:lnTo>
                  <a:pt x="0" y="0"/>
                </a:lnTo>
                <a:close/>
              </a:path>
            </a:pathLst>
          </a:custGeom>
          <a:solidFill>
            <a:srgbClr val="5A336E"/>
          </a:solidFill>
        </p:spPr>
        <p:txBody>
          <a:bodyPr wrap="square" lIns="0" tIns="0" rIns="0" bIns="0" rtlCol="0"/>
          <a:lstStyle/>
          <a:p>
            <a:endParaRPr/>
          </a:p>
        </p:txBody>
      </p:sp>
      <p:sp>
        <p:nvSpPr>
          <p:cNvPr id="39" name="object 39"/>
          <p:cNvSpPr/>
          <p:nvPr/>
        </p:nvSpPr>
        <p:spPr>
          <a:xfrm>
            <a:off x="3506723" y="2089404"/>
            <a:ext cx="219710" cy="248920"/>
          </a:xfrm>
          <a:custGeom>
            <a:avLst/>
            <a:gdLst/>
            <a:ahLst/>
            <a:cxnLst/>
            <a:rect l="l" t="t" r="r" b="b"/>
            <a:pathLst>
              <a:path w="219710" h="248919">
                <a:moveTo>
                  <a:pt x="0" y="0"/>
                </a:moveTo>
                <a:lnTo>
                  <a:pt x="219455" y="0"/>
                </a:lnTo>
                <a:lnTo>
                  <a:pt x="219455" y="248412"/>
                </a:lnTo>
                <a:lnTo>
                  <a:pt x="0" y="248412"/>
                </a:lnTo>
                <a:lnTo>
                  <a:pt x="0" y="0"/>
                </a:lnTo>
                <a:close/>
              </a:path>
            </a:pathLst>
          </a:custGeom>
          <a:solidFill>
            <a:srgbClr val="A0CCFF"/>
          </a:solidFill>
        </p:spPr>
        <p:txBody>
          <a:bodyPr wrap="square" lIns="0" tIns="0" rIns="0" bIns="0" rtlCol="0"/>
          <a:lstStyle/>
          <a:p>
            <a:endParaRPr/>
          </a:p>
        </p:txBody>
      </p:sp>
      <p:sp>
        <p:nvSpPr>
          <p:cNvPr id="40" name="object 40"/>
          <p:cNvSpPr/>
          <p:nvPr/>
        </p:nvSpPr>
        <p:spPr>
          <a:xfrm>
            <a:off x="4491228" y="2089404"/>
            <a:ext cx="219710" cy="734695"/>
          </a:xfrm>
          <a:custGeom>
            <a:avLst/>
            <a:gdLst/>
            <a:ahLst/>
            <a:cxnLst/>
            <a:rect l="l" t="t" r="r" b="b"/>
            <a:pathLst>
              <a:path w="219710" h="734694">
                <a:moveTo>
                  <a:pt x="0" y="0"/>
                </a:moveTo>
                <a:lnTo>
                  <a:pt x="219455" y="0"/>
                </a:lnTo>
                <a:lnTo>
                  <a:pt x="219455" y="734568"/>
                </a:lnTo>
                <a:lnTo>
                  <a:pt x="0" y="734568"/>
                </a:lnTo>
                <a:lnTo>
                  <a:pt x="0" y="0"/>
                </a:lnTo>
                <a:close/>
              </a:path>
            </a:pathLst>
          </a:custGeom>
          <a:solidFill>
            <a:srgbClr val="C3D59B"/>
          </a:solidFill>
        </p:spPr>
        <p:txBody>
          <a:bodyPr wrap="square" lIns="0" tIns="0" rIns="0" bIns="0" rtlCol="0"/>
          <a:lstStyle/>
          <a:p>
            <a:endParaRPr/>
          </a:p>
        </p:txBody>
      </p:sp>
      <p:sp>
        <p:nvSpPr>
          <p:cNvPr id="41" name="object 41"/>
          <p:cNvSpPr/>
          <p:nvPr/>
        </p:nvSpPr>
        <p:spPr>
          <a:xfrm>
            <a:off x="5474208" y="2089404"/>
            <a:ext cx="220979" cy="1239520"/>
          </a:xfrm>
          <a:custGeom>
            <a:avLst/>
            <a:gdLst/>
            <a:ahLst/>
            <a:cxnLst/>
            <a:rect l="l" t="t" r="r" b="b"/>
            <a:pathLst>
              <a:path w="220979" h="1239520">
                <a:moveTo>
                  <a:pt x="0" y="0"/>
                </a:moveTo>
                <a:lnTo>
                  <a:pt x="220979" y="0"/>
                </a:lnTo>
                <a:lnTo>
                  <a:pt x="220979" y="1239012"/>
                </a:lnTo>
                <a:lnTo>
                  <a:pt x="0" y="1239012"/>
                </a:lnTo>
                <a:lnTo>
                  <a:pt x="0" y="0"/>
                </a:lnTo>
                <a:close/>
              </a:path>
            </a:pathLst>
          </a:custGeom>
          <a:solidFill>
            <a:srgbClr val="FBAF3E"/>
          </a:solidFill>
        </p:spPr>
        <p:txBody>
          <a:bodyPr wrap="square" lIns="0" tIns="0" rIns="0" bIns="0" rtlCol="0"/>
          <a:lstStyle/>
          <a:p>
            <a:endParaRPr/>
          </a:p>
        </p:txBody>
      </p:sp>
      <p:sp>
        <p:nvSpPr>
          <p:cNvPr id="42" name="object 42"/>
          <p:cNvSpPr/>
          <p:nvPr/>
        </p:nvSpPr>
        <p:spPr>
          <a:xfrm>
            <a:off x="1999488" y="2089404"/>
            <a:ext cx="3938270" cy="0"/>
          </a:xfrm>
          <a:custGeom>
            <a:avLst/>
            <a:gdLst/>
            <a:ahLst/>
            <a:cxnLst/>
            <a:rect l="l" t="t" r="r" b="b"/>
            <a:pathLst>
              <a:path w="3938270">
                <a:moveTo>
                  <a:pt x="0" y="0"/>
                </a:moveTo>
                <a:lnTo>
                  <a:pt x="3938016" y="0"/>
                </a:lnTo>
              </a:path>
            </a:pathLst>
          </a:custGeom>
          <a:ln w="9144">
            <a:solidFill>
              <a:srgbClr val="D9D9D9"/>
            </a:solidFill>
          </a:ln>
        </p:spPr>
        <p:txBody>
          <a:bodyPr wrap="square" lIns="0" tIns="0" rIns="0" bIns="0" rtlCol="0"/>
          <a:lstStyle/>
          <a:p>
            <a:endParaRPr/>
          </a:p>
        </p:txBody>
      </p:sp>
      <p:sp>
        <p:nvSpPr>
          <p:cNvPr id="43" name="object 43"/>
          <p:cNvSpPr/>
          <p:nvPr/>
        </p:nvSpPr>
        <p:spPr>
          <a:xfrm>
            <a:off x="937260" y="5362955"/>
            <a:ext cx="58419" cy="58419"/>
          </a:xfrm>
          <a:custGeom>
            <a:avLst/>
            <a:gdLst/>
            <a:ahLst/>
            <a:cxnLst/>
            <a:rect l="l" t="t" r="r" b="b"/>
            <a:pathLst>
              <a:path w="58419" h="58420">
                <a:moveTo>
                  <a:pt x="0" y="0"/>
                </a:moveTo>
                <a:lnTo>
                  <a:pt x="57912" y="0"/>
                </a:lnTo>
                <a:lnTo>
                  <a:pt x="57912" y="57912"/>
                </a:lnTo>
                <a:lnTo>
                  <a:pt x="0" y="57912"/>
                </a:lnTo>
                <a:lnTo>
                  <a:pt x="0" y="0"/>
                </a:lnTo>
                <a:close/>
              </a:path>
            </a:pathLst>
          </a:custGeom>
          <a:solidFill>
            <a:srgbClr val="BADFE2"/>
          </a:solidFill>
        </p:spPr>
        <p:txBody>
          <a:bodyPr wrap="square" lIns="0" tIns="0" rIns="0" bIns="0" rtlCol="0"/>
          <a:lstStyle/>
          <a:p>
            <a:endParaRPr/>
          </a:p>
        </p:txBody>
      </p:sp>
      <p:sp>
        <p:nvSpPr>
          <p:cNvPr id="44" name="object 44"/>
          <p:cNvSpPr/>
          <p:nvPr/>
        </p:nvSpPr>
        <p:spPr>
          <a:xfrm>
            <a:off x="937260" y="5533644"/>
            <a:ext cx="58419" cy="58419"/>
          </a:xfrm>
          <a:custGeom>
            <a:avLst/>
            <a:gdLst/>
            <a:ahLst/>
            <a:cxnLst/>
            <a:rect l="l" t="t" r="r" b="b"/>
            <a:pathLst>
              <a:path w="58419" h="58420">
                <a:moveTo>
                  <a:pt x="0" y="0"/>
                </a:moveTo>
                <a:lnTo>
                  <a:pt x="57912" y="0"/>
                </a:lnTo>
                <a:lnTo>
                  <a:pt x="57912" y="57911"/>
                </a:lnTo>
                <a:lnTo>
                  <a:pt x="0" y="57911"/>
                </a:lnTo>
                <a:lnTo>
                  <a:pt x="0" y="0"/>
                </a:lnTo>
                <a:close/>
              </a:path>
            </a:pathLst>
          </a:custGeom>
          <a:solidFill>
            <a:srgbClr val="333399"/>
          </a:solidFill>
        </p:spPr>
        <p:txBody>
          <a:bodyPr wrap="square" lIns="0" tIns="0" rIns="0" bIns="0" rtlCol="0"/>
          <a:lstStyle/>
          <a:p>
            <a:endParaRPr/>
          </a:p>
        </p:txBody>
      </p:sp>
      <p:graphicFrame>
        <p:nvGraphicFramePr>
          <p:cNvPr id="45" name="object 45"/>
          <p:cNvGraphicFramePr>
            <a:graphicFrameLocks noGrp="1"/>
          </p:cNvGraphicFramePr>
          <p:nvPr/>
        </p:nvGraphicFramePr>
        <p:xfrm>
          <a:off x="894588" y="4885944"/>
          <a:ext cx="5039994" cy="759460"/>
        </p:xfrm>
        <a:graphic>
          <a:graphicData uri="http://schemas.openxmlformats.org/drawingml/2006/table">
            <a:tbl>
              <a:tblPr firstRow="1" bandRow="1">
                <a:tableStyleId>{2D5ABB26-0587-4C30-8999-92F81FD0307C}</a:tableStyleId>
              </a:tblPr>
              <a:tblGrid>
                <a:gridCol w="1100455">
                  <a:extLst>
                    <a:ext uri="{9D8B030D-6E8A-4147-A177-3AD203B41FA5}">
                      <a16:colId xmlns="" xmlns:a16="http://schemas.microsoft.com/office/drawing/2014/main" val="20000"/>
                    </a:ext>
                  </a:extLst>
                </a:gridCol>
                <a:gridCol w="984884">
                  <a:extLst>
                    <a:ext uri="{9D8B030D-6E8A-4147-A177-3AD203B41FA5}">
                      <a16:colId xmlns="" xmlns:a16="http://schemas.microsoft.com/office/drawing/2014/main" val="20001"/>
                    </a:ext>
                  </a:extLst>
                </a:gridCol>
                <a:gridCol w="984885">
                  <a:extLst>
                    <a:ext uri="{9D8B030D-6E8A-4147-A177-3AD203B41FA5}">
                      <a16:colId xmlns="" xmlns:a16="http://schemas.microsoft.com/office/drawing/2014/main" val="20002"/>
                    </a:ext>
                  </a:extLst>
                </a:gridCol>
                <a:gridCol w="984885">
                  <a:extLst>
                    <a:ext uri="{9D8B030D-6E8A-4147-A177-3AD203B41FA5}">
                      <a16:colId xmlns="" xmlns:a16="http://schemas.microsoft.com/office/drawing/2014/main" val="20003"/>
                    </a:ext>
                  </a:extLst>
                </a:gridCol>
                <a:gridCol w="984885">
                  <a:extLst>
                    <a:ext uri="{9D8B030D-6E8A-4147-A177-3AD203B41FA5}">
                      <a16:colId xmlns="" xmlns:a16="http://schemas.microsoft.com/office/drawing/2014/main" val="20004"/>
                    </a:ext>
                  </a:extLst>
                </a:gridCol>
              </a:tblGrid>
              <a:tr h="417195">
                <a:tc>
                  <a:txBody>
                    <a:bodyPr/>
                    <a:lstStyle/>
                    <a:p>
                      <a:pPr>
                        <a:lnSpc>
                          <a:spcPct val="100000"/>
                        </a:lnSpc>
                      </a:pPr>
                      <a:endParaRPr sz="1300">
                        <a:latin typeface="Times New Roman"/>
                        <a:cs typeface="Times New Roman"/>
                      </a:endParaRPr>
                    </a:p>
                  </a:txBody>
                  <a:tcPr marL="0" marR="0" marT="0" marB="0">
                    <a:lnR w="9525">
                      <a:solidFill>
                        <a:srgbClr val="D9D9D9"/>
                      </a:solidFill>
                      <a:prstDash val="solid"/>
                    </a:lnR>
                    <a:lnB w="9525">
                      <a:solidFill>
                        <a:srgbClr val="D9D9D9"/>
                      </a:solidFill>
                      <a:prstDash val="solid"/>
                    </a:lnB>
                  </a:tcPr>
                </a:tc>
                <a:tc>
                  <a:txBody>
                    <a:bodyPr/>
                    <a:lstStyle/>
                    <a:p>
                      <a:pPr marL="167640" marR="149225" indent="12700" algn="just">
                        <a:lnSpc>
                          <a:spcPts val="1010"/>
                        </a:lnSpc>
                        <a:spcBef>
                          <a:spcPts val="70"/>
                        </a:spcBef>
                      </a:pPr>
                      <a:r>
                        <a:rPr sz="900" spc="-5" dirty="0">
                          <a:solidFill>
                            <a:srgbClr val="585858"/>
                          </a:solidFill>
                          <a:latin typeface="Garamond"/>
                          <a:cs typeface="Garamond"/>
                        </a:rPr>
                        <a:t>Black/African  American and  Latina</a:t>
                      </a:r>
                      <a:r>
                        <a:rPr sz="900" spc="-55" dirty="0">
                          <a:solidFill>
                            <a:srgbClr val="585858"/>
                          </a:solidFill>
                          <a:latin typeface="Garamond"/>
                          <a:cs typeface="Garamond"/>
                        </a:rPr>
                        <a:t> </a:t>
                      </a:r>
                      <a:r>
                        <a:rPr sz="900" spc="-5" dirty="0">
                          <a:solidFill>
                            <a:srgbClr val="585858"/>
                          </a:solidFill>
                          <a:latin typeface="Garamond"/>
                          <a:cs typeface="Garamond"/>
                        </a:rPr>
                        <a:t>Women</a:t>
                      </a:r>
                      <a:endParaRPr sz="900">
                        <a:latin typeface="Garamond"/>
                        <a:cs typeface="Garamond"/>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spcBef>
                          <a:spcPts val="10"/>
                        </a:spcBef>
                      </a:pPr>
                      <a:endParaRPr sz="850">
                        <a:latin typeface="Times New Roman"/>
                        <a:cs typeface="Times New Roman"/>
                      </a:endParaRPr>
                    </a:p>
                    <a:p>
                      <a:pPr marL="7620" algn="ctr">
                        <a:lnSpc>
                          <a:spcPct val="100000"/>
                        </a:lnSpc>
                      </a:pPr>
                      <a:r>
                        <a:rPr sz="900" spc="-5" dirty="0">
                          <a:solidFill>
                            <a:srgbClr val="585858"/>
                          </a:solidFill>
                          <a:latin typeface="Garamond"/>
                          <a:cs typeface="Garamond"/>
                        </a:rPr>
                        <a:t>MSM of</a:t>
                      </a:r>
                      <a:r>
                        <a:rPr sz="900" spc="-15" dirty="0">
                          <a:solidFill>
                            <a:srgbClr val="585858"/>
                          </a:solidFill>
                          <a:latin typeface="Garamond"/>
                          <a:cs typeface="Garamond"/>
                        </a:rPr>
                        <a:t> </a:t>
                      </a:r>
                      <a:r>
                        <a:rPr sz="900" spc="-5" dirty="0">
                          <a:solidFill>
                            <a:srgbClr val="585858"/>
                          </a:solidFill>
                          <a:latin typeface="Garamond"/>
                          <a:cs typeface="Garamond"/>
                        </a:rPr>
                        <a:t>Color</a:t>
                      </a:r>
                      <a:endParaRPr sz="900">
                        <a:latin typeface="Garamond"/>
                        <a:cs typeface="Garamond"/>
                      </a:endParaRPr>
                    </a:p>
                  </a:txBody>
                  <a:tcPr marL="0" marR="0" marT="127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spcBef>
                          <a:spcPts val="10"/>
                        </a:spcBef>
                      </a:pPr>
                      <a:endParaRPr sz="850">
                        <a:latin typeface="Times New Roman"/>
                        <a:cs typeface="Times New Roman"/>
                      </a:endParaRPr>
                    </a:p>
                    <a:p>
                      <a:pPr marL="6350" algn="ctr">
                        <a:lnSpc>
                          <a:spcPct val="100000"/>
                        </a:lnSpc>
                      </a:pPr>
                      <a:r>
                        <a:rPr sz="900" spc="-5" dirty="0">
                          <a:solidFill>
                            <a:srgbClr val="585858"/>
                          </a:solidFill>
                          <a:latin typeface="Garamond"/>
                          <a:cs typeface="Garamond"/>
                        </a:rPr>
                        <a:t>Transgender</a:t>
                      </a:r>
                      <a:endParaRPr sz="900">
                        <a:latin typeface="Garamond"/>
                        <a:cs typeface="Garamond"/>
                      </a:endParaRPr>
                    </a:p>
                  </a:txBody>
                  <a:tcPr marL="0" marR="0" marT="127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a:lnSpc>
                          <a:spcPct val="100000"/>
                        </a:lnSpc>
                        <a:spcBef>
                          <a:spcPts val="10"/>
                        </a:spcBef>
                      </a:pPr>
                      <a:endParaRPr sz="850">
                        <a:latin typeface="Times New Roman"/>
                        <a:cs typeface="Times New Roman"/>
                      </a:endParaRPr>
                    </a:p>
                    <a:p>
                      <a:pPr marL="354330">
                        <a:lnSpc>
                          <a:spcPct val="100000"/>
                        </a:lnSpc>
                      </a:pPr>
                      <a:r>
                        <a:rPr sz="900" spc="-5" dirty="0">
                          <a:solidFill>
                            <a:srgbClr val="585858"/>
                          </a:solidFill>
                          <a:latin typeface="Garamond"/>
                          <a:cs typeface="Garamond"/>
                        </a:rPr>
                        <a:t>Youth</a:t>
                      </a:r>
                      <a:endParaRPr sz="900">
                        <a:latin typeface="Garamond"/>
                        <a:cs typeface="Garamond"/>
                      </a:endParaRPr>
                    </a:p>
                  </a:txBody>
                  <a:tcPr marL="0" marR="0" marT="127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 xmlns:a16="http://schemas.microsoft.com/office/drawing/2014/main" val="10000"/>
                  </a:ext>
                </a:extLst>
              </a:tr>
              <a:tr h="172085">
                <a:tc>
                  <a:txBody>
                    <a:bodyPr/>
                    <a:lstStyle/>
                    <a:p>
                      <a:pPr marR="31750" algn="r">
                        <a:lnSpc>
                          <a:spcPct val="100000"/>
                        </a:lnSpc>
                      </a:pPr>
                      <a:r>
                        <a:rPr sz="900" spc="-5" dirty="0">
                          <a:solidFill>
                            <a:srgbClr val="585858"/>
                          </a:solidFill>
                          <a:latin typeface="Garamond"/>
                          <a:cs typeface="Garamond"/>
                        </a:rPr>
                        <a:t>First-Dif </a:t>
                      </a:r>
                      <a:r>
                        <a:rPr sz="900" dirty="0">
                          <a:solidFill>
                            <a:srgbClr val="585858"/>
                          </a:solidFill>
                          <a:latin typeface="Garamond"/>
                          <a:cs typeface="Garamond"/>
                        </a:rPr>
                        <a:t>to</a:t>
                      </a:r>
                      <a:r>
                        <a:rPr sz="900" spc="-50" dirty="0">
                          <a:solidFill>
                            <a:srgbClr val="585858"/>
                          </a:solidFill>
                          <a:latin typeface="Garamond"/>
                          <a:cs typeface="Garamond"/>
                        </a:rPr>
                        <a:t> </a:t>
                      </a:r>
                      <a:r>
                        <a:rPr sz="900" spc="-5" dirty="0">
                          <a:solidFill>
                            <a:srgbClr val="585858"/>
                          </a:solidFill>
                          <a:latin typeface="Garamond"/>
                          <a:cs typeface="Garamond"/>
                        </a:rPr>
                        <a:t>Caseload</a:t>
                      </a:r>
                      <a:endParaRPr sz="900">
                        <a:latin typeface="Garamond"/>
                        <a:cs typeface="Garamond"/>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8890" algn="ctr">
                        <a:lnSpc>
                          <a:spcPct val="100000"/>
                        </a:lnSpc>
                        <a:spcBef>
                          <a:spcPts val="25"/>
                        </a:spcBef>
                      </a:pPr>
                      <a:r>
                        <a:rPr sz="900" spc="-5" dirty="0">
                          <a:solidFill>
                            <a:srgbClr val="585858"/>
                          </a:solidFill>
                          <a:latin typeface="Garamond"/>
                          <a:cs typeface="Garamond"/>
                        </a:rPr>
                        <a:t>0.4%</a:t>
                      </a:r>
                      <a:endParaRPr sz="900">
                        <a:latin typeface="Garamond"/>
                        <a:cs typeface="Garamond"/>
                      </a:endParaRPr>
                    </a:p>
                  </a:txBody>
                  <a:tcPr marL="0" marR="0" marT="317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620" algn="ctr">
                        <a:lnSpc>
                          <a:spcPct val="100000"/>
                        </a:lnSpc>
                        <a:spcBef>
                          <a:spcPts val="25"/>
                        </a:spcBef>
                      </a:pPr>
                      <a:r>
                        <a:rPr sz="900" spc="-5" dirty="0">
                          <a:solidFill>
                            <a:srgbClr val="585858"/>
                          </a:solidFill>
                          <a:latin typeface="Garamond"/>
                          <a:cs typeface="Garamond"/>
                        </a:rPr>
                        <a:t>-3.3%</a:t>
                      </a:r>
                      <a:endParaRPr sz="900">
                        <a:latin typeface="Garamond"/>
                        <a:cs typeface="Garamond"/>
                      </a:endParaRPr>
                    </a:p>
                  </a:txBody>
                  <a:tcPr marL="0" marR="0" marT="317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6350" algn="ctr">
                        <a:lnSpc>
                          <a:spcPct val="100000"/>
                        </a:lnSpc>
                        <a:spcBef>
                          <a:spcPts val="25"/>
                        </a:spcBef>
                      </a:pPr>
                      <a:r>
                        <a:rPr sz="900" spc="-5" dirty="0">
                          <a:solidFill>
                            <a:srgbClr val="585858"/>
                          </a:solidFill>
                          <a:latin typeface="Garamond"/>
                          <a:cs typeface="Garamond"/>
                        </a:rPr>
                        <a:t>-13.3%</a:t>
                      </a:r>
                      <a:endParaRPr sz="900">
                        <a:latin typeface="Garamond"/>
                        <a:cs typeface="Garamond"/>
                      </a:endParaRPr>
                    </a:p>
                  </a:txBody>
                  <a:tcPr marL="0" marR="0" marT="317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337185">
                        <a:lnSpc>
                          <a:spcPct val="100000"/>
                        </a:lnSpc>
                        <a:spcBef>
                          <a:spcPts val="25"/>
                        </a:spcBef>
                      </a:pPr>
                      <a:r>
                        <a:rPr sz="900" spc="-5" dirty="0">
                          <a:solidFill>
                            <a:srgbClr val="585858"/>
                          </a:solidFill>
                          <a:latin typeface="Garamond"/>
                          <a:cs typeface="Garamond"/>
                        </a:rPr>
                        <a:t>-11.0%</a:t>
                      </a:r>
                      <a:endParaRPr sz="900">
                        <a:latin typeface="Garamond"/>
                        <a:cs typeface="Garamond"/>
                      </a:endParaRPr>
                    </a:p>
                  </a:txBody>
                  <a:tcPr marL="0" marR="0" marT="317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 xmlns:a16="http://schemas.microsoft.com/office/drawing/2014/main" val="10001"/>
                  </a:ext>
                </a:extLst>
              </a:tr>
              <a:tr h="170180">
                <a:tc>
                  <a:txBody>
                    <a:bodyPr/>
                    <a:lstStyle/>
                    <a:p>
                      <a:pPr marR="20955" algn="r">
                        <a:lnSpc>
                          <a:spcPts val="1075"/>
                        </a:lnSpc>
                      </a:pPr>
                      <a:r>
                        <a:rPr sz="900" spc="-5" dirty="0">
                          <a:solidFill>
                            <a:srgbClr val="585858"/>
                          </a:solidFill>
                          <a:latin typeface="Garamond"/>
                          <a:cs typeface="Garamond"/>
                        </a:rPr>
                        <a:t>Last -Dif </a:t>
                      </a:r>
                      <a:r>
                        <a:rPr sz="900" dirty="0">
                          <a:solidFill>
                            <a:srgbClr val="585858"/>
                          </a:solidFill>
                          <a:latin typeface="Garamond"/>
                          <a:cs typeface="Garamond"/>
                        </a:rPr>
                        <a:t>to</a:t>
                      </a:r>
                      <a:r>
                        <a:rPr sz="900" spc="-55" dirty="0">
                          <a:solidFill>
                            <a:srgbClr val="585858"/>
                          </a:solidFill>
                          <a:latin typeface="Garamond"/>
                          <a:cs typeface="Garamond"/>
                        </a:rPr>
                        <a:t> </a:t>
                      </a:r>
                      <a:r>
                        <a:rPr sz="900" spc="-5" dirty="0">
                          <a:solidFill>
                            <a:srgbClr val="585858"/>
                          </a:solidFill>
                          <a:latin typeface="Garamond"/>
                          <a:cs typeface="Garamond"/>
                        </a:rPr>
                        <a:t>Caseload</a:t>
                      </a:r>
                      <a:endParaRPr sz="900">
                        <a:latin typeface="Garamond"/>
                        <a:cs typeface="Garamond"/>
                      </a:endParaRPr>
                    </a:p>
                  </a:txBody>
                  <a:tcPr marL="0" marR="0" marT="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8890" algn="ctr">
                        <a:lnSpc>
                          <a:spcPct val="100000"/>
                        </a:lnSpc>
                        <a:spcBef>
                          <a:spcPts val="15"/>
                        </a:spcBef>
                      </a:pPr>
                      <a:r>
                        <a:rPr sz="900" spc="-5" dirty="0">
                          <a:solidFill>
                            <a:srgbClr val="585858"/>
                          </a:solidFill>
                          <a:latin typeface="Garamond"/>
                          <a:cs typeface="Garamond"/>
                        </a:rPr>
                        <a:t>1.0%</a:t>
                      </a:r>
                      <a:endParaRPr sz="900">
                        <a:latin typeface="Garamond"/>
                        <a:cs typeface="Garamond"/>
                      </a:endParaRPr>
                    </a:p>
                  </a:txBody>
                  <a:tcPr marL="0" marR="0" marT="190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620" algn="ctr">
                        <a:lnSpc>
                          <a:spcPct val="100000"/>
                        </a:lnSpc>
                        <a:spcBef>
                          <a:spcPts val="15"/>
                        </a:spcBef>
                      </a:pPr>
                      <a:r>
                        <a:rPr sz="900" spc="-5" dirty="0">
                          <a:solidFill>
                            <a:srgbClr val="585858"/>
                          </a:solidFill>
                          <a:latin typeface="Garamond"/>
                          <a:cs typeface="Garamond"/>
                        </a:rPr>
                        <a:t>-1.4%</a:t>
                      </a:r>
                      <a:endParaRPr sz="900">
                        <a:latin typeface="Garamond"/>
                        <a:cs typeface="Garamond"/>
                      </a:endParaRPr>
                    </a:p>
                  </a:txBody>
                  <a:tcPr marL="0" marR="0" marT="190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6350" algn="ctr">
                        <a:lnSpc>
                          <a:spcPct val="100000"/>
                        </a:lnSpc>
                        <a:spcBef>
                          <a:spcPts val="15"/>
                        </a:spcBef>
                      </a:pPr>
                      <a:r>
                        <a:rPr sz="900" spc="-5" dirty="0">
                          <a:solidFill>
                            <a:srgbClr val="585858"/>
                          </a:solidFill>
                          <a:latin typeface="Garamond"/>
                          <a:cs typeface="Garamond"/>
                        </a:rPr>
                        <a:t>-4.2%</a:t>
                      </a:r>
                      <a:endParaRPr sz="900">
                        <a:latin typeface="Garamond"/>
                        <a:cs typeface="Garamond"/>
                      </a:endParaRPr>
                    </a:p>
                  </a:txBody>
                  <a:tcPr marL="0" marR="0" marT="190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364490">
                        <a:lnSpc>
                          <a:spcPct val="100000"/>
                        </a:lnSpc>
                        <a:spcBef>
                          <a:spcPts val="15"/>
                        </a:spcBef>
                      </a:pPr>
                      <a:r>
                        <a:rPr sz="900" spc="-5" dirty="0">
                          <a:solidFill>
                            <a:srgbClr val="585858"/>
                          </a:solidFill>
                          <a:latin typeface="Garamond"/>
                          <a:cs typeface="Garamond"/>
                        </a:rPr>
                        <a:t>-7.1%</a:t>
                      </a:r>
                      <a:endParaRPr sz="900">
                        <a:latin typeface="Garamond"/>
                        <a:cs typeface="Garamond"/>
                      </a:endParaRPr>
                    </a:p>
                  </a:txBody>
                  <a:tcPr marL="0" marR="0" marT="190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 xmlns:a16="http://schemas.microsoft.com/office/drawing/2014/main" val="10002"/>
                  </a:ext>
                </a:extLst>
              </a:tr>
            </a:tbl>
          </a:graphicData>
        </a:graphic>
      </p:graphicFrame>
      <p:sp>
        <p:nvSpPr>
          <p:cNvPr id="64" name="object 64"/>
          <p:cNvSpPr txBox="1">
            <a:spLocks noGrp="1"/>
          </p:cNvSpPr>
          <p:nvPr>
            <p:ph type="sldNum" sz="quarter" idx="7"/>
          </p:nvPr>
        </p:nvSpPr>
        <p:spPr>
          <a:prstGeom prst="rect">
            <a:avLst/>
          </a:prstGeom>
        </p:spPr>
        <p:txBody>
          <a:bodyPr vert="horz" wrap="square" lIns="0" tIns="0" rIns="0" bIns="0" rtlCol="0">
            <a:spAutoFit/>
          </a:bodyPr>
          <a:lstStyle/>
          <a:p>
            <a:pPr marL="25400">
              <a:lnSpc>
                <a:spcPts val="2010"/>
              </a:lnSpc>
            </a:pPr>
            <a:fld id="{81D60167-4931-47E6-BA6A-407CBD079E47}" type="slidenum">
              <a:rPr dirty="0"/>
              <a:t>13</a:t>
            </a:fld>
            <a:endParaRPr dirty="0"/>
          </a:p>
        </p:txBody>
      </p:sp>
      <p:sp>
        <p:nvSpPr>
          <p:cNvPr id="46" name="object 46"/>
          <p:cNvSpPr txBox="1"/>
          <p:nvPr/>
        </p:nvSpPr>
        <p:spPr>
          <a:xfrm>
            <a:off x="2209728" y="1795625"/>
            <a:ext cx="283845"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404040"/>
                </a:solidFill>
                <a:latin typeface="Garamond"/>
                <a:cs typeface="Garamond"/>
              </a:rPr>
              <a:t>0</a:t>
            </a:r>
            <a:r>
              <a:rPr sz="1000" b="1" dirty="0">
                <a:solidFill>
                  <a:srgbClr val="404040"/>
                </a:solidFill>
                <a:latin typeface="Garamond"/>
                <a:cs typeface="Garamond"/>
              </a:rPr>
              <a:t>.</a:t>
            </a:r>
            <a:r>
              <a:rPr sz="1000" b="1" spc="-5" dirty="0">
                <a:solidFill>
                  <a:srgbClr val="404040"/>
                </a:solidFill>
                <a:latin typeface="Garamond"/>
                <a:cs typeface="Garamond"/>
              </a:rPr>
              <a:t>4%</a:t>
            </a:r>
            <a:endParaRPr sz="1000">
              <a:latin typeface="Garamond"/>
              <a:cs typeface="Garamond"/>
            </a:endParaRPr>
          </a:p>
        </p:txBody>
      </p:sp>
      <p:sp>
        <p:nvSpPr>
          <p:cNvPr id="47" name="object 47"/>
          <p:cNvSpPr txBox="1"/>
          <p:nvPr/>
        </p:nvSpPr>
        <p:spPr>
          <a:xfrm>
            <a:off x="3172838" y="2697259"/>
            <a:ext cx="32639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404040"/>
                </a:solidFill>
                <a:latin typeface="Garamond"/>
                <a:cs typeface="Garamond"/>
              </a:rPr>
              <a:t>-3</a:t>
            </a:r>
            <a:r>
              <a:rPr sz="1000" b="1" dirty="0">
                <a:solidFill>
                  <a:srgbClr val="404040"/>
                </a:solidFill>
                <a:latin typeface="Garamond"/>
                <a:cs typeface="Garamond"/>
              </a:rPr>
              <a:t>.</a:t>
            </a:r>
            <a:r>
              <a:rPr sz="1000" b="1" spc="-5" dirty="0">
                <a:solidFill>
                  <a:srgbClr val="404040"/>
                </a:solidFill>
                <a:latin typeface="Garamond"/>
                <a:cs typeface="Garamond"/>
              </a:rPr>
              <a:t>3%</a:t>
            </a:r>
            <a:endParaRPr sz="1000">
              <a:latin typeface="Garamond"/>
              <a:cs typeface="Garamond"/>
            </a:endParaRPr>
          </a:p>
        </p:txBody>
      </p:sp>
      <p:sp>
        <p:nvSpPr>
          <p:cNvPr id="48" name="object 48"/>
          <p:cNvSpPr txBox="1"/>
          <p:nvPr/>
        </p:nvSpPr>
        <p:spPr>
          <a:xfrm>
            <a:off x="1986788" y="4447782"/>
            <a:ext cx="3963670" cy="177800"/>
          </a:xfrm>
          <a:prstGeom prst="rect">
            <a:avLst/>
          </a:prstGeom>
        </p:spPr>
        <p:txBody>
          <a:bodyPr vert="horz" wrap="square" lIns="0" tIns="12065" rIns="0" bIns="0" rtlCol="0">
            <a:spAutoFit/>
          </a:bodyPr>
          <a:lstStyle/>
          <a:p>
            <a:pPr marL="12700">
              <a:lnSpc>
                <a:spcPct val="100000"/>
              </a:lnSpc>
              <a:spcBef>
                <a:spcPts val="95"/>
              </a:spcBef>
              <a:tabLst>
                <a:tab pos="2158365" algn="l"/>
                <a:tab pos="3950335" algn="l"/>
              </a:tabLst>
            </a:pPr>
            <a:r>
              <a:rPr sz="1000" b="1" strike="sngStrike" spc="-5" dirty="0">
                <a:solidFill>
                  <a:srgbClr val="404040"/>
                </a:solidFill>
                <a:latin typeface="Garamond"/>
                <a:cs typeface="Garamond"/>
              </a:rPr>
              <a:t> 	-13.3%	</a:t>
            </a:r>
            <a:endParaRPr sz="1000">
              <a:latin typeface="Garamond"/>
              <a:cs typeface="Garamond"/>
            </a:endParaRPr>
          </a:p>
        </p:txBody>
      </p:sp>
      <p:sp>
        <p:nvSpPr>
          <p:cNvPr id="49" name="object 49"/>
          <p:cNvSpPr txBox="1"/>
          <p:nvPr/>
        </p:nvSpPr>
        <p:spPr>
          <a:xfrm>
            <a:off x="5121701" y="4045538"/>
            <a:ext cx="367665"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404040"/>
                </a:solidFill>
                <a:latin typeface="Garamond"/>
                <a:cs typeface="Garamond"/>
              </a:rPr>
              <a:t>-11.0%</a:t>
            </a:r>
            <a:endParaRPr sz="1000">
              <a:latin typeface="Garamond"/>
              <a:cs typeface="Garamond"/>
            </a:endParaRPr>
          </a:p>
        </p:txBody>
      </p:sp>
      <p:sp>
        <p:nvSpPr>
          <p:cNvPr id="50" name="object 50"/>
          <p:cNvSpPr txBox="1"/>
          <p:nvPr/>
        </p:nvSpPr>
        <p:spPr>
          <a:xfrm>
            <a:off x="2494588" y="1693925"/>
            <a:ext cx="27432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404040"/>
                </a:solidFill>
                <a:latin typeface="Garamond"/>
                <a:cs typeface="Garamond"/>
              </a:rPr>
              <a:t>1.0%</a:t>
            </a:r>
            <a:endParaRPr sz="1000">
              <a:latin typeface="Garamond"/>
              <a:cs typeface="Garamond"/>
            </a:endParaRPr>
          </a:p>
        </p:txBody>
      </p:sp>
      <p:sp>
        <p:nvSpPr>
          <p:cNvPr id="51" name="object 51"/>
          <p:cNvSpPr txBox="1"/>
          <p:nvPr/>
        </p:nvSpPr>
        <p:spPr>
          <a:xfrm>
            <a:off x="3457699" y="2365091"/>
            <a:ext cx="31750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404040"/>
                </a:solidFill>
                <a:latin typeface="Garamond"/>
                <a:cs typeface="Garamond"/>
              </a:rPr>
              <a:t>-1.4%</a:t>
            </a:r>
            <a:endParaRPr sz="1000">
              <a:latin typeface="Garamond"/>
              <a:cs typeface="Garamond"/>
            </a:endParaRPr>
          </a:p>
        </p:txBody>
      </p:sp>
      <p:sp>
        <p:nvSpPr>
          <p:cNvPr id="52" name="object 52"/>
          <p:cNvSpPr txBox="1"/>
          <p:nvPr/>
        </p:nvSpPr>
        <p:spPr>
          <a:xfrm>
            <a:off x="4437379" y="2852212"/>
            <a:ext cx="326390"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404040"/>
                </a:solidFill>
                <a:latin typeface="Garamond"/>
                <a:cs typeface="Garamond"/>
              </a:rPr>
              <a:t>-4</a:t>
            </a:r>
            <a:r>
              <a:rPr sz="1000" b="1" dirty="0">
                <a:solidFill>
                  <a:srgbClr val="404040"/>
                </a:solidFill>
                <a:latin typeface="Garamond"/>
                <a:cs typeface="Garamond"/>
              </a:rPr>
              <a:t>.</a:t>
            </a:r>
            <a:r>
              <a:rPr sz="1000" b="1" spc="-5" dirty="0">
                <a:solidFill>
                  <a:srgbClr val="404040"/>
                </a:solidFill>
                <a:latin typeface="Garamond"/>
                <a:cs typeface="Garamond"/>
              </a:rPr>
              <a:t>2%</a:t>
            </a:r>
            <a:endParaRPr sz="1000">
              <a:latin typeface="Garamond"/>
              <a:cs typeface="Garamond"/>
            </a:endParaRPr>
          </a:p>
        </p:txBody>
      </p:sp>
      <p:sp>
        <p:nvSpPr>
          <p:cNvPr id="53" name="object 53"/>
          <p:cNvSpPr txBox="1"/>
          <p:nvPr/>
        </p:nvSpPr>
        <p:spPr>
          <a:xfrm>
            <a:off x="5426293" y="3356030"/>
            <a:ext cx="316865"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404040"/>
                </a:solidFill>
                <a:latin typeface="Garamond"/>
                <a:cs typeface="Garamond"/>
              </a:rPr>
              <a:t>-7</a:t>
            </a:r>
            <a:r>
              <a:rPr sz="1000" b="1" dirty="0">
                <a:solidFill>
                  <a:srgbClr val="404040"/>
                </a:solidFill>
                <a:latin typeface="Garamond"/>
                <a:cs typeface="Garamond"/>
              </a:rPr>
              <a:t>.</a:t>
            </a:r>
            <a:r>
              <a:rPr sz="1000" b="1" spc="-5" dirty="0">
                <a:solidFill>
                  <a:srgbClr val="404040"/>
                </a:solidFill>
                <a:latin typeface="Garamond"/>
                <a:cs typeface="Garamond"/>
              </a:rPr>
              <a:t>1%</a:t>
            </a:r>
            <a:endParaRPr sz="1000">
              <a:latin typeface="Garamond"/>
              <a:cs typeface="Garamond"/>
            </a:endParaRPr>
          </a:p>
        </p:txBody>
      </p:sp>
      <p:sp>
        <p:nvSpPr>
          <p:cNvPr id="54" name="object 54"/>
          <p:cNvSpPr txBox="1"/>
          <p:nvPr/>
        </p:nvSpPr>
        <p:spPr>
          <a:xfrm>
            <a:off x="1653071" y="4794203"/>
            <a:ext cx="2628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a:t>
            </a:r>
            <a:r>
              <a:rPr sz="900" spc="5" dirty="0">
                <a:solidFill>
                  <a:srgbClr val="585858"/>
                </a:solidFill>
                <a:latin typeface="Garamond"/>
                <a:cs typeface="Garamond"/>
              </a:rPr>
              <a:t>1</a:t>
            </a:r>
            <a:r>
              <a:rPr sz="900" spc="-5" dirty="0">
                <a:solidFill>
                  <a:srgbClr val="585858"/>
                </a:solidFill>
                <a:latin typeface="Garamond"/>
                <a:cs typeface="Garamond"/>
              </a:rPr>
              <a:t>6</a:t>
            </a:r>
            <a:r>
              <a:rPr sz="900" dirty="0">
                <a:solidFill>
                  <a:srgbClr val="585858"/>
                </a:solidFill>
                <a:latin typeface="Garamond"/>
                <a:cs typeface="Garamond"/>
              </a:rPr>
              <a:t>%</a:t>
            </a:r>
            <a:endParaRPr sz="900">
              <a:latin typeface="Garamond"/>
              <a:cs typeface="Garamond"/>
            </a:endParaRPr>
          </a:p>
        </p:txBody>
      </p:sp>
      <p:sp>
        <p:nvSpPr>
          <p:cNvPr id="55" name="object 55"/>
          <p:cNvSpPr txBox="1"/>
          <p:nvPr/>
        </p:nvSpPr>
        <p:spPr>
          <a:xfrm>
            <a:off x="1653071" y="4444216"/>
            <a:ext cx="2628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a:t>
            </a:r>
            <a:r>
              <a:rPr sz="900" spc="5" dirty="0">
                <a:solidFill>
                  <a:srgbClr val="585858"/>
                </a:solidFill>
                <a:latin typeface="Garamond"/>
                <a:cs typeface="Garamond"/>
              </a:rPr>
              <a:t>1</a:t>
            </a:r>
            <a:r>
              <a:rPr sz="900" spc="-5" dirty="0">
                <a:solidFill>
                  <a:srgbClr val="585858"/>
                </a:solidFill>
                <a:latin typeface="Garamond"/>
                <a:cs typeface="Garamond"/>
              </a:rPr>
              <a:t>4</a:t>
            </a:r>
            <a:r>
              <a:rPr sz="900" dirty="0">
                <a:solidFill>
                  <a:srgbClr val="585858"/>
                </a:solidFill>
                <a:latin typeface="Garamond"/>
                <a:cs typeface="Garamond"/>
              </a:rPr>
              <a:t>%</a:t>
            </a:r>
            <a:endParaRPr sz="900">
              <a:latin typeface="Garamond"/>
              <a:cs typeface="Garamond"/>
            </a:endParaRPr>
          </a:p>
        </p:txBody>
      </p:sp>
      <p:sp>
        <p:nvSpPr>
          <p:cNvPr id="56" name="object 56"/>
          <p:cNvSpPr txBox="1"/>
          <p:nvPr/>
        </p:nvSpPr>
        <p:spPr>
          <a:xfrm>
            <a:off x="1653071" y="4094229"/>
            <a:ext cx="2628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a:t>
            </a:r>
            <a:r>
              <a:rPr sz="900" spc="5" dirty="0">
                <a:solidFill>
                  <a:srgbClr val="585858"/>
                </a:solidFill>
                <a:latin typeface="Garamond"/>
                <a:cs typeface="Garamond"/>
              </a:rPr>
              <a:t>1</a:t>
            </a:r>
            <a:r>
              <a:rPr sz="900" spc="-5" dirty="0">
                <a:solidFill>
                  <a:srgbClr val="585858"/>
                </a:solidFill>
                <a:latin typeface="Garamond"/>
                <a:cs typeface="Garamond"/>
              </a:rPr>
              <a:t>2</a:t>
            </a:r>
            <a:r>
              <a:rPr sz="900" dirty="0">
                <a:solidFill>
                  <a:srgbClr val="585858"/>
                </a:solidFill>
                <a:latin typeface="Garamond"/>
                <a:cs typeface="Garamond"/>
              </a:rPr>
              <a:t>%</a:t>
            </a:r>
            <a:endParaRPr sz="900">
              <a:latin typeface="Garamond"/>
              <a:cs typeface="Garamond"/>
            </a:endParaRPr>
          </a:p>
        </p:txBody>
      </p:sp>
      <p:sp>
        <p:nvSpPr>
          <p:cNvPr id="57" name="object 57"/>
          <p:cNvSpPr txBox="1"/>
          <p:nvPr/>
        </p:nvSpPr>
        <p:spPr>
          <a:xfrm>
            <a:off x="1653071" y="3744243"/>
            <a:ext cx="2628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a:t>
            </a:r>
            <a:r>
              <a:rPr sz="900" spc="5" dirty="0">
                <a:solidFill>
                  <a:srgbClr val="585858"/>
                </a:solidFill>
                <a:latin typeface="Garamond"/>
                <a:cs typeface="Garamond"/>
              </a:rPr>
              <a:t>1</a:t>
            </a:r>
            <a:r>
              <a:rPr sz="900" spc="-5" dirty="0">
                <a:solidFill>
                  <a:srgbClr val="585858"/>
                </a:solidFill>
                <a:latin typeface="Garamond"/>
                <a:cs typeface="Garamond"/>
              </a:rPr>
              <a:t>0</a:t>
            </a:r>
            <a:r>
              <a:rPr sz="900" dirty="0">
                <a:solidFill>
                  <a:srgbClr val="585858"/>
                </a:solidFill>
                <a:latin typeface="Garamond"/>
                <a:cs typeface="Garamond"/>
              </a:rPr>
              <a:t>%</a:t>
            </a:r>
            <a:endParaRPr sz="900">
              <a:latin typeface="Garamond"/>
              <a:cs typeface="Garamond"/>
            </a:endParaRPr>
          </a:p>
        </p:txBody>
      </p:sp>
      <p:sp>
        <p:nvSpPr>
          <p:cNvPr id="58" name="object 58"/>
          <p:cNvSpPr txBox="1"/>
          <p:nvPr/>
        </p:nvSpPr>
        <p:spPr>
          <a:xfrm>
            <a:off x="1706677" y="3394256"/>
            <a:ext cx="2095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a:t>
            </a:r>
            <a:r>
              <a:rPr sz="900" spc="5" dirty="0">
                <a:solidFill>
                  <a:srgbClr val="585858"/>
                </a:solidFill>
                <a:latin typeface="Garamond"/>
                <a:cs typeface="Garamond"/>
              </a:rPr>
              <a:t>8</a:t>
            </a:r>
            <a:r>
              <a:rPr sz="900" dirty="0">
                <a:solidFill>
                  <a:srgbClr val="585858"/>
                </a:solidFill>
                <a:latin typeface="Garamond"/>
                <a:cs typeface="Garamond"/>
              </a:rPr>
              <a:t>%</a:t>
            </a:r>
            <a:endParaRPr sz="900">
              <a:latin typeface="Garamond"/>
              <a:cs typeface="Garamond"/>
            </a:endParaRPr>
          </a:p>
        </p:txBody>
      </p:sp>
      <p:sp>
        <p:nvSpPr>
          <p:cNvPr id="59" name="object 59"/>
          <p:cNvSpPr txBox="1"/>
          <p:nvPr/>
        </p:nvSpPr>
        <p:spPr>
          <a:xfrm>
            <a:off x="1706677" y="3044269"/>
            <a:ext cx="2095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a:t>
            </a:r>
            <a:r>
              <a:rPr sz="900" spc="5" dirty="0">
                <a:solidFill>
                  <a:srgbClr val="585858"/>
                </a:solidFill>
                <a:latin typeface="Garamond"/>
                <a:cs typeface="Garamond"/>
              </a:rPr>
              <a:t>6</a:t>
            </a:r>
            <a:r>
              <a:rPr sz="900" dirty="0">
                <a:solidFill>
                  <a:srgbClr val="585858"/>
                </a:solidFill>
                <a:latin typeface="Garamond"/>
                <a:cs typeface="Garamond"/>
              </a:rPr>
              <a:t>%</a:t>
            </a:r>
            <a:endParaRPr sz="900">
              <a:latin typeface="Garamond"/>
              <a:cs typeface="Garamond"/>
            </a:endParaRPr>
          </a:p>
        </p:txBody>
      </p:sp>
      <p:sp>
        <p:nvSpPr>
          <p:cNvPr id="60" name="object 60"/>
          <p:cNvSpPr txBox="1"/>
          <p:nvPr/>
        </p:nvSpPr>
        <p:spPr>
          <a:xfrm>
            <a:off x="1706677" y="2694283"/>
            <a:ext cx="2095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a:t>
            </a:r>
            <a:r>
              <a:rPr sz="900" spc="5" dirty="0">
                <a:solidFill>
                  <a:srgbClr val="585858"/>
                </a:solidFill>
                <a:latin typeface="Garamond"/>
                <a:cs typeface="Garamond"/>
              </a:rPr>
              <a:t>4</a:t>
            </a:r>
            <a:r>
              <a:rPr sz="900" dirty="0">
                <a:solidFill>
                  <a:srgbClr val="585858"/>
                </a:solidFill>
                <a:latin typeface="Garamond"/>
                <a:cs typeface="Garamond"/>
              </a:rPr>
              <a:t>%</a:t>
            </a:r>
            <a:endParaRPr sz="900">
              <a:latin typeface="Garamond"/>
              <a:cs typeface="Garamond"/>
            </a:endParaRPr>
          </a:p>
        </p:txBody>
      </p:sp>
      <p:sp>
        <p:nvSpPr>
          <p:cNvPr id="61" name="object 61"/>
          <p:cNvSpPr txBox="1"/>
          <p:nvPr/>
        </p:nvSpPr>
        <p:spPr>
          <a:xfrm>
            <a:off x="1706677" y="2344296"/>
            <a:ext cx="2095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a:t>
            </a:r>
            <a:r>
              <a:rPr sz="900" spc="5" dirty="0">
                <a:solidFill>
                  <a:srgbClr val="585858"/>
                </a:solidFill>
                <a:latin typeface="Garamond"/>
                <a:cs typeface="Garamond"/>
              </a:rPr>
              <a:t>2</a:t>
            </a:r>
            <a:r>
              <a:rPr sz="900" dirty="0">
                <a:solidFill>
                  <a:srgbClr val="585858"/>
                </a:solidFill>
                <a:latin typeface="Garamond"/>
                <a:cs typeface="Garamond"/>
              </a:rPr>
              <a:t>%</a:t>
            </a:r>
            <a:endParaRPr sz="900">
              <a:latin typeface="Garamond"/>
              <a:cs typeface="Garamond"/>
            </a:endParaRPr>
          </a:p>
        </p:txBody>
      </p:sp>
      <p:sp>
        <p:nvSpPr>
          <p:cNvPr id="62" name="object 62"/>
          <p:cNvSpPr txBox="1"/>
          <p:nvPr/>
        </p:nvSpPr>
        <p:spPr>
          <a:xfrm>
            <a:off x="1742453" y="1994310"/>
            <a:ext cx="17272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0%</a:t>
            </a:r>
            <a:endParaRPr sz="900">
              <a:latin typeface="Garamond"/>
              <a:cs typeface="Garamond"/>
            </a:endParaRPr>
          </a:p>
        </p:txBody>
      </p:sp>
      <p:sp>
        <p:nvSpPr>
          <p:cNvPr id="63" name="object 63"/>
          <p:cNvSpPr txBox="1"/>
          <p:nvPr/>
        </p:nvSpPr>
        <p:spPr>
          <a:xfrm>
            <a:off x="1742453" y="1644323"/>
            <a:ext cx="17272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Garamond"/>
                <a:cs typeface="Garamond"/>
              </a:rPr>
              <a:t>2%</a:t>
            </a:r>
            <a:endParaRPr sz="900">
              <a:latin typeface="Garamond"/>
              <a:cs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5C666F-D893-4502-B632-07186142B52B}"/>
              </a:ext>
            </a:extLst>
          </p:cNvPr>
          <p:cNvSpPr>
            <a:spLocks noGrp="1"/>
          </p:cNvSpPr>
          <p:nvPr>
            <p:ph type="title"/>
          </p:nvPr>
        </p:nvSpPr>
        <p:spPr/>
        <p:txBody>
          <a:bodyPr/>
          <a:lstStyle/>
          <a:p>
            <a:r>
              <a:rPr lang="en-US" dirty="0"/>
              <a:t>PWH engagement</a:t>
            </a:r>
          </a:p>
        </p:txBody>
      </p:sp>
      <p:sp>
        <p:nvSpPr>
          <p:cNvPr id="3" name="Text Placeholder 2">
            <a:extLst>
              <a:ext uri="{FF2B5EF4-FFF2-40B4-BE49-F238E27FC236}">
                <a16:creationId xmlns="" xmlns:a16="http://schemas.microsoft.com/office/drawing/2014/main" id="{E062DA82-325D-4FAB-8F1B-A2AA59C9DD29}"/>
              </a:ext>
            </a:extLst>
          </p:cNvPr>
          <p:cNvSpPr>
            <a:spLocks noGrp="1"/>
          </p:cNvSpPr>
          <p:nvPr>
            <p:ph type="body" idx="1"/>
          </p:nvPr>
        </p:nvSpPr>
        <p:spPr/>
        <p:txBody>
          <a:bodyPr/>
          <a:lstStyle/>
          <a:p>
            <a:r>
              <a:rPr lang="en-US" dirty="0" err="1"/>
              <a:t>end+disparities</a:t>
            </a:r>
            <a:r>
              <a:rPr lang="en-US" dirty="0"/>
              <a:t> ECHO Collaborative</a:t>
            </a:r>
          </a:p>
        </p:txBody>
      </p:sp>
    </p:spTree>
    <p:extLst>
      <p:ext uri="{BB962C8B-B14F-4D97-AF65-F5344CB8AC3E}">
        <p14:creationId xmlns:p14="http://schemas.microsoft.com/office/powerpoint/2010/main" val="379863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2893"/>
            <a:ext cx="8080210" cy="984885"/>
          </a:xfrm>
        </p:spPr>
        <p:txBody>
          <a:bodyPr>
            <a:normAutofit fontScale="90000"/>
          </a:bodyPr>
          <a:lstStyle/>
          <a:p>
            <a:pPr algn="ctr"/>
            <a:r>
              <a:rPr lang="en-US" dirty="0"/>
              <a:t>Did you participate in the CQII end+disparities ECHO Collaborative?</a:t>
            </a:r>
          </a:p>
        </p:txBody>
      </p:sp>
      <p:sp>
        <p:nvSpPr>
          <p:cNvPr id="3" name="Text Placeholder 2"/>
          <p:cNvSpPr>
            <a:spLocks noGrp="1"/>
          </p:cNvSpPr>
          <p:nvPr>
            <p:ph type="body" idx="1"/>
          </p:nvPr>
        </p:nvSpPr>
        <p:spPr>
          <a:xfrm>
            <a:off x="606589" y="1820672"/>
            <a:ext cx="7930821" cy="3589528"/>
          </a:xfrm>
        </p:spPr>
        <p:txBody>
          <a:bodyPr>
            <a:normAutofit/>
          </a:bodyPr>
          <a:lstStyle/>
          <a:p>
            <a:pPr marL="0" indent="0">
              <a:buNone/>
            </a:pPr>
            <a:r>
              <a:rPr lang="en-US" sz="2800" i="0" dirty="0"/>
              <a:t>In a TCQ+ survey of consumer participants of 53 respondents:</a:t>
            </a:r>
          </a:p>
          <a:p>
            <a:pPr marL="457200" indent="-457200">
              <a:buFont typeface="Arial" panose="020B0604020202020204" pitchFamily="34" charset="0"/>
              <a:buChar char="•"/>
            </a:pPr>
            <a:r>
              <a:rPr lang="en-US" sz="2800" i="0" dirty="0"/>
              <a:t>22% responded that they had participated in the Collaborative.</a:t>
            </a:r>
          </a:p>
          <a:p>
            <a:pPr marL="457200" indent="-457200">
              <a:buFont typeface="Arial" panose="020B0604020202020204" pitchFamily="34" charset="0"/>
              <a:buChar char="•"/>
            </a:pPr>
            <a:r>
              <a:rPr lang="en-US" sz="2800" i="0" dirty="0"/>
              <a:t>54.55% had participated in Affinity Sessions and 18.18% were faculty/content experts.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i="0" dirty="0"/>
              <a:t>Poll! See questions that pop up and answer them!</a:t>
            </a:r>
          </a:p>
        </p:txBody>
      </p:sp>
    </p:spTree>
    <p:extLst>
      <p:ext uri="{BB962C8B-B14F-4D97-AF65-F5344CB8AC3E}">
        <p14:creationId xmlns:p14="http://schemas.microsoft.com/office/powerpoint/2010/main" val="2419899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9E0498-FB66-40F2-89F9-A99CE16381D9}"/>
              </a:ext>
            </a:extLst>
          </p:cNvPr>
          <p:cNvSpPr>
            <a:spLocks noGrp="1"/>
          </p:cNvSpPr>
          <p:nvPr>
            <p:ph type="title"/>
          </p:nvPr>
        </p:nvSpPr>
        <p:spPr/>
        <p:txBody>
          <a:bodyPr/>
          <a:lstStyle/>
          <a:p>
            <a:r>
              <a:rPr lang="en-US" dirty="0"/>
              <a:t>PWH Involvement &amp; Engagement</a:t>
            </a:r>
          </a:p>
        </p:txBody>
      </p:sp>
      <p:sp>
        <p:nvSpPr>
          <p:cNvPr id="3" name="Content Placeholder 2">
            <a:extLst>
              <a:ext uri="{FF2B5EF4-FFF2-40B4-BE49-F238E27FC236}">
                <a16:creationId xmlns="" xmlns:a16="http://schemas.microsoft.com/office/drawing/2014/main" id="{50CABCF6-115B-4F8B-AD9F-45D3CEAA870A}"/>
              </a:ext>
            </a:extLst>
          </p:cNvPr>
          <p:cNvSpPr>
            <a:spLocks noGrp="1"/>
          </p:cNvSpPr>
          <p:nvPr>
            <p:ph idx="1"/>
          </p:nvPr>
        </p:nvSpPr>
        <p:spPr>
          <a:xfrm>
            <a:off x="762000" y="1566231"/>
            <a:ext cx="7772400" cy="4191000"/>
          </a:xfrm>
        </p:spPr>
        <p:txBody>
          <a:bodyPr/>
          <a:lstStyle/>
          <a:p>
            <a:r>
              <a:rPr lang="en-US" dirty="0"/>
              <a:t>Consumer involvement is </a:t>
            </a:r>
            <a:r>
              <a:rPr lang="en-US" b="1" u="sng" dirty="0">
                <a:solidFill>
                  <a:schemeClr val="accent2"/>
                </a:solidFill>
              </a:rPr>
              <a:t>necessary</a:t>
            </a:r>
            <a:r>
              <a:rPr lang="en-US" dirty="0"/>
              <a:t> for effective and appropriate quality improvement</a:t>
            </a:r>
          </a:p>
          <a:p>
            <a:r>
              <a:rPr lang="en-US" dirty="0"/>
              <a:t>Consumer representation and feedback was integrated in </a:t>
            </a:r>
            <a:r>
              <a:rPr lang="en-US" b="1" dirty="0">
                <a:solidFill>
                  <a:schemeClr val="accent2"/>
                </a:solidFill>
              </a:rPr>
              <a:t>ALL</a:t>
            </a:r>
            <a:r>
              <a:rPr lang="en-US" dirty="0">
                <a:solidFill>
                  <a:schemeClr val="accent2"/>
                </a:solidFill>
              </a:rPr>
              <a:t> </a:t>
            </a:r>
            <a:r>
              <a:rPr lang="en-US" dirty="0"/>
              <a:t>aspects of the Collaborative structure</a:t>
            </a:r>
          </a:p>
          <a:p>
            <a:r>
              <a:rPr lang="en-US" dirty="0"/>
              <a:t>Opportunities for active and meaningful involvement of patients (those </a:t>
            </a:r>
            <a:r>
              <a:rPr lang="en-US" b="1" i="1" dirty="0"/>
              <a:t>directly</a:t>
            </a:r>
            <a:r>
              <a:rPr lang="en-US" dirty="0"/>
              <a:t> impacted by HIV) and their shared experiences was </a:t>
            </a:r>
            <a:r>
              <a:rPr lang="en-US" b="1" u="sng" dirty="0">
                <a:solidFill>
                  <a:schemeClr val="accent2"/>
                </a:solidFill>
              </a:rPr>
              <a:t>VITAL</a:t>
            </a:r>
            <a:r>
              <a:rPr lang="en-US" dirty="0">
                <a:solidFill>
                  <a:schemeClr val="accent2"/>
                </a:solidFill>
              </a:rPr>
              <a:t> </a:t>
            </a:r>
            <a:r>
              <a:rPr lang="en-US" dirty="0"/>
              <a:t>to the success of the Collaborative </a:t>
            </a:r>
          </a:p>
          <a:p>
            <a:r>
              <a:rPr lang="en-US" dirty="0"/>
              <a:t>Consumer voices were heard, and the collaborative provided space for their feedback to inform the projects and build their capacity for QI. </a:t>
            </a:r>
          </a:p>
          <a:p>
            <a:endParaRPr lang="en-US" dirty="0"/>
          </a:p>
        </p:txBody>
      </p:sp>
    </p:spTree>
    <p:extLst>
      <p:ext uri="{BB962C8B-B14F-4D97-AF65-F5344CB8AC3E}">
        <p14:creationId xmlns:p14="http://schemas.microsoft.com/office/powerpoint/2010/main" val="609457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18586E-7F59-4633-8A8A-6FB6E5D65761}"/>
              </a:ext>
            </a:extLst>
          </p:cNvPr>
          <p:cNvSpPr>
            <a:spLocks noGrp="1"/>
          </p:cNvSpPr>
          <p:nvPr>
            <p:ph type="title"/>
          </p:nvPr>
        </p:nvSpPr>
        <p:spPr/>
        <p:txBody>
          <a:bodyPr/>
          <a:lstStyle/>
          <a:p>
            <a:r>
              <a:rPr lang="en-US" dirty="0"/>
              <a:t>Working with Consumers</a:t>
            </a:r>
          </a:p>
        </p:txBody>
      </p:sp>
      <p:sp>
        <p:nvSpPr>
          <p:cNvPr id="9" name="Text Placeholder 8">
            <a:extLst>
              <a:ext uri="{FF2B5EF4-FFF2-40B4-BE49-F238E27FC236}">
                <a16:creationId xmlns="" xmlns:a16="http://schemas.microsoft.com/office/drawing/2014/main" id="{D858FDB6-D43B-43D2-A6A5-9E153BCD9D5E}"/>
              </a:ext>
            </a:extLst>
          </p:cNvPr>
          <p:cNvSpPr>
            <a:spLocks noGrp="1"/>
          </p:cNvSpPr>
          <p:nvPr>
            <p:ph type="body" idx="1"/>
          </p:nvPr>
        </p:nvSpPr>
        <p:spPr/>
        <p:txBody>
          <a:bodyPr/>
          <a:lstStyle/>
          <a:p>
            <a:r>
              <a:rPr lang="en-US" dirty="0">
                <a:solidFill>
                  <a:schemeClr val="accent2"/>
                </a:solidFill>
              </a:rPr>
              <a:t>Consumer Engagement</a:t>
            </a:r>
          </a:p>
        </p:txBody>
      </p:sp>
      <p:sp>
        <p:nvSpPr>
          <p:cNvPr id="10" name="Content Placeholder 9">
            <a:extLst>
              <a:ext uri="{FF2B5EF4-FFF2-40B4-BE49-F238E27FC236}">
                <a16:creationId xmlns="" xmlns:a16="http://schemas.microsoft.com/office/drawing/2014/main" id="{DA8AFB3D-ECA4-4D08-BCDB-ADB0EAF49E48}"/>
              </a:ext>
            </a:extLst>
          </p:cNvPr>
          <p:cNvSpPr>
            <a:spLocks noGrp="1"/>
          </p:cNvSpPr>
          <p:nvPr>
            <p:ph sz="half" idx="2"/>
          </p:nvPr>
        </p:nvSpPr>
        <p:spPr/>
        <p:txBody>
          <a:bodyPr>
            <a:normAutofit/>
          </a:bodyPr>
          <a:lstStyle/>
          <a:p>
            <a:r>
              <a:rPr lang="en-US" dirty="0"/>
              <a:t>Clinical and supportive service interactions</a:t>
            </a:r>
          </a:p>
          <a:p>
            <a:r>
              <a:rPr lang="en-US" dirty="0"/>
              <a:t>Early phases of activation</a:t>
            </a:r>
          </a:p>
          <a:p>
            <a:r>
              <a:rPr lang="en-US" dirty="0"/>
              <a:t>In CQII ECHO end+disparities:</a:t>
            </a:r>
          </a:p>
          <a:p>
            <a:pPr lvl="1"/>
            <a:r>
              <a:rPr lang="en-US" dirty="0"/>
              <a:t>Patient interventions</a:t>
            </a:r>
          </a:p>
          <a:p>
            <a:pPr lvl="1"/>
            <a:r>
              <a:rPr lang="en-US" dirty="0"/>
              <a:t>Patient journey in system</a:t>
            </a:r>
          </a:p>
          <a:p>
            <a:pPr lvl="1"/>
            <a:r>
              <a:rPr lang="en-US" dirty="0"/>
              <a:t>Discussion of patients and patient interactions</a:t>
            </a:r>
          </a:p>
        </p:txBody>
      </p:sp>
      <p:sp>
        <p:nvSpPr>
          <p:cNvPr id="11" name="Text Placeholder 10">
            <a:extLst>
              <a:ext uri="{FF2B5EF4-FFF2-40B4-BE49-F238E27FC236}">
                <a16:creationId xmlns="" xmlns:a16="http://schemas.microsoft.com/office/drawing/2014/main" id="{651F3574-7189-4861-89CB-32CC67980356}"/>
              </a:ext>
            </a:extLst>
          </p:cNvPr>
          <p:cNvSpPr>
            <a:spLocks noGrp="1"/>
          </p:cNvSpPr>
          <p:nvPr>
            <p:ph type="body" sz="quarter" idx="3"/>
          </p:nvPr>
        </p:nvSpPr>
        <p:spPr/>
        <p:txBody>
          <a:bodyPr/>
          <a:lstStyle/>
          <a:p>
            <a:r>
              <a:rPr lang="en-US" dirty="0">
                <a:solidFill>
                  <a:schemeClr val="accent2"/>
                </a:solidFill>
              </a:rPr>
              <a:t>Consumer Involvement</a:t>
            </a:r>
          </a:p>
        </p:txBody>
      </p:sp>
      <p:sp>
        <p:nvSpPr>
          <p:cNvPr id="12" name="Content Placeholder 11">
            <a:extLst>
              <a:ext uri="{FF2B5EF4-FFF2-40B4-BE49-F238E27FC236}">
                <a16:creationId xmlns="" xmlns:a16="http://schemas.microsoft.com/office/drawing/2014/main" id="{2622F9B7-F749-4426-9522-A629AF44750B}"/>
              </a:ext>
            </a:extLst>
          </p:cNvPr>
          <p:cNvSpPr>
            <a:spLocks noGrp="1"/>
          </p:cNvSpPr>
          <p:nvPr>
            <p:ph sz="quarter" idx="4"/>
          </p:nvPr>
        </p:nvSpPr>
        <p:spPr/>
        <p:txBody>
          <a:bodyPr>
            <a:normAutofit/>
          </a:bodyPr>
          <a:lstStyle/>
          <a:p>
            <a:r>
              <a:rPr lang="en-US" dirty="0"/>
              <a:t>Consumers providing input and feedback </a:t>
            </a:r>
          </a:p>
          <a:p>
            <a:r>
              <a:rPr lang="en-US" dirty="0"/>
              <a:t>Later phases of activation</a:t>
            </a:r>
          </a:p>
          <a:p>
            <a:r>
              <a:rPr lang="en-US" dirty="0"/>
              <a:t>In CQII ECHO end+disparities :</a:t>
            </a:r>
          </a:p>
          <a:p>
            <a:pPr lvl="1"/>
            <a:r>
              <a:rPr lang="en-US" dirty="0"/>
              <a:t>Experience evaluation</a:t>
            </a:r>
          </a:p>
          <a:p>
            <a:pPr lvl="1"/>
            <a:r>
              <a:rPr lang="en-US" dirty="0"/>
              <a:t>Participation in QI activities</a:t>
            </a:r>
          </a:p>
          <a:p>
            <a:pPr lvl="1"/>
            <a:r>
              <a:rPr lang="en-US" dirty="0"/>
              <a:t>Training to assist participation</a:t>
            </a:r>
          </a:p>
          <a:p>
            <a:pPr lvl="1"/>
            <a:r>
              <a:rPr lang="en-US" dirty="0"/>
              <a:t>Community Partner team representation</a:t>
            </a:r>
          </a:p>
        </p:txBody>
      </p:sp>
      <p:sp>
        <p:nvSpPr>
          <p:cNvPr id="4" name="Slide Number Placeholder 3">
            <a:extLst>
              <a:ext uri="{FF2B5EF4-FFF2-40B4-BE49-F238E27FC236}">
                <a16:creationId xmlns="" xmlns:a16="http://schemas.microsoft.com/office/drawing/2014/main" id="{61FA06BE-17EC-4B41-B8B7-6B73F289C653}"/>
              </a:ext>
            </a:extLst>
          </p:cNvPr>
          <p:cNvSpPr>
            <a:spLocks noGrp="1"/>
          </p:cNvSpPr>
          <p:nvPr>
            <p:ph type="sldNum" sz="quarter" idx="4294967295"/>
          </p:nvPr>
        </p:nvSpPr>
        <p:spPr/>
        <p:txBody>
          <a:bodyPr/>
          <a:lstStyle/>
          <a:p>
            <a:pPr algn="r" defTabSz="685800">
              <a:defRPr/>
            </a:pPr>
            <a:fld id="{1E155340-D4C1-4AE4-98D3-57FAD7E20E63}" type="slidenum">
              <a:rPr lang="en-US" sz="1050">
                <a:solidFill>
                  <a:srgbClr val="F2F2F2"/>
                </a:solidFill>
                <a:latin typeface="Gadugi" panose="020B0502040204020203" pitchFamily="34" charset="0"/>
                <a:ea typeface="MS PGothic" panose="020B0600070205080204" pitchFamily="34" charset="-128"/>
              </a:rPr>
              <a:pPr algn="r" defTabSz="685800">
                <a:defRPr/>
              </a:pPr>
              <a:t>17</a:t>
            </a:fld>
            <a:endParaRPr lang="en-US" sz="1050" dirty="0">
              <a:solidFill>
                <a:srgbClr val="F2F2F2"/>
              </a:solidFill>
              <a:latin typeface="Gadugi" panose="020B0502040204020203" pitchFamily="34" charset="0"/>
              <a:ea typeface="MS PGothic" panose="020B0600070205080204" pitchFamily="34" charset="-128"/>
            </a:endParaRPr>
          </a:p>
        </p:txBody>
      </p:sp>
      <p:sp>
        <p:nvSpPr>
          <p:cNvPr id="13" name="TextBox 12">
            <a:extLst>
              <a:ext uri="{FF2B5EF4-FFF2-40B4-BE49-F238E27FC236}">
                <a16:creationId xmlns="" xmlns:a16="http://schemas.microsoft.com/office/drawing/2014/main" id="{04B41C49-7486-416A-9E14-AD4AA59892AD}"/>
              </a:ext>
            </a:extLst>
          </p:cNvPr>
          <p:cNvSpPr txBox="1"/>
          <p:nvPr/>
        </p:nvSpPr>
        <p:spPr>
          <a:xfrm>
            <a:off x="309563" y="1263704"/>
            <a:ext cx="3721814" cy="461665"/>
          </a:xfrm>
          <a:prstGeom prst="rect">
            <a:avLst/>
          </a:prstGeom>
          <a:noFill/>
        </p:spPr>
        <p:txBody>
          <a:bodyPr wrap="square" rtlCol="0">
            <a:spAutoFit/>
          </a:bodyPr>
          <a:lstStyle/>
          <a:p>
            <a:pPr algn="ctr" defTabSz="685800">
              <a:defRPr/>
            </a:pPr>
            <a:r>
              <a:rPr lang="en-US" sz="2400" b="1" dirty="0">
                <a:solidFill>
                  <a:srgbClr val="002060">
                    <a:lumMod val="50000"/>
                    <a:lumOff val="50000"/>
                  </a:srgbClr>
                </a:solidFill>
                <a:effectLst>
                  <a:outerShdw blurRad="38100" dist="38100" dir="2700000" algn="tl">
                    <a:srgbClr val="000000">
                      <a:alpha val="43137"/>
                    </a:srgbClr>
                  </a:outerShdw>
                </a:effectLst>
                <a:latin typeface="Calibri" panose="020F0502020204030204"/>
                <a:ea typeface="MS PGothic" panose="020B0600070205080204" pitchFamily="34" charset="-128"/>
              </a:rPr>
              <a:t>Support Groups</a:t>
            </a:r>
          </a:p>
        </p:txBody>
      </p:sp>
      <p:sp>
        <p:nvSpPr>
          <p:cNvPr id="14" name="TextBox 13">
            <a:extLst>
              <a:ext uri="{FF2B5EF4-FFF2-40B4-BE49-F238E27FC236}">
                <a16:creationId xmlns="" xmlns:a16="http://schemas.microsoft.com/office/drawing/2014/main" id="{DA9A6C32-4BDD-453A-8ED9-EE2ACAB3BA09}"/>
              </a:ext>
            </a:extLst>
          </p:cNvPr>
          <p:cNvSpPr txBox="1"/>
          <p:nvPr/>
        </p:nvSpPr>
        <p:spPr>
          <a:xfrm>
            <a:off x="4497388" y="1245543"/>
            <a:ext cx="4040187" cy="461665"/>
          </a:xfrm>
          <a:prstGeom prst="rect">
            <a:avLst/>
          </a:prstGeom>
          <a:noFill/>
        </p:spPr>
        <p:txBody>
          <a:bodyPr wrap="square" rtlCol="0">
            <a:spAutoFit/>
          </a:bodyPr>
          <a:lstStyle/>
          <a:p>
            <a:pPr algn="ctr" defTabSz="685800">
              <a:defRPr/>
            </a:pPr>
            <a:r>
              <a:rPr lang="en-US" sz="2400" b="1" dirty="0">
                <a:solidFill>
                  <a:srgbClr val="002060">
                    <a:lumMod val="50000"/>
                    <a:lumOff val="50000"/>
                  </a:srgbClr>
                </a:solidFill>
                <a:effectLst>
                  <a:outerShdw blurRad="38100" dist="38100" dir="2700000" algn="tl">
                    <a:srgbClr val="000000">
                      <a:alpha val="43137"/>
                    </a:srgbClr>
                  </a:outerShdw>
                </a:effectLst>
                <a:latin typeface="Calibri" panose="020F0502020204030204"/>
                <a:ea typeface="MS PGothic" panose="020B0600070205080204" pitchFamily="34" charset="-128"/>
              </a:rPr>
              <a:t>CABs / QM Teams</a:t>
            </a:r>
          </a:p>
        </p:txBody>
      </p:sp>
    </p:spTree>
    <p:extLst>
      <p:ext uri="{BB962C8B-B14F-4D97-AF65-F5344CB8AC3E}">
        <p14:creationId xmlns:p14="http://schemas.microsoft.com/office/powerpoint/2010/main" val="12993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3FF6906-E19E-423F-A48A-F1BE6BC46168}"/>
              </a:ext>
            </a:extLst>
          </p:cNvPr>
          <p:cNvSpPr>
            <a:spLocks noGrp="1"/>
          </p:cNvSpPr>
          <p:nvPr>
            <p:ph type="title"/>
          </p:nvPr>
        </p:nvSpPr>
        <p:spPr>
          <a:xfrm>
            <a:off x="838200" y="533400"/>
            <a:ext cx="7772400" cy="762000"/>
          </a:xfrm>
        </p:spPr>
        <p:txBody>
          <a:bodyPr/>
          <a:lstStyle/>
          <a:p>
            <a:r>
              <a:rPr lang="en-US" dirty="0"/>
              <a:t>Feedback at the Clinical and Systems Levels</a:t>
            </a:r>
          </a:p>
        </p:txBody>
      </p:sp>
      <p:sp>
        <p:nvSpPr>
          <p:cNvPr id="9" name="Content Placeholder 8">
            <a:extLst>
              <a:ext uri="{FF2B5EF4-FFF2-40B4-BE49-F238E27FC236}">
                <a16:creationId xmlns="" xmlns:a16="http://schemas.microsoft.com/office/drawing/2014/main" id="{2576FDAA-4D63-4D11-A19B-FC733966FC20}"/>
              </a:ext>
            </a:extLst>
          </p:cNvPr>
          <p:cNvSpPr>
            <a:spLocks noGrp="1"/>
          </p:cNvSpPr>
          <p:nvPr>
            <p:ph sz="half" idx="1"/>
          </p:nvPr>
        </p:nvSpPr>
        <p:spPr>
          <a:xfrm>
            <a:off x="381000" y="1752600"/>
            <a:ext cx="4343400" cy="4191000"/>
          </a:xfrm>
        </p:spPr>
        <p:txBody>
          <a:bodyPr/>
          <a:lstStyle/>
          <a:p>
            <a:r>
              <a:rPr lang="en-US" sz="2100" dirty="0">
                <a:solidFill>
                  <a:schemeClr val="accent2"/>
                </a:solidFill>
              </a:rPr>
              <a:t>Key Informants or Small Groups to:</a:t>
            </a:r>
          </a:p>
          <a:p>
            <a:pPr lvl="1"/>
            <a:r>
              <a:rPr lang="en-US" sz="2100" dirty="0"/>
              <a:t>Set targets and weighed in on aim statements</a:t>
            </a:r>
          </a:p>
          <a:p>
            <a:pPr lvl="1"/>
            <a:r>
              <a:rPr lang="en-US" sz="2100" dirty="0"/>
              <a:t>Provided ongoing insight into QI project progress</a:t>
            </a:r>
          </a:p>
          <a:p>
            <a:r>
              <a:rPr lang="en-US" sz="2100" dirty="0">
                <a:solidFill>
                  <a:schemeClr val="accent2"/>
                </a:solidFill>
              </a:rPr>
              <a:t>Development of Driver Diagrams or Participation in Root Cause Analysis</a:t>
            </a:r>
          </a:p>
          <a:p>
            <a:r>
              <a:rPr lang="en-US" sz="2100" dirty="0">
                <a:solidFill>
                  <a:schemeClr val="accent2"/>
                </a:solidFill>
              </a:rPr>
              <a:t>Patient Journey Mapping to identify meaningful touch points</a:t>
            </a:r>
          </a:p>
          <a:p>
            <a:endParaRPr lang="en-US" sz="1725" dirty="0"/>
          </a:p>
        </p:txBody>
      </p:sp>
      <p:sp>
        <p:nvSpPr>
          <p:cNvPr id="2" name="Content Placeholder 1">
            <a:extLst>
              <a:ext uri="{FF2B5EF4-FFF2-40B4-BE49-F238E27FC236}">
                <a16:creationId xmlns="" xmlns:a16="http://schemas.microsoft.com/office/drawing/2014/main" id="{F3F852C3-D731-4CCA-AAAB-C13319C47463}"/>
              </a:ext>
            </a:extLst>
          </p:cNvPr>
          <p:cNvSpPr>
            <a:spLocks noGrp="1"/>
          </p:cNvSpPr>
          <p:nvPr>
            <p:ph sz="half" idx="2"/>
          </p:nvPr>
        </p:nvSpPr>
        <p:spPr>
          <a:xfrm>
            <a:off x="4800600" y="1721528"/>
            <a:ext cx="3810000" cy="4191000"/>
          </a:xfrm>
        </p:spPr>
        <p:txBody>
          <a:bodyPr/>
          <a:lstStyle/>
          <a:p>
            <a:r>
              <a:rPr lang="en-US" sz="2100" dirty="0">
                <a:solidFill>
                  <a:schemeClr val="accent2"/>
                </a:solidFill>
              </a:rPr>
              <a:t>Tests of change</a:t>
            </a:r>
          </a:p>
          <a:p>
            <a:pPr lvl="1"/>
            <a:r>
              <a:rPr lang="en-US" sz="2100" dirty="0"/>
              <a:t>Identification and ranking of importance</a:t>
            </a:r>
          </a:p>
          <a:p>
            <a:pPr lvl="1"/>
            <a:r>
              <a:rPr lang="en-US" sz="2100" dirty="0"/>
              <a:t>Design and Evaluation</a:t>
            </a:r>
          </a:p>
          <a:p>
            <a:r>
              <a:rPr lang="en-US" sz="2100" dirty="0">
                <a:solidFill>
                  <a:schemeClr val="accent2"/>
                </a:solidFill>
              </a:rPr>
              <a:t>Experience evaluation</a:t>
            </a:r>
          </a:p>
          <a:p>
            <a:pPr lvl="1"/>
            <a:r>
              <a:rPr lang="en-US" sz="2100" dirty="0"/>
              <a:t>Surveys, Focus groups, Key informant interviews</a:t>
            </a:r>
          </a:p>
          <a:p>
            <a:endParaRPr lang="en-US" sz="1725" dirty="0"/>
          </a:p>
          <a:p>
            <a:pPr marL="0" indent="0">
              <a:buNone/>
            </a:pPr>
            <a:endParaRPr lang="en-US" sz="1725" dirty="0"/>
          </a:p>
        </p:txBody>
      </p:sp>
      <p:sp>
        <p:nvSpPr>
          <p:cNvPr id="7" name="Slide Number Placeholder 6">
            <a:extLst>
              <a:ext uri="{FF2B5EF4-FFF2-40B4-BE49-F238E27FC236}">
                <a16:creationId xmlns="" xmlns:a16="http://schemas.microsoft.com/office/drawing/2014/main" id="{AE1E0663-BBBB-4CB9-970E-B55A00BB03D5}"/>
              </a:ext>
            </a:extLst>
          </p:cNvPr>
          <p:cNvSpPr>
            <a:spLocks noGrp="1"/>
          </p:cNvSpPr>
          <p:nvPr>
            <p:ph type="sldNum" sz="quarter" idx="4294967295"/>
          </p:nvPr>
        </p:nvSpPr>
        <p:spPr/>
        <p:txBody>
          <a:bodyPr/>
          <a:lstStyle/>
          <a:p>
            <a:pPr algn="r" defTabSz="685800">
              <a:defRPr/>
            </a:pPr>
            <a:fld id="{1E155340-D4C1-4AE4-98D3-57FAD7E20E63}" type="slidenum">
              <a:rPr lang="en-US" sz="1050">
                <a:solidFill>
                  <a:srgbClr val="F2F2F2"/>
                </a:solidFill>
                <a:latin typeface="Gadugi" panose="020B0502040204020203" pitchFamily="34" charset="0"/>
                <a:ea typeface="MS PGothic" panose="020B0600070205080204" pitchFamily="34" charset="-128"/>
              </a:rPr>
              <a:pPr algn="r" defTabSz="685800">
                <a:defRPr/>
              </a:pPr>
              <a:t>18</a:t>
            </a:fld>
            <a:endParaRPr lang="en-US" sz="1050" dirty="0">
              <a:solidFill>
                <a:srgbClr val="F2F2F2"/>
              </a:solidFill>
              <a:latin typeface="Gadugi" panose="020B0502040204020203" pitchFamily="34" charset="0"/>
              <a:ea typeface="MS PGothic" panose="020B0600070205080204" pitchFamily="34" charset="-128"/>
            </a:endParaRPr>
          </a:p>
        </p:txBody>
      </p:sp>
    </p:spTree>
    <p:extLst>
      <p:ext uri="{BB962C8B-B14F-4D97-AF65-F5344CB8AC3E}">
        <p14:creationId xmlns:p14="http://schemas.microsoft.com/office/powerpoint/2010/main" val="1359782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9071E4-6471-49C9-A7FD-6FA0379E660D}"/>
              </a:ext>
            </a:extLst>
          </p:cNvPr>
          <p:cNvSpPr>
            <a:spLocks noGrp="1"/>
          </p:cNvSpPr>
          <p:nvPr>
            <p:ph type="title"/>
          </p:nvPr>
        </p:nvSpPr>
        <p:spPr/>
        <p:txBody>
          <a:bodyPr/>
          <a:lstStyle/>
          <a:p>
            <a:r>
              <a:rPr lang="en-US" dirty="0"/>
              <a:t>PWH Engagement</a:t>
            </a:r>
          </a:p>
        </p:txBody>
      </p:sp>
      <p:sp>
        <p:nvSpPr>
          <p:cNvPr id="3" name="Content Placeholder 2">
            <a:extLst>
              <a:ext uri="{FF2B5EF4-FFF2-40B4-BE49-F238E27FC236}">
                <a16:creationId xmlns="" xmlns:a16="http://schemas.microsoft.com/office/drawing/2014/main" id="{129CFB53-7120-467D-AB4B-79C3C7942B05}"/>
              </a:ext>
            </a:extLst>
          </p:cNvPr>
          <p:cNvSpPr>
            <a:spLocks noGrp="1"/>
          </p:cNvSpPr>
          <p:nvPr>
            <p:ph idx="1"/>
          </p:nvPr>
        </p:nvSpPr>
        <p:spPr>
          <a:xfrm>
            <a:off x="762000" y="1371600"/>
            <a:ext cx="7772400" cy="4572000"/>
          </a:xfrm>
        </p:spPr>
        <p:txBody>
          <a:bodyPr/>
          <a:lstStyle/>
          <a:p>
            <a:r>
              <a:rPr lang="en-US" dirty="0"/>
              <a:t>CQII Coaches</a:t>
            </a:r>
          </a:p>
          <a:p>
            <a:pPr lvl="1"/>
            <a:r>
              <a:rPr lang="en-US" dirty="0"/>
              <a:t>Facilitated affinity sessions and were QI experts/coaches </a:t>
            </a:r>
          </a:p>
          <a:p>
            <a:r>
              <a:rPr lang="en-US" dirty="0"/>
              <a:t>Affinity Faculty</a:t>
            </a:r>
          </a:p>
          <a:p>
            <a:pPr lvl="1"/>
            <a:r>
              <a:rPr lang="en-US" dirty="0"/>
              <a:t>Content Experts </a:t>
            </a:r>
          </a:p>
          <a:p>
            <a:r>
              <a:rPr lang="en-US" dirty="0"/>
              <a:t>Consumer Liaisons - Patients and Consumer Representations at Regional Group levels</a:t>
            </a:r>
          </a:p>
          <a:p>
            <a:pPr lvl="1"/>
            <a:r>
              <a:rPr lang="en-US" dirty="0"/>
              <a:t>Consumer engagement at the Community level</a:t>
            </a:r>
          </a:p>
          <a:p>
            <a:r>
              <a:rPr lang="en-US" dirty="0"/>
              <a:t>Opportunities to participate in consumer-focused trainings and other CQII capacity building trainings </a:t>
            </a:r>
          </a:p>
          <a:p>
            <a:pPr lvl="1"/>
            <a:r>
              <a:rPr lang="en-US" dirty="0"/>
              <a:t>Training of Consumer on Quality PLUS (TCQ+)</a:t>
            </a:r>
          </a:p>
        </p:txBody>
      </p:sp>
    </p:spTree>
    <p:extLst>
      <p:ext uri="{BB962C8B-B14F-4D97-AF65-F5344CB8AC3E}">
        <p14:creationId xmlns:p14="http://schemas.microsoft.com/office/powerpoint/2010/main" val="403444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81810A-47DB-4015-8CF1-3AA16B54EEBD}"/>
              </a:ext>
            </a:extLst>
          </p:cNvPr>
          <p:cNvSpPr>
            <a:spLocks noGrp="1"/>
          </p:cNvSpPr>
          <p:nvPr>
            <p:ph type="title"/>
          </p:nvPr>
        </p:nvSpPr>
        <p:spPr>
          <a:xfrm>
            <a:off x="1390808" y="532893"/>
            <a:ext cx="6360795" cy="615553"/>
          </a:xfrm>
        </p:spPr>
        <p:txBody>
          <a:bodyPr/>
          <a:lstStyle/>
          <a:p>
            <a:pPr algn="ctr"/>
            <a:r>
              <a:rPr lang="en-US" sz="4000" b="1" dirty="0"/>
              <a:t>Learning Objectives </a:t>
            </a:r>
          </a:p>
        </p:txBody>
      </p:sp>
      <p:sp>
        <p:nvSpPr>
          <p:cNvPr id="3" name="Text Placeholder 2">
            <a:extLst>
              <a:ext uri="{FF2B5EF4-FFF2-40B4-BE49-F238E27FC236}">
                <a16:creationId xmlns="" xmlns:a16="http://schemas.microsoft.com/office/drawing/2014/main" id="{B1C5D755-C72C-444A-9EEE-73D63989FF74}"/>
              </a:ext>
            </a:extLst>
          </p:cNvPr>
          <p:cNvSpPr>
            <a:spLocks noGrp="1"/>
          </p:cNvSpPr>
          <p:nvPr>
            <p:ph type="body" idx="1"/>
          </p:nvPr>
        </p:nvSpPr>
        <p:spPr>
          <a:xfrm>
            <a:off x="605794" y="1236092"/>
            <a:ext cx="7930821" cy="4385816"/>
          </a:xfrm>
        </p:spPr>
        <p:txBody>
          <a:bodyPr/>
          <a:lstStyle/>
          <a:p>
            <a:pPr marL="571500" indent="-571500">
              <a:buFont typeface="Arial" panose="020B0604020202020204" pitchFamily="34" charset="0"/>
              <a:buChar char="•"/>
            </a:pPr>
            <a:r>
              <a:rPr lang="en-US" sz="3500" i="0" dirty="0"/>
              <a:t>Describe the </a:t>
            </a:r>
            <a:r>
              <a:rPr lang="en-US" sz="3500" i="0" dirty="0" err="1"/>
              <a:t>end+disparities</a:t>
            </a:r>
            <a:r>
              <a:rPr lang="en-US" sz="3500" i="0" dirty="0"/>
              <a:t> ECHO collaborative </a:t>
            </a:r>
          </a:p>
          <a:p>
            <a:pPr marL="571500" indent="-571500">
              <a:buFont typeface="Arial" panose="020B0604020202020204" pitchFamily="34" charset="0"/>
              <a:buChar char="•"/>
            </a:pPr>
            <a:r>
              <a:rPr lang="en-US" sz="3500" i="0" dirty="0"/>
              <a:t>Describe how PWH were involved with the collaborative</a:t>
            </a:r>
          </a:p>
          <a:p>
            <a:pPr marL="571500" indent="-571500">
              <a:buFont typeface="Arial" panose="020B0604020202020204" pitchFamily="34" charset="0"/>
              <a:buChar char="•"/>
            </a:pPr>
            <a:r>
              <a:rPr lang="en-US" sz="3500" i="0" dirty="0"/>
              <a:t>Discuss how we are sustaining consumer engagement &amp; involvement</a:t>
            </a:r>
          </a:p>
          <a:p>
            <a:pPr marL="571500" indent="-571500">
              <a:buFont typeface="Arial" panose="020B0604020202020204" pitchFamily="34" charset="0"/>
              <a:buChar char="•"/>
            </a:pPr>
            <a:r>
              <a:rPr lang="en-US" sz="3500" i="0" dirty="0"/>
              <a:t>Learn how to connect with us! </a:t>
            </a:r>
          </a:p>
          <a:p>
            <a:pPr marL="571500" indent="-57150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224528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5183F0-BB0A-492F-9A63-18866058F37E}"/>
              </a:ext>
            </a:extLst>
          </p:cNvPr>
          <p:cNvSpPr>
            <a:spLocks noGrp="1"/>
          </p:cNvSpPr>
          <p:nvPr>
            <p:ph type="title"/>
          </p:nvPr>
        </p:nvSpPr>
        <p:spPr/>
        <p:txBody>
          <a:bodyPr/>
          <a:lstStyle/>
          <a:p>
            <a:r>
              <a:rPr lang="en-US" dirty="0"/>
              <a:t>Affinity Faculty</a:t>
            </a:r>
          </a:p>
        </p:txBody>
      </p:sp>
      <p:sp>
        <p:nvSpPr>
          <p:cNvPr id="3" name="Content Placeholder 2">
            <a:extLst>
              <a:ext uri="{FF2B5EF4-FFF2-40B4-BE49-F238E27FC236}">
                <a16:creationId xmlns="" xmlns:a16="http://schemas.microsoft.com/office/drawing/2014/main" id="{7C5D7E86-3D38-40D7-A639-6230F2A63472}"/>
              </a:ext>
            </a:extLst>
          </p:cNvPr>
          <p:cNvSpPr>
            <a:spLocks noGrp="1"/>
          </p:cNvSpPr>
          <p:nvPr>
            <p:ph idx="1"/>
          </p:nvPr>
        </p:nvSpPr>
        <p:spPr/>
        <p:txBody>
          <a:bodyPr/>
          <a:lstStyle/>
          <a:p>
            <a:r>
              <a:rPr lang="en-US" sz="2200" dirty="0"/>
              <a:t>Served as equal members on the team; considered community experts who provide guidance and recommendations on accessing and engaging patients in clinical quality management activities</a:t>
            </a:r>
          </a:p>
          <a:p>
            <a:r>
              <a:rPr lang="en-US" sz="2200" dirty="0"/>
              <a:t>Participated in all Affinity ECHO Sessions providing feedback on Case Presentations</a:t>
            </a:r>
          </a:p>
          <a:p>
            <a:r>
              <a:rPr lang="en-US" sz="2200" dirty="0"/>
              <a:t>Representative of the sub-populations, but they do not speak for all!</a:t>
            </a:r>
          </a:p>
          <a:p>
            <a:r>
              <a:rPr lang="en-US" sz="2200" dirty="0"/>
              <a:t>Compliments the Clinical Expert by bringing lived experiences to the evidence-base – improving implementation</a:t>
            </a:r>
          </a:p>
          <a:p>
            <a:r>
              <a:rPr lang="en-US" sz="2200" dirty="0"/>
              <a:t>Dawn and Keyes will share their experiences! </a:t>
            </a:r>
          </a:p>
        </p:txBody>
      </p:sp>
    </p:spTree>
    <p:extLst>
      <p:ext uri="{BB962C8B-B14F-4D97-AF65-F5344CB8AC3E}">
        <p14:creationId xmlns:p14="http://schemas.microsoft.com/office/powerpoint/2010/main" val="1129373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4A3F43-80E9-4415-8A8E-5338960C6AE3}"/>
              </a:ext>
            </a:extLst>
          </p:cNvPr>
          <p:cNvSpPr>
            <a:spLocks noGrp="1"/>
          </p:cNvSpPr>
          <p:nvPr>
            <p:ph type="title"/>
          </p:nvPr>
        </p:nvSpPr>
        <p:spPr>
          <a:xfrm>
            <a:off x="685800" y="533400"/>
            <a:ext cx="7772400" cy="762000"/>
          </a:xfrm>
        </p:spPr>
        <p:txBody>
          <a:bodyPr/>
          <a:lstStyle/>
          <a:p>
            <a:r>
              <a:rPr lang="en-US" dirty="0"/>
              <a:t>Consumer Liaisons</a:t>
            </a:r>
          </a:p>
        </p:txBody>
      </p:sp>
      <p:sp>
        <p:nvSpPr>
          <p:cNvPr id="3" name="Content Placeholder 2">
            <a:extLst>
              <a:ext uri="{FF2B5EF4-FFF2-40B4-BE49-F238E27FC236}">
                <a16:creationId xmlns="" xmlns:a16="http://schemas.microsoft.com/office/drawing/2014/main" id="{A02F473C-D5B4-4A59-B079-D14FAACCCBDC}"/>
              </a:ext>
            </a:extLst>
          </p:cNvPr>
          <p:cNvSpPr>
            <a:spLocks noGrp="1"/>
          </p:cNvSpPr>
          <p:nvPr>
            <p:ph idx="1"/>
          </p:nvPr>
        </p:nvSpPr>
        <p:spPr>
          <a:xfrm>
            <a:off x="762000" y="1371600"/>
            <a:ext cx="7772400" cy="4191000"/>
          </a:xfrm>
        </p:spPr>
        <p:txBody>
          <a:bodyPr/>
          <a:lstStyle/>
          <a:p>
            <a:r>
              <a:rPr lang="en-US" dirty="0"/>
              <a:t>The power of consumer involvement is to leverage additional skills and critical perspectives to drive QI</a:t>
            </a:r>
          </a:p>
          <a:p>
            <a:r>
              <a:rPr lang="en-US" dirty="0"/>
              <a:t>Consumer Liaison coordination:</a:t>
            </a:r>
          </a:p>
          <a:p>
            <a:pPr lvl="1"/>
            <a:r>
              <a:rPr lang="en-US" dirty="0"/>
              <a:t>Assisted in designing assessments, surveys, interview tools</a:t>
            </a:r>
          </a:p>
          <a:p>
            <a:pPr lvl="1"/>
            <a:r>
              <a:rPr lang="en-US" dirty="0"/>
              <a:t>Ensured that tools were implemented and evaluated</a:t>
            </a:r>
          </a:p>
          <a:p>
            <a:pPr lvl="1"/>
            <a:r>
              <a:rPr lang="en-US" dirty="0"/>
              <a:t>Own the qualitative data gained from consumer involvement</a:t>
            </a:r>
          </a:p>
          <a:p>
            <a:pPr lvl="1"/>
            <a:r>
              <a:rPr lang="en-US" dirty="0"/>
              <a:t>Assisted the QI project in working with consumers</a:t>
            </a:r>
          </a:p>
          <a:p>
            <a:pPr lvl="1"/>
            <a:r>
              <a:rPr lang="en-US" dirty="0"/>
              <a:t>Assisted the Leaders in inviting consumers to key activities, like RCA</a:t>
            </a:r>
          </a:p>
        </p:txBody>
      </p:sp>
      <p:sp>
        <p:nvSpPr>
          <p:cNvPr id="4" name="Slide Number Placeholder 3">
            <a:extLst>
              <a:ext uri="{FF2B5EF4-FFF2-40B4-BE49-F238E27FC236}">
                <a16:creationId xmlns="" xmlns:a16="http://schemas.microsoft.com/office/drawing/2014/main" id="{71B238A2-EDB6-4679-89D0-7A50340EE5D9}"/>
              </a:ext>
            </a:extLst>
          </p:cNvPr>
          <p:cNvSpPr>
            <a:spLocks noGrp="1"/>
          </p:cNvSpPr>
          <p:nvPr>
            <p:ph type="sldNum" sz="quarter" idx="4294967295"/>
          </p:nvPr>
        </p:nvSpPr>
        <p:spPr/>
        <p:txBody>
          <a:bodyPr/>
          <a:lstStyle/>
          <a:p>
            <a:pPr algn="r" defTabSz="685800">
              <a:defRPr/>
            </a:pPr>
            <a:fld id="{1E155340-D4C1-4AE4-98D3-57FAD7E20E63}" type="slidenum">
              <a:rPr lang="en-US" sz="1050">
                <a:solidFill>
                  <a:srgbClr val="F2F2F2"/>
                </a:solidFill>
                <a:latin typeface="Gadugi" panose="020B0502040204020203" pitchFamily="34" charset="0"/>
                <a:ea typeface="MS PGothic" panose="020B0600070205080204" pitchFamily="34" charset="-128"/>
              </a:rPr>
              <a:pPr algn="r" defTabSz="685800">
                <a:defRPr/>
              </a:pPr>
              <a:t>21</a:t>
            </a:fld>
            <a:endParaRPr lang="en-US" sz="1050" dirty="0">
              <a:solidFill>
                <a:srgbClr val="F2F2F2"/>
              </a:solidFill>
              <a:latin typeface="Gadugi" panose="020B0502040204020203" pitchFamily="34" charset="0"/>
              <a:ea typeface="MS PGothic" panose="020B0600070205080204" pitchFamily="34" charset="-128"/>
            </a:endParaRPr>
          </a:p>
        </p:txBody>
      </p:sp>
    </p:spTree>
    <p:extLst>
      <p:ext uri="{BB962C8B-B14F-4D97-AF65-F5344CB8AC3E}">
        <p14:creationId xmlns:p14="http://schemas.microsoft.com/office/powerpoint/2010/main" val="3122639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602" y="533400"/>
            <a:ext cx="6360795" cy="492443"/>
          </a:xfrm>
        </p:spPr>
        <p:txBody>
          <a:bodyPr/>
          <a:lstStyle/>
          <a:p>
            <a:pPr algn="ctr"/>
            <a:r>
              <a:rPr lang="en-US" dirty="0"/>
              <a:t>Consumer Affinity Group</a:t>
            </a:r>
          </a:p>
        </p:txBody>
      </p:sp>
      <p:graphicFrame>
        <p:nvGraphicFramePr>
          <p:cNvPr id="8" name="Table 7"/>
          <p:cNvGraphicFramePr>
            <a:graphicFrameLocks noGrp="1"/>
          </p:cNvGraphicFramePr>
          <p:nvPr>
            <p:extLst>
              <p:ext uri="{D42A27DB-BD31-4B8C-83A1-F6EECF244321}">
                <p14:modId xmlns:p14="http://schemas.microsoft.com/office/powerpoint/2010/main" val="1476331485"/>
              </p:ext>
            </p:extLst>
          </p:nvPr>
        </p:nvGraphicFramePr>
        <p:xfrm>
          <a:off x="573693" y="3276600"/>
          <a:ext cx="7960707" cy="1706880"/>
        </p:xfrm>
        <a:graphic>
          <a:graphicData uri="http://schemas.openxmlformats.org/drawingml/2006/table">
            <a:tbl>
              <a:tblPr firstRow="1" firstCol="1" bandRow="1">
                <a:tableStyleId>{5C22544A-7EE6-4342-B048-85BDC9FD1C3A}</a:tableStyleId>
              </a:tblPr>
              <a:tblGrid>
                <a:gridCol w="1413724">
                  <a:extLst>
                    <a:ext uri="{9D8B030D-6E8A-4147-A177-3AD203B41FA5}">
                      <a16:colId xmlns="" xmlns:a16="http://schemas.microsoft.com/office/drawing/2014/main" val="20000"/>
                    </a:ext>
                  </a:extLst>
                </a:gridCol>
                <a:gridCol w="2667398">
                  <a:extLst>
                    <a:ext uri="{9D8B030D-6E8A-4147-A177-3AD203B41FA5}">
                      <a16:colId xmlns="" xmlns:a16="http://schemas.microsoft.com/office/drawing/2014/main" val="20001"/>
                    </a:ext>
                  </a:extLst>
                </a:gridCol>
                <a:gridCol w="3041419">
                  <a:extLst>
                    <a:ext uri="{9D8B030D-6E8A-4147-A177-3AD203B41FA5}">
                      <a16:colId xmlns="" xmlns:a16="http://schemas.microsoft.com/office/drawing/2014/main" val="20002"/>
                    </a:ext>
                  </a:extLst>
                </a:gridCol>
                <a:gridCol w="838166">
                  <a:extLst>
                    <a:ext uri="{9D8B030D-6E8A-4147-A177-3AD203B41FA5}">
                      <a16:colId xmlns="" xmlns:a16="http://schemas.microsoft.com/office/drawing/2014/main" val="20003"/>
                    </a:ext>
                  </a:extLst>
                </a:gridCol>
              </a:tblGrid>
              <a:tr h="0">
                <a:tc>
                  <a:txBody>
                    <a:bodyPr/>
                    <a:lstStyle/>
                    <a:p>
                      <a:pPr marL="0" marR="0">
                        <a:spcBef>
                          <a:spcPts val="0"/>
                        </a:spcBef>
                        <a:spcAft>
                          <a:spcPts val="0"/>
                        </a:spcAft>
                      </a:pPr>
                      <a:r>
                        <a:rPr lang="en-US" sz="1400" dirty="0">
                          <a:effectLst/>
                        </a:rPr>
                        <a:t>Consumer Affinity Group</a:t>
                      </a:r>
                      <a:endParaRPr lang="en-US" sz="2000" dirty="0">
                        <a:effectLst/>
                        <a:latin typeface="Calibri"/>
                        <a:ea typeface="Calibri"/>
                        <a:cs typeface="Times New Roman"/>
                      </a:endParaRPr>
                    </a:p>
                  </a:txBody>
                  <a:tcPr marL="68580" marR="68580" marT="0" marB="0"/>
                </a:tc>
                <a:tc>
                  <a:txBody>
                    <a:bodyPr/>
                    <a:lstStyle/>
                    <a:p>
                      <a:pPr marL="342900" lvl="0" indent="-342900">
                        <a:buFont typeface="Symbol"/>
                        <a:buChar char=""/>
                      </a:pPr>
                      <a:r>
                        <a:rPr lang="en-US" sz="1400" dirty="0">
                          <a:effectLst/>
                        </a:rPr>
                        <a:t>Support the needs of consumers within the Collaborative </a:t>
                      </a:r>
                      <a:endParaRPr lang="en-US" sz="1800" dirty="0">
                        <a:effectLst/>
                      </a:endParaRPr>
                    </a:p>
                    <a:p>
                      <a:pPr marL="342900" lvl="0" indent="-342900">
                        <a:buFont typeface="Symbol"/>
                        <a:buChar char=""/>
                      </a:pPr>
                      <a:r>
                        <a:rPr lang="en-US" sz="1400" dirty="0">
                          <a:effectLst/>
                        </a:rPr>
                        <a:t>Allow consumers to network and share their lived experience</a:t>
                      </a:r>
                      <a:endParaRPr lang="en-US" sz="1800" dirty="0">
                        <a:effectLst/>
                      </a:endParaRPr>
                    </a:p>
                    <a:p>
                      <a:pPr marL="342900" lvl="0" indent="-342900">
                        <a:buFont typeface="Symbol"/>
                        <a:buChar char=""/>
                      </a:pPr>
                      <a:r>
                        <a:rPr lang="en-US" sz="1400" dirty="0">
                          <a:effectLst/>
                        </a:rPr>
                        <a:t>Build capacity for consumer involvement in QI</a:t>
                      </a:r>
                      <a:endParaRPr lang="en-US" sz="1800" dirty="0">
                        <a:effectLst/>
                        <a:latin typeface="Calibri"/>
                      </a:endParaRPr>
                    </a:p>
                  </a:txBody>
                  <a:tcPr marL="68580" marR="68580" marT="0" marB="0"/>
                </a:tc>
                <a:tc>
                  <a:txBody>
                    <a:bodyPr/>
                    <a:lstStyle/>
                    <a:p>
                      <a:pPr marL="342900" lvl="0" indent="-342900">
                        <a:buFont typeface="Symbol"/>
                        <a:buChar char=""/>
                      </a:pPr>
                      <a:r>
                        <a:rPr lang="en-US" sz="1400" dirty="0">
                          <a:effectLst/>
                        </a:rPr>
                        <a:t>Consumers serving as liaisons on Regional Response Teams</a:t>
                      </a:r>
                      <a:endParaRPr lang="en-US" sz="1800" dirty="0">
                        <a:effectLst/>
                      </a:endParaRPr>
                    </a:p>
                    <a:p>
                      <a:pPr marL="342900" lvl="0" indent="-342900">
                        <a:buFont typeface="Symbol"/>
                        <a:buChar char=""/>
                      </a:pPr>
                      <a:r>
                        <a:rPr lang="en-US" sz="1400" dirty="0">
                          <a:effectLst/>
                        </a:rPr>
                        <a:t>Consumers representing Community Partners</a:t>
                      </a:r>
                      <a:endParaRPr lang="en-US" sz="1800" dirty="0">
                        <a:effectLst/>
                      </a:endParaRPr>
                    </a:p>
                    <a:p>
                      <a:pPr marL="342900" lvl="0" indent="-342900">
                        <a:buFont typeface="Symbol"/>
                        <a:buChar char=""/>
                      </a:pPr>
                      <a:r>
                        <a:rPr lang="en-US" sz="1400" dirty="0">
                          <a:effectLst/>
                        </a:rPr>
                        <a:t>Consumers participating in the other Affinity Groups</a:t>
                      </a:r>
                      <a:endParaRPr lang="en-US" sz="1800" dirty="0">
                        <a:effectLst/>
                      </a:endParaRPr>
                    </a:p>
                    <a:p>
                      <a:pPr marL="342900" lvl="0" indent="-342900">
                        <a:buFont typeface="Symbol"/>
                        <a:buChar char=""/>
                      </a:pPr>
                      <a:r>
                        <a:rPr lang="en-US" sz="1400" dirty="0">
                          <a:effectLst/>
                        </a:rPr>
                        <a:t>CQII Facilitators</a:t>
                      </a:r>
                      <a:endParaRPr lang="en-US" sz="1800" dirty="0">
                        <a:effectLst/>
                        <a:latin typeface="Calibri"/>
                      </a:endParaRPr>
                    </a:p>
                  </a:txBody>
                  <a:tcPr marL="68580" marR="68580" marT="0" marB="0"/>
                </a:tc>
                <a:tc>
                  <a:txBody>
                    <a:bodyPr/>
                    <a:lstStyle/>
                    <a:p>
                      <a:pPr marL="0" marR="0">
                        <a:spcBef>
                          <a:spcPts val="0"/>
                        </a:spcBef>
                        <a:spcAft>
                          <a:spcPts val="0"/>
                        </a:spcAft>
                      </a:pPr>
                      <a:r>
                        <a:rPr lang="en-US" sz="1400" dirty="0">
                          <a:effectLst/>
                        </a:rPr>
                        <a:t>Monthly</a:t>
                      </a:r>
                      <a:endParaRPr lang="en-US" sz="20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bl>
          </a:graphicData>
        </a:graphic>
      </p:graphicFrame>
      <p:sp>
        <p:nvSpPr>
          <p:cNvPr id="9" name="Rectangle 5"/>
          <p:cNvSpPr>
            <a:spLocks noGrp="1" noChangeArrowheads="1"/>
          </p:cNvSpPr>
          <p:nvPr>
            <p:ph type="body" idx="1"/>
          </p:nvPr>
        </p:nvSpPr>
        <p:spPr bwMode="auto">
          <a:xfrm>
            <a:off x="569994" y="1288703"/>
            <a:ext cx="8156411"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Garamond"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Garamond" pitchFamily="18" charset="0"/>
                <a:ea typeface="Calibri" pitchFamily="34" charset="0"/>
                <a:cs typeface="Times New Roman" pitchFamily="18" charset="0"/>
              </a:rPr>
              <a:t>Expectations</a:t>
            </a:r>
            <a:endParaRPr kumimoji="0" lang="en-US" alt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Garamond" pitchFamily="18" charset="0"/>
                <a:ea typeface="Calibri" pitchFamily="34" charset="0"/>
                <a:cs typeface="Times New Roman" pitchFamily="18" charset="0"/>
              </a:rPr>
              <a:t>The Consumer Affinity Group is dedicated to consumers to ensure that people living with HIV (PLWH) voices are heard, relevant feedback is incorporated into the Collaborative, and their capacity for QI is strengthened.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Garamond" pitchFamily="18" charset="0"/>
                <a:ea typeface="Calibri" pitchFamily="34" charset="0"/>
                <a:cs typeface="Times New Roman" pitchFamily="18" charset="0"/>
              </a:rPr>
              <a:t>Group		      Function                                           Participants                            Frequency</a:t>
            </a:r>
            <a:endParaRPr kumimoji="0" lang="en-US" altLang="en-US" sz="7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0966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545667"/>
            <a:ext cx="7886700" cy="655637"/>
          </a:xfrm>
        </p:spPr>
        <p:txBody>
          <a:bodyPr/>
          <a:lstStyle/>
          <a:p>
            <a:pPr algn="ctr"/>
            <a:r>
              <a:rPr lang="en-US" dirty="0"/>
              <a:t>Consumer Affinity Sessions and Topics:</a:t>
            </a:r>
          </a:p>
        </p:txBody>
      </p:sp>
      <p:pic>
        <p:nvPicPr>
          <p:cNvPr id="3" name="Content Placeholder 2"/>
          <p:cNvPicPr>
            <a:picLocks noGrp="1" noChangeAspect="1"/>
          </p:cNvPicPr>
          <p:nvPr>
            <p:ph idx="1"/>
          </p:nvPr>
        </p:nvPicPr>
        <p:blipFill>
          <a:blip r:embed="rId3"/>
          <a:stretch>
            <a:fillRect/>
          </a:stretch>
        </p:blipFill>
        <p:spPr>
          <a:xfrm>
            <a:off x="628650" y="1201304"/>
            <a:ext cx="7966710" cy="4666096"/>
          </a:xfrm>
          <a:prstGeom prst="rect">
            <a:avLst/>
          </a:prstGeom>
        </p:spPr>
      </p:pic>
    </p:spTree>
    <p:extLst>
      <p:ext uri="{BB962C8B-B14F-4D97-AF65-F5344CB8AC3E}">
        <p14:creationId xmlns:p14="http://schemas.microsoft.com/office/powerpoint/2010/main" val="3738505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26B5A05F-35CE-4979-B3A0-63635C345A45}"/>
              </a:ext>
            </a:extLst>
          </p:cNvPr>
          <p:cNvSpPr>
            <a:spLocks noGrp="1"/>
          </p:cNvSpPr>
          <p:nvPr>
            <p:ph type="title"/>
          </p:nvPr>
        </p:nvSpPr>
        <p:spPr/>
        <p:txBody>
          <a:bodyPr/>
          <a:lstStyle/>
          <a:p>
            <a:r>
              <a:rPr lang="en-US" dirty="0"/>
              <a:t>Sustaining engagement</a:t>
            </a:r>
          </a:p>
        </p:txBody>
      </p:sp>
      <p:sp>
        <p:nvSpPr>
          <p:cNvPr id="10" name="Text Placeholder 9">
            <a:extLst>
              <a:ext uri="{FF2B5EF4-FFF2-40B4-BE49-F238E27FC236}">
                <a16:creationId xmlns="" xmlns:a16="http://schemas.microsoft.com/office/drawing/2014/main" id="{B41EC117-621D-4682-8E7B-A5CA0B5363B9}"/>
              </a:ext>
            </a:extLst>
          </p:cNvPr>
          <p:cNvSpPr>
            <a:spLocks noGrp="1"/>
          </p:cNvSpPr>
          <p:nvPr>
            <p:ph type="body" idx="1"/>
          </p:nvPr>
        </p:nvSpPr>
        <p:spPr/>
        <p:txBody>
          <a:bodyPr/>
          <a:lstStyle/>
          <a:p>
            <a:r>
              <a:rPr lang="en-US" dirty="0" err="1"/>
              <a:t>end+disparities</a:t>
            </a:r>
            <a:r>
              <a:rPr lang="en-US" dirty="0"/>
              <a:t> ECHO Collaborative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958" y="533400"/>
            <a:ext cx="6913403" cy="984885"/>
          </a:xfrm>
        </p:spPr>
        <p:txBody>
          <a:bodyPr/>
          <a:lstStyle/>
          <a:p>
            <a:pPr algn="ctr"/>
            <a:r>
              <a:rPr lang="en-US" dirty="0"/>
              <a:t>Consumer Affinity Sustainability Schedule</a:t>
            </a:r>
          </a:p>
        </p:txBody>
      </p:sp>
      <p:sp>
        <p:nvSpPr>
          <p:cNvPr id="3" name="Text Placeholder 2"/>
          <p:cNvSpPr>
            <a:spLocks noGrp="1"/>
          </p:cNvSpPr>
          <p:nvPr>
            <p:ph type="body" idx="1"/>
          </p:nvPr>
        </p:nvSpPr>
        <p:spPr>
          <a:xfrm>
            <a:off x="606589" y="1120676"/>
            <a:ext cx="7930821" cy="2308324"/>
          </a:xfrm>
        </p:spPr>
        <p:txBody>
          <a:bodyPr/>
          <a:lstStyle/>
          <a:p>
            <a:pPr marL="457200" indent="-457200">
              <a:buFont typeface="Arial" panose="020B0604020202020204" pitchFamily="34" charset="0"/>
              <a:buChar char="•"/>
            </a:pPr>
            <a:r>
              <a:rPr lang="en-US" sz="2100" i="0" dirty="0"/>
              <a:t>Consumers from the Collaborative will be responsible for sustaining the consumer affinity session until June. </a:t>
            </a:r>
          </a:p>
          <a:p>
            <a:pPr marL="457200" indent="-457200">
              <a:buFont typeface="Arial" panose="020B0604020202020204" pitchFamily="34" charset="0"/>
              <a:buChar char="•"/>
            </a:pPr>
            <a:r>
              <a:rPr lang="en-US" sz="2100" i="0" dirty="0"/>
              <a:t>They will set the agenda, co-facilitate the session with the guidance of CQII Coaches.</a:t>
            </a:r>
          </a:p>
          <a:p>
            <a:pPr marL="457200" indent="-457200">
              <a:buFont typeface="Arial" panose="020B0604020202020204" pitchFamily="34" charset="0"/>
              <a:buChar char="•"/>
            </a:pPr>
            <a:r>
              <a:rPr lang="en-US" sz="2100" i="0" dirty="0"/>
              <a:t>Please join us on the 3</a:t>
            </a:r>
            <a:r>
              <a:rPr lang="en-US" sz="2100" i="0" baseline="30000" dirty="0"/>
              <a:t>rd</a:t>
            </a:r>
            <a:r>
              <a:rPr lang="en-US" sz="2100" i="0" dirty="0"/>
              <a:t> Thursday of each month at 3PM EST </a:t>
            </a:r>
          </a:p>
          <a:p>
            <a:pPr marL="914400" lvl="1" indent="-457200">
              <a:buFont typeface="Arial" panose="020B0604020202020204" pitchFamily="34" charset="0"/>
              <a:buChar char="•"/>
            </a:pPr>
            <a:r>
              <a:rPr lang="en-US" sz="100" i="0" dirty="0"/>
              <a:t>Email </a:t>
            </a:r>
            <a:r>
              <a:rPr lang="en-US" sz="100" i="0" dirty="0">
                <a:hlinkClick r:id="rId2"/>
              </a:rPr>
              <a:t>Jennifer.Lee@health.ny.gov</a:t>
            </a:r>
            <a:r>
              <a:rPr lang="en-US" sz="100" i="0" dirty="0"/>
              <a:t> if you are interested!</a:t>
            </a:r>
          </a:p>
          <a:p>
            <a:pPr marL="914400" lvl="1" indent="-457200">
              <a:buFont typeface="Arial" panose="020B0604020202020204" pitchFamily="34" charset="0"/>
              <a:buChar char="•"/>
            </a:pPr>
            <a:endParaRPr lang="en-US" sz="100" i="0" dirty="0"/>
          </a:p>
          <a:p>
            <a:pPr marL="914400" lvl="1" indent="-457200">
              <a:buFont typeface="Arial" panose="020B0604020202020204" pitchFamily="34" charset="0"/>
              <a:buChar char="•"/>
            </a:pPr>
            <a:endParaRPr lang="en-US" sz="100" i="0" dirty="0"/>
          </a:p>
          <a:p>
            <a:pPr marL="457200" indent="-457200">
              <a:buFont typeface="Arial" panose="020B0604020202020204" pitchFamily="34" charset="0"/>
              <a:buChar char="•"/>
            </a:pPr>
            <a:r>
              <a:rPr lang="en-US" sz="2100" i="0" dirty="0"/>
              <a:t>If you are interested email: </a:t>
            </a:r>
            <a:r>
              <a:rPr lang="en-US" sz="2100" i="0" dirty="0">
                <a:solidFill>
                  <a:schemeClr val="tx2"/>
                </a:solidFill>
                <a:hlinkClick r:id="rId2">
                  <a:extLst>
                    <a:ext uri="{A12FA001-AC4F-418D-AE19-62706E023703}">
                      <ahyp:hlinkClr xmlns="" xmlns:ahyp="http://schemas.microsoft.com/office/drawing/2018/hyperlinkcolor" val="tx"/>
                    </a:ext>
                  </a:extLst>
                </a:hlinkClick>
              </a:rPr>
              <a:t>Jennifer.Lee@health.ny.gov</a:t>
            </a:r>
            <a:r>
              <a:rPr lang="en-US" sz="2100" i="0" dirty="0">
                <a:solidFill>
                  <a:schemeClr val="tx2"/>
                </a:solidFill>
              </a:rPr>
              <a:t> </a:t>
            </a:r>
          </a:p>
          <a:p>
            <a:pPr marL="457200" indent="-457200">
              <a:buFont typeface="Arial" panose="020B0604020202020204" pitchFamily="34" charset="0"/>
              <a:buChar char="•"/>
            </a:pPr>
            <a:r>
              <a:rPr lang="en-US" sz="2100" i="0" dirty="0"/>
              <a:t>Draft Schedule shown below as an example:</a:t>
            </a:r>
          </a:p>
        </p:txBody>
      </p:sp>
      <p:graphicFrame>
        <p:nvGraphicFramePr>
          <p:cNvPr id="4" name="Table 3"/>
          <p:cNvGraphicFramePr>
            <a:graphicFrameLocks noGrp="1"/>
          </p:cNvGraphicFramePr>
          <p:nvPr>
            <p:extLst>
              <p:ext uri="{D42A27DB-BD31-4B8C-83A1-F6EECF244321}">
                <p14:modId xmlns:p14="http://schemas.microsoft.com/office/powerpoint/2010/main" val="73037357"/>
              </p:ext>
            </p:extLst>
          </p:nvPr>
        </p:nvGraphicFramePr>
        <p:xfrm>
          <a:off x="606589" y="3454400"/>
          <a:ext cx="8233732" cy="2514600"/>
        </p:xfrm>
        <a:graphic>
          <a:graphicData uri="http://schemas.openxmlformats.org/drawingml/2006/table">
            <a:tbl>
              <a:tblPr firstRow="1" firstCol="1" bandRow="1">
                <a:tableStyleId>{00A15C55-8517-42AA-B614-E9B94910E393}</a:tableStyleId>
              </a:tblPr>
              <a:tblGrid>
                <a:gridCol w="2058433">
                  <a:extLst>
                    <a:ext uri="{9D8B030D-6E8A-4147-A177-3AD203B41FA5}">
                      <a16:colId xmlns="" xmlns:a16="http://schemas.microsoft.com/office/drawing/2014/main" val="20000"/>
                    </a:ext>
                  </a:extLst>
                </a:gridCol>
                <a:gridCol w="2058433">
                  <a:extLst>
                    <a:ext uri="{9D8B030D-6E8A-4147-A177-3AD203B41FA5}">
                      <a16:colId xmlns="" xmlns:a16="http://schemas.microsoft.com/office/drawing/2014/main" val="20001"/>
                    </a:ext>
                  </a:extLst>
                </a:gridCol>
                <a:gridCol w="2058433">
                  <a:extLst>
                    <a:ext uri="{9D8B030D-6E8A-4147-A177-3AD203B41FA5}">
                      <a16:colId xmlns="" xmlns:a16="http://schemas.microsoft.com/office/drawing/2014/main" val="20002"/>
                    </a:ext>
                  </a:extLst>
                </a:gridCol>
                <a:gridCol w="2058433">
                  <a:extLst>
                    <a:ext uri="{9D8B030D-6E8A-4147-A177-3AD203B41FA5}">
                      <a16:colId xmlns="" xmlns:a16="http://schemas.microsoft.com/office/drawing/2014/main" val="20003"/>
                    </a:ext>
                  </a:extLst>
                </a:gridCol>
              </a:tblGrid>
              <a:tr h="566151">
                <a:tc>
                  <a:txBody>
                    <a:bodyPr/>
                    <a:lstStyle/>
                    <a:p>
                      <a:pPr marL="0" marR="0" algn="l">
                        <a:spcBef>
                          <a:spcPts val="0"/>
                        </a:spcBef>
                        <a:spcAft>
                          <a:spcPts val="0"/>
                        </a:spcAft>
                      </a:pPr>
                      <a:r>
                        <a:rPr lang="en-US" sz="1700" dirty="0">
                          <a:effectLst/>
                          <a:latin typeface="+mj-lt"/>
                        </a:rPr>
                        <a:t>Date</a:t>
                      </a:r>
                      <a:endParaRPr lang="en-US" sz="1700" dirty="0">
                        <a:effectLst/>
                        <a:latin typeface="+mj-lt"/>
                        <a:ea typeface="Calibri"/>
                      </a:endParaRPr>
                    </a:p>
                  </a:txBody>
                  <a:tcPr marL="7127" marR="7127" marT="7127" marB="7127" anchor="ctr"/>
                </a:tc>
                <a:tc>
                  <a:txBody>
                    <a:bodyPr/>
                    <a:lstStyle/>
                    <a:p>
                      <a:pPr marL="0" marR="0" algn="l">
                        <a:spcBef>
                          <a:spcPts val="0"/>
                        </a:spcBef>
                        <a:spcAft>
                          <a:spcPts val="0"/>
                        </a:spcAft>
                      </a:pPr>
                      <a:r>
                        <a:rPr lang="en-US" sz="1700" dirty="0">
                          <a:effectLst/>
                          <a:latin typeface="+mj-lt"/>
                        </a:rPr>
                        <a:t>Facilitator</a:t>
                      </a:r>
                      <a:endParaRPr lang="en-US" sz="1700" dirty="0">
                        <a:effectLst/>
                        <a:latin typeface="+mj-lt"/>
                        <a:ea typeface="Calibri"/>
                      </a:endParaRPr>
                    </a:p>
                  </a:txBody>
                  <a:tcPr marL="7127" marR="7127" marT="7127" marB="7127" anchor="ctr"/>
                </a:tc>
                <a:tc>
                  <a:txBody>
                    <a:bodyPr/>
                    <a:lstStyle/>
                    <a:p>
                      <a:pPr marL="0" marR="0" algn="l">
                        <a:spcBef>
                          <a:spcPts val="0"/>
                        </a:spcBef>
                        <a:spcAft>
                          <a:spcPts val="0"/>
                        </a:spcAft>
                      </a:pPr>
                      <a:r>
                        <a:rPr lang="en-US" sz="1700" dirty="0">
                          <a:effectLst/>
                          <a:latin typeface="+mj-lt"/>
                        </a:rPr>
                        <a:t>Co-Facilitator </a:t>
                      </a:r>
                      <a:endParaRPr lang="en-US" sz="1700" dirty="0">
                        <a:effectLst/>
                        <a:latin typeface="+mj-lt"/>
                        <a:ea typeface="Calibri"/>
                      </a:endParaRPr>
                    </a:p>
                  </a:txBody>
                  <a:tcPr marL="7127" marR="7127" marT="7127" marB="7127" anchor="ctr"/>
                </a:tc>
                <a:tc>
                  <a:txBody>
                    <a:bodyPr/>
                    <a:lstStyle/>
                    <a:p>
                      <a:pPr marL="0" marR="0" algn="l">
                        <a:spcBef>
                          <a:spcPts val="0"/>
                        </a:spcBef>
                        <a:spcAft>
                          <a:spcPts val="0"/>
                        </a:spcAft>
                      </a:pPr>
                      <a:r>
                        <a:rPr lang="en-US" sz="1700">
                          <a:effectLst/>
                          <a:latin typeface="+mj-lt"/>
                        </a:rPr>
                        <a:t>Topic </a:t>
                      </a:r>
                      <a:endParaRPr lang="en-US" sz="1700">
                        <a:effectLst/>
                        <a:latin typeface="+mj-lt"/>
                        <a:ea typeface="Calibri"/>
                      </a:endParaRPr>
                    </a:p>
                  </a:txBody>
                  <a:tcPr marL="7127" marR="7127" marT="7127" marB="7127" anchor="ctr"/>
                </a:tc>
                <a:extLst>
                  <a:ext uri="{0D108BD9-81ED-4DB2-BD59-A6C34878D82A}">
                    <a16:rowId xmlns="" xmlns:a16="http://schemas.microsoft.com/office/drawing/2014/main" val="10000"/>
                  </a:ext>
                </a:extLst>
              </a:tr>
              <a:tr h="530660">
                <a:tc>
                  <a:txBody>
                    <a:bodyPr/>
                    <a:lstStyle/>
                    <a:p>
                      <a:pPr marL="0" marR="0" algn="l">
                        <a:spcBef>
                          <a:spcPts val="0"/>
                        </a:spcBef>
                        <a:spcAft>
                          <a:spcPts val="0"/>
                        </a:spcAft>
                      </a:pPr>
                      <a:r>
                        <a:rPr lang="en-US" sz="1700" dirty="0">
                          <a:effectLst/>
                          <a:latin typeface="+mj-lt"/>
                        </a:rPr>
                        <a:t>April 23, 2020</a:t>
                      </a:r>
                      <a:endParaRPr lang="en-US" sz="1700" dirty="0">
                        <a:effectLst/>
                        <a:latin typeface="+mj-lt"/>
                        <a:ea typeface="Calibri"/>
                      </a:endParaRPr>
                    </a:p>
                  </a:txBody>
                  <a:tcPr marL="7127" marR="7127" marT="7127" marB="7127" anchor="ctr"/>
                </a:tc>
                <a:tc>
                  <a:txBody>
                    <a:bodyPr/>
                    <a:lstStyle/>
                    <a:p>
                      <a:pPr marL="0" marR="0" algn="l">
                        <a:spcBef>
                          <a:spcPts val="0"/>
                        </a:spcBef>
                        <a:spcAft>
                          <a:spcPts val="0"/>
                        </a:spcAft>
                      </a:pPr>
                      <a:r>
                        <a:rPr lang="en-US" sz="1700" dirty="0">
                          <a:effectLst/>
                          <a:latin typeface="+mj-lt"/>
                        </a:rPr>
                        <a:t>Dr. Siegler</a:t>
                      </a:r>
                      <a:endParaRPr lang="en-US" sz="1700" dirty="0">
                        <a:effectLst/>
                        <a:latin typeface="+mj-lt"/>
                        <a:ea typeface="Calibri"/>
                      </a:endParaRPr>
                    </a:p>
                  </a:txBody>
                  <a:tcPr marL="7127" marR="7127" marT="7127" marB="7127" anchor="ctr"/>
                </a:tc>
                <a:tc>
                  <a:txBody>
                    <a:bodyPr/>
                    <a:lstStyle/>
                    <a:p>
                      <a:pPr marL="0" marR="0" algn="l">
                        <a:spcBef>
                          <a:spcPts val="0"/>
                        </a:spcBef>
                        <a:spcAft>
                          <a:spcPts val="0"/>
                        </a:spcAft>
                      </a:pPr>
                      <a:r>
                        <a:rPr lang="en-US" sz="1700" dirty="0">
                          <a:effectLst/>
                          <a:latin typeface="+mj-lt"/>
                        </a:rPr>
                        <a:t>David &amp; Dawn</a:t>
                      </a:r>
                      <a:endParaRPr lang="en-US" sz="1700" dirty="0">
                        <a:effectLst/>
                        <a:latin typeface="+mj-lt"/>
                        <a:ea typeface="Calibri"/>
                      </a:endParaRPr>
                    </a:p>
                  </a:txBody>
                  <a:tcPr marL="7127" marR="7127" marT="7127" marB="7127" anchor="ctr"/>
                </a:tc>
                <a:tc>
                  <a:txBody>
                    <a:bodyPr/>
                    <a:lstStyle/>
                    <a:p>
                      <a:pPr algn="l"/>
                      <a:r>
                        <a:rPr lang="en-US" sz="1700" dirty="0">
                          <a:effectLst/>
                          <a:latin typeface="+mj-lt"/>
                        </a:rPr>
                        <a:t>HIV &amp; Aging Discussion </a:t>
                      </a:r>
                    </a:p>
                  </a:txBody>
                  <a:tcPr marL="7127" marR="7127" marT="7127" marB="7127" anchor="ctr"/>
                </a:tc>
                <a:extLst>
                  <a:ext uri="{0D108BD9-81ED-4DB2-BD59-A6C34878D82A}">
                    <a16:rowId xmlns="" xmlns:a16="http://schemas.microsoft.com/office/drawing/2014/main" val="10001"/>
                  </a:ext>
                </a:extLst>
              </a:tr>
              <a:tr h="530660">
                <a:tc>
                  <a:txBody>
                    <a:bodyPr/>
                    <a:lstStyle/>
                    <a:p>
                      <a:pPr marL="0" marR="0" algn="l">
                        <a:spcBef>
                          <a:spcPts val="0"/>
                        </a:spcBef>
                        <a:spcAft>
                          <a:spcPts val="0"/>
                        </a:spcAft>
                      </a:pPr>
                      <a:r>
                        <a:rPr lang="en-US" sz="1700" dirty="0">
                          <a:effectLst/>
                          <a:latin typeface="+mj-lt"/>
                          <a:ea typeface="Calibri"/>
                        </a:rPr>
                        <a:t>May 28, 2020</a:t>
                      </a:r>
                    </a:p>
                  </a:txBody>
                  <a:tcPr marL="7127" marR="7127" marT="7127" marB="7127" anchor="ctr"/>
                </a:tc>
                <a:tc>
                  <a:txBody>
                    <a:bodyPr/>
                    <a:lstStyle/>
                    <a:p>
                      <a:pPr algn="l"/>
                      <a:r>
                        <a:rPr lang="en-US" sz="1700" dirty="0">
                          <a:effectLst/>
                          <a:latin typeface="+mj-lt"/>
                        </a:rPr>
                        <a:t>Adam &amp; Deloris</a:t>
                      </a:r>
                    </a:p>
                  </a:txBody>
                  <a:tcPr marL="7127" marR="7127" marT="7127" marB="7127" anchor="ctr"/>
                </a:tc>
                <a:tc>
                  <a:txBody>
                    <a:bodyPr/>
                    <a:lstStyle/>
                    <a:p>
                      <a:pPr marL="0" marR="0" algn="l">
                        <a:spcBef>
                          <a:spcPts val="0"/>
                        </a:spcBef>
                        <a:spcAft>
                          <a:spcPts val="0"/>
                        </a:spcAft>
                      </a:pPr>
                      <a:r>
                        <a:rPr lang="en-US" sz="1700" dirty="0">
                          <a:effectLst/>
                          <a:latin typeface="+mj-lt"/>
                          <a:ea typeface="Calibri"/>
                        </a:rPr>
                        <a:t>Dawn &amp; Keyes</a:t>
                      </a:r>
                    </a:p>
                  </a:txBody>
                  <a:tcPr marL="7127" marR="7127" marT="7127" marB="7127" anchor="ctr"/>
                </a:tc>
                <a:tc>
                  <a:txBody>
                    <a:bodyPr/>
                    <a:lstStyle/>
                    <a:p>
                      <a:pPr marL="0" marR="0" algn="l">
                        <a:spcBef>
                          <a:spcPts val="0"/>
                        </a:spcBef>
                        <a:spcAft>
                          <a:spcPts val="0"/>
                        </a:spcAft>
                      </a:pPr>
                      <a:r>
                        <a:rPr lang="en-US" sz="1700" dirty="0">
                          <a:effectLst/>
                          <a:latin typeface="+mj-lt"/>
                        </a:rPr>
                        <a:t>Collaborative Webinar </a:t>
                      </a:r>
                      <a:endParaRPr lang="en-US" sz="1700" dirty="0">
                        <a:effectLst/>
                        <a:latin typeface="+mj-lt"/>
                        <a:ea typeface="Calibri"/>
                      </a:endParaRPr>
                    </a:p>
                  </a:txBody>
                  <a:tcPr marL="7127" marR="7127" marT="7127" marB="7127" anchor="ctr"/>
                </a:tc>
                <a:extLst>
                  <a:ext uri="{0D108BD9-81ED-4DB2-BD59-A6C34878D82A}">
                    <a16:rowId xmlns="" xmlns:a16="http://schemas.microsoft.com/office/drawing/2014/main" val="10002"/>
                  </a:ext>
                </a:extLst>
              </a:tr>
              <a:tr h="887129">
                <a:tc>
                  <a:txBody>
                    <a:bodyPr/>
                    <a:lstStyle/>
                    <a:p>
                      <a:pPr marL="0" marR="0" algn="l">
                        <a:spcBef>
                          <a:spcPts val="0"/>
                        </a:spcBef>
                        <a:spcAft>
                          <a:spcPts val="0"/>
                        </a:spcAft>
                      </a:pPr>
                      <a:r>
                        <a:rPr lang="en-US" sz="1700" dirty="0">
                          <a:effectLst/>
                          <a:latin typeface="+mj-lt"/>
                        </a:rPr>
                        <a:t>June 25, 2020</a:t>
                      </a:r>
                      <a:endParaRPr lang="en-US" sz="1700" dirty="0">
                        <a:effectLst/>
                        <a:latin typeface="+mj-lt"/>
                        <a:ea typeface="Calibri"/>
                      </a:endParaRPr>
                    </a:p>
                  </a:txBody>
                  <a:tcPr marL="7127" marR="7127" marT="7127" marB="7127" anchor="ctr"/>
                </a:tc>
                <a:tc>
                  <a:txBody>
                    <a:bodyPr/>
                    <a:lstStyle/>
                    <a:p>
                      <a:pPr marL="0" marR="0" algn="l">
                        <a:spcBef>
                          <a:spcPts val="0"/>
                        </a:spcBef>
                        <a:spcAft>
                          <a:spcPts val="0"/>
                        </a:spcAft>
                      </a:pPr>
                      <a:r>
                        <a:rPr lang="en-US" sz="1700" dirty="0">
                          <a:effectLst/>
                          <a:latin typeface="+mj-lt"/>
                        </a:rPr>
                        <a:t>David Moody</a:t>
                      </a:r>
                      <a:endParaRPr lang="en-US" sz="1700" dirty="0">
                        <a:effectLst/>
                        <a:latin typeface="+mj-lt"/>
                        <a:ea typeface="Calibri"/>
                      </a:endParaRPr>
                    </a:p>
                  </a:txBody>
                  <a:tcPr marL="7127" marR="7127" marT="7127" marB="7127" anchor="ctr"/>
                </a:tc>
                <a:tc>
                  <a:txBody>
                    <a:bodyPr/>
                    <a:lstStyle/>
                    <a:p>
                      <a:pPr marL="0" marR="0" algn="l">
                        <a:spcBef>
                          <a:spcPts val="0"/>
                        </a:spcBef>
                        <a:spcAft>
                          <a:spcPts val="0"/>
                        </a:spcAft>
                      </a:pPr>
                      <a:r>
                        <a:rPr lang="en-US" sz="1700" dirty="0">
                          <a:effectLst/>
                          <a:latin typeface="+mj-lt"/>
                        </a:rPr>
                        <a:t>Dawn Trotter </a:t>
                      </a:r>
                      <a:endParaRPr lang="en-US" sz="1700" dirty="0">
                        <a:effectLst/>
                        <a:latin typeface="+mj-lt"/>
                        <a:ea typeface="Calibri"/>
                      </a:endParaRPr>
                    </a:p>
                  </a:txBody>
                  <a:tcPr marL="7127" marR="7127" marT="7127" marB="7127"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700" dirty="0">
                          <a:effectLst/>
                          <a:latin typeface="+mj-lt"/>
                          <a:ea typeface="Calibri"/>
                        </a:rPr>
                        <a:t>The Impact of COVID</a:t>
                      </a:r>
                    </a:p>
                  </a:txBody>
                  <a:tcPr marL="7127" marR="7127" marT="7127" marB="7127"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72981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2730" cy="890269"/>
          </a:xfrm>
          <a:custGeom>
            <a:avLst/>
            <a:gdLst/>
            <a:ahLst/>
            <a:cxnLst/>
            <a:rect l="l" t="t" r="r" b="b"/>
            <a:pathLst>
              <a:path w="9142730" h="890269">
                <a:moveTo>
                  <a:pt x="0" y="890015"/>
                </a:moveTo>
                <a:lnTo>
                  <a:pt x="9142476" y="890015"/>
                </a:lnTo>
                <a:lnTo>
                  <a:pt x="9142476" y="0"/>
                </a:lnTo>
                <a:lnTo>
                  <a:pt x="0" y="0"/>
                </a:lnTo>
                <a:lnTo>
                  <a:pt x="0" y="890015"/>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1866582" y="255930"/>
            <a:ext cx="5409565" cy="474489"/>
          </a:xfrm>
          <a:prstGeom prst="rect">
            <a:avLst/>
          </a:prstGeom>
        </p:spPr>
        <p:txBody>
          <a:bodyPr vert="horz" wrap="square" lIns="0" tIns="12700" rIns="0" bIns="0" rtlCol="0">
            <a:spAutoFit/>
          </a:bodyPr>
          <a:lstStyle/>
          <a:p>
            <a:pPr marL="12700">
              <a:lnSpc>
                <a:spcPct val="100000"/>
              </a:lnSpc>
              <a:spcBef>
                <a:spcPts val="100"/>
              </a:spcBef>
            </a:pPr>
            <a:r>
              <a:rPr lang="en-US" sz="3000" b="1" spc="-5" dirty="0">
                <a:solidFill>
                  <a:schemeClr val="tx2"/>
                </a:solidFill>
                <a:latin typeface="Garamond" panose="02020404030301010803" pitchFamily="18" charset="0"/>
                <a:cs typeface="Arial"/>
              </a:rPr>
              <a:t>Thank You </a:t>
            </a:r>
            <a:r>
              <a:rPr sz="3000" b="1" spc="-5" dirty="0">
                <a:solidFill>
                  <a:schemeClr val="tx2"/>
                </a:solidFill>
                <a:latin typeface="Garamond" panose="02020404030301010803" pitchFamily="18" charset="0"/>
                <a:cs typeface="Arial"/>
              </a:rPr>
              <a:t>Community</a:t>
            </a:r>
            <a:r>
              <a:rPr sz="3000" b="1" spc="-40" dirty="0">
                <a:solidFill>
                  <a:schemeClr val="tx2"/>
                </a:solidFill>
                <a:latin typeface="Garamond" panose="02020404030301010803" pitchFamily="18" charset="0"/>
                <a:cs typeface="Arial"/>
              </a:rPr>
              <a:t> </a:t>
            </a:r>
            <a:r>
              <a:rPr sz="3000" b="1" spc="-5" dirty="0">
                <a:solidFill>
                  <a:schemeClr val="tx2"/>
                </a:solidFill>
                <a:latin typeface="Garamond" panose="02020404030301010803" pitchFamily="18" charset="0"/>
                <a:cs typeface="Arial"/>
              </a:rPr>
              <a:t>Partners</a:t>
            </a:r>
            <a:endParaRPr sz="3000" dirty="0">
              <a:solidFill>
                <a:schemeClr val="tx2"/>
              </a:solidFill>
              <a:latin typeface="Garamond" panose="02020404030301010803" pitchFamily="18" charset="0"/>
              <a:cs typeface="Arial"/>
            </a:endParaRPr>
          </a:p>
        </p:txBody>
      </p:sp>
      <p:sp>
        <p:nvSpPr>
          <p:cNvPr id="4" name="object 4"/>
          <p:cNvSpPr/>
          <p:nvPr/>
        </p:nvSpPr>
        <p:spPr>
          <a:xfrm>
            <a:off x="0" y="844296"/>
            <a:ext cx="9144000" cy="5099303"/>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2010"/>
              </a:lnSpc>
            </a:pPr>
            <a:fld id="{81D60167-4931-47E6-BA6A-407CBD079E47}" type="slidenum">
              <a:rPr dirty="0"/>
              <a:t>26</a:t>
            </a:fld>
            <a:endParaRPr dirty="0"/>
          </a:p>
        </p:txBody>
      </p:sp>
    </p:spTree>
    <p:extLst>
      <p:ext uri="{BB962C8B-B14F-4D97-AF65-F5344CB8AC3E}">
        <p14:creationId xmlns:p14="http://schemas.microsoft.com/office/powerpoint/2010/main" val="242707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2730" cy="890269"/>
          </a:xfrm>
          <a:custGeom>
            <a:avLst/>
            <a:gdLst/>
            <a:ahLst/>
            <a:cxnLst/>
            <a:rect l="l" t="t" r="r" b="b"/>
            <a:pathLst>
              <a:path w="9142730" h="890269">
                <a:moveTo>
                  <a:pt x="0" y="890015"/>
                </a:moveTo>
                <a:lnTo>
                  <a:pt x="9142476" y="890015"/>
                </a:lnTo>
                <a:lnTo>
                  <a:pt x="9142476" y="0"/>
                </a:lnTo>
                <a:lnTo>
                  <a:pt x="0" y="0"/>
                </a:lnTo>
                <a:lnTo>
                  <a:pt x="0" y="890015"/>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2513455" y="299702"/>
            <a:ext cx="4115563" cy="474489"/>
          </a:xfrm>
          <a:prstGeom prst="rect">
            <a:avLst/>
          </a:prstGeom>
        </p:spPr>
        <p:txBody>
          <a:bodyPr vert="horz" wrap="square" lIns="0" tIns="12700" rIns="0" bIns="0" rtlCol="0">
            <a:spAutoFit/>
          </a:bodyPr>
          <a:lstStyle/>
          <a:p>
            <a:pPr marL="12700">
              <a:lnSpc>
                <a:spcPct val="100000"/>
              </a:lnSpc>
              <a:spcBef>
                <a:spcPts val="100"/>
              </a:spcBef>
            </a:pPr>
            <a:r>
              <a:rPr lang="en-US" sz="3000" b="1" spc="-5" dirty="0">
                <a:solidFill>
                  <a:schemeClr val="tx2"/>
                </a:solidFill>
                <a:latin typeface="Garamond" panose="02020404030301010803" pitchFamily="18" charset="0"/>
                <a:cs typeface="Arial"/>
              </a:rPr>
              <a:t>Thank you CQII </a:t>
            </a:r>
            <a:r>
              <a:rPr sz="3000" b="1" spc="-5" dirty="0">
                <a:solidFill>
                  <a:schemeClr val="tx2"/>
                </a:solidFill>
                <a:latin typeface="Garamond" panose="02020404030301010803" pitchFamily="18" charset="0"/>
                <a:cs typeface="Arial"/>
              </a:rPr>
              <a:t>Faculty</a:t>
            </a:r>
            <a:endParaRPr sz="3000" dirty="0">
              <a:solidFill>
                <a:schemeClr val="tx2"/>
              </a:solidFill>
              <a:latin typeface="Garamond" panose="02020404030301010803" pitchFamily="18" charset="0"/>
              <a:cs typeface="Arial"/>
            </a:endParaRPr>
          </a:p>
        </p:txBody>
      </p:sp>
      <p:sp>
        <p:nvSpPr>
          <p:cNvPr id="4" name="object 4"/>
          <p:cNvSpPr/>
          <p:nvPr/>
        </p:nvSpPr>
        <p:spPr>
          <a:xfrm>
            <a:off x="0" y="774191"/>
            <a:ext cx="9142475" cy="5169407"/>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2010"/>
              </a:lnSpc>
            </a:pPr>
            <a:fld id="{81D60167-4931-47E6-BA6A-407CBD079E47}" type="slidenum">
              <a:rPr dirty="0"/>
              <a:t>27</a:t>
            </a:fld>
            <a:endParaRPr dirty="0"/>
          </a:p>
        </p:txBody>
      </p:sp>
    </p:spTree>
    <p:extLst>
      <p:ext uri="{BB962C8B-B14F-4D97-AF65-F5344CB8AC3E}">
        <p14:creationId xmlns:p14="http://schemas.microsoft.com/office/powerpoint/2010/main" val="2476243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sldNum" sz="quarter" idx="4294967295"/>
          </p:nvPr>
        </p:nvSpPr>
        <p:spPr>
          <a:xfrm>
            <a:off x="0" y="6294438"/>
            <a:ext cx="263525" cy="282575"/>
          </a:xfrm>
          <a:prstGeom prst="rect">
            <a:avLst/>
          </a:prstGeom>
        </p:spPr>
        <p:txBody>
          <a:bodyPr vert="horz" wrap="square" lIns="0" tIns="0" rIns="0" bIns="0" rtlCol="0">
            <a:spAutoFit/>
          </a:bodyPr>
          <a:lstStyle/>
          <a:p>
            <a:pPr marL="25400">
              <a:lnSpc>
                <a:spcPts val="2010"/>
              </a:lnSpc>
            </a:pPr>
            <a:fld id="{81D60167-4931-47E6-BA6A-407CBD079E47}" type="slidenum">
              <a:rPr dirty="0"/>
              <a:t>28</a:t>
            </a:fld>
            <a:endParaRPr dirty="0"/>
          </a:p>
        </p:txBody>
      </p:sp>
      <p:pic>
        <p:nvPicPr>
          <p:cNvPr id="6" name="Content Placeholder 5" descr="A picture containing kite&#10;&#10;Description automatically generated">
            <a:extLst>
              <a:ext uri="{FF2B5EF4-FFF2-40B4-BE49-F238E27FC236}">
                <a16:creationId xmlns="" xmlns:a16="http://schemas.microsoft.com/office/drawing/2014/main" id="{D610778B-6FD0-42B2-B4B7-BD3EC42BAB8E}"/>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6978" t="7273" r="18747" b="7273"/>
          <a:stretch/>
        </p:blipFill>
        <p:spPr>
          <a:xfrm>
            <a:off x="1562099" y="533400"/>
            <a:ext cx="6019801" cy="533831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057400"/>
            <a:ext cx="4112023" cy="1477328"/>
          </a:xfrm>
          <a:prstGeom prst="rect">
            <a:avLst/>
          </a:prstGeom>
        </p:spPr>
        <p:txBody>
          <a:bodyPr wrap="none">
            <a:spAutoFit/>
          </a:bodyPr>
          <a:lstStyle/>
          <a:p>
            <a:endParaRPr lang="en-US" dirty="0" smtClean="0">
              <a:latin typeface="Roboto" panose="02000000000000000000" pitchFamily="2" charset="0"/>
              <a:hlinkClick r:id="rId3"/>
            </a:endParaRPr>
          </a:p>
          <a:p>
            <a:endParaRPr lang="en-US" dirty="0">
              <a:latin typeface="Roboto" panose="02000000000000000000" pitchFamily="2" charset="0"/>
              <a:hlinkClick r:id="rId3"/>
            </a:endParaRPr>
          </a:p>
          <a:p>
            <a:r>
              <a:rPr lang="en-US" dirty="0" smtClean="0">
                <a:latin typeface="Roboto" panose="02000000000000000000" pitchFamily="2" charset="0"/>
                <a:hlinkClick r:id="rId3"/>
              </a:rPr>
              <a:t>To listen to the webinar, please go to:  </a:t>
            </a:r>
          </a:p>
          <a:p>
            <a:endParaRPr lang="en-US" dirty="0">
              <a:latin typeface="Roboto" panose="02000000000000000000" pitchFamily="2" charset="0"/>
              <a:hlinkClick r:id="rId3"/>
            </a:endParaRPr>
          </a:p>
          <a:p>
            <a:r>
              <a:rPr lang="en-US" dirty="0" smtClean="0">
                <a:latin typeface="Roboto" panose="02000000000000000000" pitchFamily="2" charset="0"/>
                <a:hlinkClick r:id="rId3"/>
              </a:rPr>
              <a:t>https</a:t>
            </a:r>
            <a:r>
              <a:rPr lang="en-US" dirty="0">
                <a:latin typeface="Roboto" panose="02000000000000000000" pitchFamily="2" charset="0"/>
                <a:hlinkClick r:id="rId3"/>
              </a:rPr>
              <a:t>://youtu.be/J0oZKm1al2g</a:t>
            </a:r>
            <a:endParaRPr lang="en-US" dirty="0"/>
          </a:p>
        </p:txBody>
      </p:sp>
    </p:spTree>
    <p:custDataLst>
      <p:tags r:id="rId1"/>
    </p:custDataLst>
    <p:extLst>
      <p:ext uri="{BB962C8B-B14F-4D97-AF65-F5344CB8AC3E}">
        <p14:creationId xmlns:p14="http://schemas.microsoft.com/office/powerpoint/2010/main" val="208157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FAD0494-4537-48AB-8643-E7F5C620EC50}"/>
              </a:ext>
            </a:extLst>
          </p:cNvPr>
          <p:cNvSpPr>
            <a:spLocks noGrp="1"/>
          </p:cNvSpPr>
          <p:nvPr>
            <p:ph type="title"/>
          </p:nvPr>
        </p:nvSpPr>
        <p:spPr/>
        <p:txBody>
          <a:bodyPr/>
          <a:lstStyle/>
          <a:p>
            <a:pPr algn="l"/>
            <a:r>
              <a:rPr lang="en-US" dirty="0"/>
              <a:t>HIV-related Health Disparities</a:t>
            </a:r>
          </a:p>
        </p:txBody>
      </p:sp>
      <p:sp>
        <p:nvSpPr>
          <p:cNvPr id="5" name="Content Placeholder 4">
            <a:extLst>
              <a:ext uri="{FF2B5EF4-FFF2-40B4-BE49-F238E27FC236}">
                <a16:creationId xmlns="" xmlns:a16="http://schemas.microsoft.com/office/drawing/2014/main" id="{AF6D4E21-0533-4CAF-848F-D0722C2897B6}"/>
              </a:ext>
            </a:extLst>
          </p:cNvPr>
          <p:cNvSpPr>
            <a:spLocks noGrp="1"/>
          </p:cNvSpPr>
          <p:nvPr>
            <p:ph idx="1"/>
          </p:nvPr>
        </p:nvSpPr>
        <p:spPr>
          <a:xfrm>
            <a:off x="781050" y="1209675"/>
            <a:ext cx="7772400" cy="4191000"/>
          </a:xfrm>
        </p:spPr>
        <p:txBody>
          <a:bodyPr/>
          <a:lstStyle/>
          <a:p>
            <a:endParaRPr lang="en-US" dirty="0">
              <a:hlinkClick r:id="rId4"/>
            </a:endParaRPr>
          </a:p>
          <a:p>
            <a:pPr marL="0" indent="0" algn="ctr">
              <a:buNone/>
            </a:pPr>
            <a:r>
              <a:rPr lang="en-US" u="sng" dirty="0" err="1">
                <a:hlinkClick r:id="rId4"/>
              </a:rPr>
              <a:t>end+disparities</a:t>
            </a:r>
            <a:r>
              <a:rPr lang="en-US" u="sng" dirty="0">
                <a:hlinkClick r:id="rId4"/>
              </a:rPr>
              <a:t> collaborative video</a:t>
            </a:r>
            <a:endParaRPr lang="en-US" dirty="0"/>
          </a:p>
        </p:txBody>
      </p:sp>
      <p:pic>
        <p:nvPicPr>
          <p:cNvPr id="2" name="Picture 1">
            <a:extLst>
              <a:ext uri="{FF2B5EF4-FFF2-40B4-BE49-F238E27FC236}">
                <a16:creationId xmlns="" xmlns:a16="http://schemas.microsoft.com/office/drawing/2014/main" id="{96CFE7AB-6296-4977-9C1A-ADBD7E57D172}"/>
              </a:ext>
            </a:extLst>
          </p:cNvPr>
          <p:cNvPicPr>
            <a:picLocks noChangeAspect="1"/>
          </p:cNvPicPr>
          <p:nvPr/>
        </p:nvPicPr>
        <p:blipFill>
          <a:blip r:embed="rId5"/>
          <a:stretch>
            <a:fillRect/>
          </a:stretch>
        </p:blipFill>
        <p:spPr>
          <a:xfrm>
            <a:off x="1524000" y="2419350"/>
            <a:ext cx="6096000" cy="2981325"/>
          </a:xfrm>
          <a:prstGeom prst="rect">
            <a:avLst/>
          </a:prstGeom>
        </p:spPr>
      </p:pic>
    </p:spTree>
    <p:custDataLst>
      <p:tags r:id="rId1"/>
    </p:custDataLst>
    <p:extLst>
      <p:ext uri="{BB962C8B-B14F-4D97-AF65-F5344CB8AC3E}">
        <p14:creationId xmlns:p14="http://schemas.microsoft.com/office/powerpoint/2010/main" val="3872420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8611" y="6263132"/>
            <a:ext cx="23939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Garamond"/>
                <a:cs typeface="Garamond"/>
              </a:rPr>
              <a:t>45</a:t>
            </a:r>
            <a:endParaRPr sz="1800">
              <a:latin typeface="Garamond"/>
              <a:cs typeface="Garamond"/>
            </a:endParaRPr>
          </a:p>
        </p:txBody>
      </p:sp>
      <p:sp>
        <p:nvSpPr>
          <p:cNvPr id="3" name="object 3"/>
          <p:cNvSpPr txBox="1">
            <a:spLocks noGrp="1"/>
          </p:cNvSpPr>
          <p:nvPr>
            <p:ph type="title"/>
          </p:nvPr>
        </p:nvSpPr>
        <p:spPr>
          <a:xfrm>
            <a:off x="4803140" y="1761235"/>
            <a:ext cx="150304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Garamond"/>
                <a:cs typeface="Garamond"/>
              </a:rPr>
              <a:t>Thank</a:t>
            </a:r>
            <a:r>
              <a:rPr sz="2400" b="1" spc="-70" dirty="0">
                <a:latin typeface="Garamond"/>
                <a:cs typeface="Garamond"/>
              </a:rPr>
              <a:t> </a:t>
            </a:r>
            <a:r>
              <a:rPr sz="2400" b="1" spc="-10" dirty="0">
                <a:latin typeface="Garamond"/>
                <a:cs typeface="Garamond"/>
              </a:rPr>
              <a:t>you!</a:t>
            </a:r>
            <a:endParaRPr sz="2400">
              <a:latin typeface="Garamond"/>
              <a:cs typeface="Garamond"/>
            </a:endParaRPr>
          </a:p>
        </p:txBody>
      </p:sp>
      <p:sp>
        <p:nvSpPr>
          <p:cNvPr id="4" name="object 4"/>
          <p:cNvSpPr txBox="1"/>
          <p:nvPr/>
        </p:nvSpPr>
        <p:spPr>
          <a:xfrm>
            <a:off x="4803140" y="2181250"/>
            <a:ext cx="2647315" cy="1342390"/>
          </a:xfrm>
          <a:prstGeom prst="rect">
            <a:avLst/>
          </a:prstGeom>
        </p:spPr>
        <p:txBody>
          <a:bodyPr vert="horz" wrap="square" lIns="0" tIns="85725" rIns="0" bIns="0" rtlCol="0">
            <a:spAutoFit/>
          </a:bodyPr>
          <a:lstStyle/>
          <a:p>
            <a:pPr marL="12700">
              <a:lnSpc>
                <a:spcPct val="100000"/>
              </a:lnSpc>
              <a:spcBef>
                <a:spcPts val="675"/>
              </a:spcBef>
            </a:pPr>
            <a:r>
              <a:rPr sz="2400" dirty="0">
                <a:latin typeface="Garamond"/>
                <a:cs typeface="Garamond"/>
              </a:rPr>
              <a:t>212-417-4730</a:t>
            </a:r>
            <a:r>
              <a:rPr sz="2400" spc="-110" dirty="0">
                <a:latin typeface="Garamond"/>
                <a:cs typeface="Garamond"/>
              </a:rPr>
              <a:t> </a:t>
            </a:r>
            <a:r>
              <a:rPr sz="2400" spc="-5" dirty="0">
                <a:latin typeface="Garamond"/>
                <a:cs typeface="Garamond"/>
              </a:rPr>
              <a:t>(phone)</a:t>
            </a:r>
            <a:endParaRPr sz="2400">
              <a:latin typeface="Garamond"/>
              <a:cs typeface="Garamond"/>
            </a:endParaRPr>
          </a:p>
          <a:p>
            <a:pPr marL="12700">
              <a:lnSpc>
                <a:spcPct val="100000"/>
              </a:lnSpc>
              <a:spcBef>
                <a:spcPts val="575"/>
              </a:spcBef>
            </a:pPr>
            <a:r>
              <a:rPr sz="2400" dirty="0">
                <a:latin typeface="Garamond"/>
                <a:cs typeface="Garamond"/>
              </a:rPr>
              <a:t>212-417-4684</a:t>
            </a:r>
            <a:r>
              <a:rPr sz="2400" spc="-50" dirty="0">
                <a:latin typeface="Garamond"/>
                <a:cs typeface="Garamond"/>
              </a:rPr>
              <a:t> </a:t>
            </a:r>
            <a:r>
              <a:rPr sz="2400" spc="-5" dirty="0">
                <a:latin typeface="Garamond"/>
                <a:cs typeface="Garamond"/>
              </a:rPr>
              <a:t>(fax)</a:t>
            </a:r>
            <a:endParaRPr sz="2400">
              <a:latin typeface="Garamond"/>
              <a:cs typeface="Garamond"/>
            </a:endParaRPr>
          </a:p>
          <a:p>
            <a:pPr marL="12700">
              <a:lnSpc>
                <a:spcPct val="100000"/>
              </a:lnSpc>
              <a:spcBef>
                <a:spcPts val="575"/>
              </a:spcBef>
            </a:pPr>
            <a:r>
              <a:rPr sz="2400" spc="-5" dirty="0">
                <a:latin typeface="Garamond"/>
                <a:cs typeface="Garamond"/>
                <a:hlinkClick r:id="rId3"/>
              </a:rPr>
              <a:t>Info@CQII.org</a:t>
            </a:r>
            <a:endParaRPr sz="2400">
              <a:latin typeface="Garamond"/>
              <a:cs typeface="Garamond"/>
            </a:endParaRPr>
          </a:p>
        </p:txBody>
      </p:sp>
      <p:sp>
        <p:nvSpPr>
          <p:cNvPr id="5" name="object 5"/>
          <p:cNvSpPr/>
          <p:nvPr/>
        </p:nvSpPr>
        <p:spPr>
          <a:xfrm>
            <a:off x="1600200" y="1295400"/>
            <a:ext cx="2743365" cy="274285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441448" y="2081783"/>
            <a:ext cx="1033271" cy="111556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944367" y="1973579"/>
            <a:ext cx="338455" cy="108585"/>
          </a:xfrm>
          <a:custGeom>
            <a:avLst/>
            <a:gdLst/>
            <a:ahLst/>
            <a:cxnLst/>
            <a:rect l="l" t="t" r="r" b="b"/>
            <a:pathLst>
              <a:path w="338454" h="108585">
                <a:moveTo>
                  <a:pt x="0" y="0"/>
                </a:moveTo>
                <a:lnTo>
                  <a:pt x="338328" y="0"/>
                </a:lnTo>
                <a:lnTo>
                  <a:pt x="338328" y="108203"/>
                </a:lnTo>
                <a:lnTo>
                  <a:pt x="0" y="108203"/>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2612135" y="3197351"/>
            <a:ext cx="670560" cy="93345"/>
          </a:xfrm>
          <a:custGeom>
            <a:avLst/>
            <a:gdLst/>
            <a:ahLst/>
            <a:cxnLst/>
            <a:rect l="l" t="t" r="r" b="b"/>
            <a:pathLst>
              <a:path w="670560" h="93345">
                <a:moveTo>
                  <a:pt x="0" y="92963"/>
                </a:moveTo>
                <a:lnTo>
                  <a:pt x="670560" y="92963"/>
                </a:lnTo>
                <a:lnTo>
                  <a:pt x="670560" y="0"/>
                </a:lnTo>
                <a:lnTo>
                  <a:pt x="0" y="0"/>
                </a:lnTo>
                <a:lnTo>
                  <a:pt x="0" y="92963"/>
                </a:lnTo>
                <a:close/>
              </a:path>
            </a:pathLst>
          </a:custGeom>
          <a:solidFill>
            <a:srgbClr val="FFFFFF"/>
          </a:solidFill>
        </p:spPr>
        <p:txBody>
          <a:bodyPr wrap="square" lIns="0" tIns="0" rIns="0" bIns="0" rtlCol="0"/>
          <a:lstStyle/>
          <a:p>
            <a:endParaRPr/>
          </a:p>
        </p:txBody>
      </p:sp>
      <p:sp>
        <p:nvSpPr>
          <p:cNvPr id="9" name="object 9"/>
          <p:cNvSpPr/>
          <p:nvPr/>
        </p:nvSpPr>
        <p:spPr>
          <a:xfrm>
            <a:off x="2612135" y="3197351"/>
            <a:ext cx="670560" cy="93345"/>
          </a:xfrm>
          <a:custGeom>
            <a:avLst/>
            <a:gdLst/>
            <a:ahLst/>
            <a:cxnLst/>
            <a:rect l="l" t="t" r="r" b="b"/>
            <a:pathLst>
              <a:path w="670560" h="93345">
                <a:moveTo>
                  <a:pt x="0" y="92963"/>
                </a:moveTo>
                <a:lnTo>
                  <a:pt x="670560" y="92963"/>
                </a:lnTo>
                <a:lnTo>
                  <a:pt x="670560" y="0"/>
                </a:lnTo>
                <a:lnTo>
                  <a:pt x="0" y="0"/>
                </a:lnTo>
                <a:lnTo>
                  <a:pt x="0" y="92963"/>
                </a:lnTo>
                <a:close/>
              </a:path>
            </a:pathLst>
          </a:custGeom>
          <a:ln w="12192">
            <a:solidFill>
              <a:srgbClr val="FFFFFF"/>
            </a:solidFill>
          </a:ln>
        </p:spPr>
        <p:txBody>
          <a:bodyPr wrap="square" lIns="0" tIns="0" rIns="0" bIns="0" rtlCol="0"/>
          <a:lstStyle/>
          <a:p>
            <a:endParaRPr/>
          </a:p>
        </p:txBody>
      </p:sp>
      <p:sp>
        <p:nvSpPr>
          <p:cNvPr id="10" name="object 10"/>
          <p:cNvSpPr txBox="1"/>
          <p:nvPr/>
        </p:nvSpPr>
        <p:spPr>
          <a:xfrm>
            <a:off x="660750" y="4741425"/>
            <a:ext cx="7893684" cy="1093470"/>
          </a:xfrm>
          <a:prstGeom prst="rect">
            <a:avLst/>
          </a:prstGeom>
        </p:spPr>
        <p:txBody>
          <a:bodyPr vert="horz" wrap="square" lIns="0" tIns="12700" rIns="0" bIns="0" rtlCol="0">
            <a:spAutoFit/>
          </a:bodyPr>
          <a:lstStyle/>
          <a:p>
            <a:pPr marL="12700" marR="5080">
              <a:lnSpc>
                <a:spcPct val="100000"/>
              </a:lnSpc>
              <a:spcBef>
                <a:spcPts val="100"/>
              </a:spcBef>
            </a:pPr>
            <a:r>
              <a:rPr sz="1400" spc="0" dirty="0">
                <a:latin typeface="Garamond"/>
                <a:cs typeface="Garamond"/>
              </a:rPr>
              <a:t>This </a:t>
            </a:r>
            <a:r>
              <a:rPr sz="1400" dirty="0">
                <a:latin typeface="Garamond"/>
                <a:cs typeface="Garamond"/>
              </a:rPr>
              <a:t>project is supported </a:t>
            </a:r>
            <a:r>
              <a:rPr sz="1400" spc="-15" dirty="0">
                <a:latin typeface="Garamond"/>
                <a:cs typeface="Garamond"/>
              </a:rPr>
              <a:t>by </a:t>
            </a:r>
            <a:r>
              <a:rPr sz="1400" spc="-5" dirty="0">
                <a:latin typeface="Garamond"/>
                <a:cs typeface="Garamond"/>
              </a:rPr>
              <a:t>the </a:t>
            </a:r>
            <a:r>
              <a:rPr sz="1400" dirty="0">
                <a:latin typeface="Garamond"/>
                <a:cs typeface="Garamond"/>
              </a:rPr>
              <a:t>Health </a:t>
            </a:r>
            <a:r>
              <a:rPr sz="1400" spc="-5" dirty="0">
                <a:latin typeface="Garamond"/>
                <a:cs typeface="Garamond"/>
              </a:rPr>
              <a:t>Resources </a:t>
            </a:r>
            <a:r>
              <a:rPr sz="1400" dirty="0">
                <a:latin typeface="Garamond"/>
                <a:cs typeface="Garamond"/>
              </a:rPr>
              <a:t>and </a:t>
            </a:r>
            <a:r>
              <a:rPr sz="1400" spc="0" dirty="0">
                <a:latin typeface="Garamond"/>
                <a:cs typeface="Garamond"/>
              </a:rPr>
              <a:t>Services </a:t>
            </a:r>
            <a:r>
              <a:rPr sz="1400" spc="-5" dirty="0">
                <a:latin typeface="Garamond"/>
                <a:cs typeface="Garamond"/>
              </a:rPr>
              <a:t>Administration (HRSA) </a:t>
            </a:r>
            <a:r>
              <a:rPr sz="1400" dirty="0">
                <a:latin typeface="Garamond"/>
                <a:cs typeface="Garamond"/>
              </a:rPr>
              <a:t>of </a:t>
            </a:r>
            <a:r>
              <a:rPr sz="1400" spc="-5" dirty="0">
                <a:latin typeface="Garamond"/>
                <a:cs typeface="Garamond"/>
              </a:rPr>
              <a:t>the </a:t>
            </a:r>
            <a:r>
              <a:rPr sz="1400" spc="-45" dirty="0">
                <a:latin typeface="Garamond"/>
                <a:cs typeface="Garamond"/>
              </a:rPr>
              <a:t>U.S. </a:t>
            </a:r>
            <a:r>
              <a:rPr sz="1400" dirty="0">
                <a:latin typeface="Garamond"/>
                <a:cs typeface="Garamond"/>
              </a:rPr>
              <a:t>Department  of Health and Human </a:t>
            </a:r>
            <a:r>
              <a:rPr sz="1400" spc="0" dirty="0">
                <a:latin typeface="Garamond"/>
                <a:cs typeface="Garamond"/>
              </a:rPr>
              <a:t>Services </a:t>
            </a:r>
            <a:r>
              <a:rPr sz="1400" dirty="0">
                <a:latin typeface="Garamond"/>
                <a:cs typeface="Garamond"/>
              </a:rPr>
              <a:t>(HHS) under </a:t>
            </a:r>
            <a:r>
              <a:rPr sz="1400" spc="0" dirty="0">
                <a:latin typeface="Garamond"/>
                <a:cs typeface="Garamond"/>
              </a:rPr>
              <a:t>grant </a:t>
            </a:r>
            <a:r>
              <a:rPr sz="1400" spc="-5" dirty="0">
                <a:latin typeface="Garamond"/>
                <a:cs typeface="Garamond"/>
              </a:rPr>
              <a:t>number </a:t>
            </a:r>
            <a:r>
              <a:rPr sz="1400" dirty="0">
                <a:latin typeface="Garamond"/>
                <a:cs typeface="Garamond"/>
              </a:rPr>
              <a:t>U28HA30791 and </a:t>
            </a:r>
            <a:r>
              <a:rPr sz="1400" spc="-5" dirty="0">
                <a:latin typeface="Garamond"/>
                <a:cs typeface="Garamond"/>
              </a:rPr>
              <a:t>the </a:t>
            </a:r>
            <a:r>
              <a:rPr sz="1400" dirty="0">
                <a:latin typeface="Garamond"/>
                <a:cs typeface="Garamond"/>
              </a:rPr>
              <a:t>HRSA </a:t>
            </a:r>
            <a:r>
              <a:rPr sz="1400" spc="-10" dirty="0">
                <a:latin typeface="Garamond"/>
                <a:cs typeface="Garamond"/>
              </a:rPr>
              <a:t>Ryan </a:t>
            </a:r>
            <a:r>
              <a:rPr sz="1400" dirty="0">
                <a:latin typeface="Garamond"/>
                <a:cs typeface="Garamond"/>
              </a:rPr>
              <a:t>White </a:t>
            </a:r>
            <a:r>
              <a:rPr sz="1400" spc="-5" dirty="0">
                <a:latin typeface="Garamond"/>
                <a:cs typeface="Garamond"/>
              </a:rPr>
              <a:t>HIV/AIDS  </a:t>
            </a:r>
            <a:r>
              <a:rPr sz="1400" dirty="0">
                <a:latin typeface="Garamond"/>
                <a:cs typeface="Garamond"/>
              </a:rPr>
              <a:t>Program Center for </a:t>
            </a:r>
            <a:r>
              <a:rPr sz="1400" spc="-5" dirty="0">
                <a:latin typeface="Garamond"/>
                <a:cs typeface="Garamond"/>
              </a:rPr>
              <a:t>Quality Improvement </a:t>
            </a:r>
            <a:r>
              <a:rPr sz="1400" dirty="0">
                <a:latin typeface="Garamond"/>
                <a:cs typeface="Garamond"/>
              </a:rPr>
              <a:t>&amp; </a:t>
            </a:r>
            <a:r>
              <a:rPr sz="1400" spc="-5" dirty="0">
                <a:latin typeface="Garamond"/>
                <a:cs typeface="Garamond"/>
              </a:rPr>
              <a:t>Innovation </a:t>
            </a:r>
            <a:r>
              <a:rPr sz="1400" dirty="0">
                <a:latin typeface="Garamond"/>
                <a:cs typeface="Garamond"/>
              </a:rPr>
              <a:t>for $1.5 M. </a:t>
            </a:r>
            <a:r>
              <a:rPr sz="1400" spc="0" dirty="0">
                <a:latin typeface="Garamond"/>
                <a:cs typeface="Garamond"/>
              </a:rPr>
              <a:t>This </a:t>
            </a:r>
            <a:r>
              <a:rPr sz="1400" dirty="0">
                <a:latin typeface="Garamond"/>
                <a:cs typeface="Garamond"/>
              </a:rPr>
              <a:t>information or content and conclusions  </a:t>
            </a:r>
            <a:r>
              <a:rPr sz="1400" spc="-5" dirty="0">
                <a:latin typeface="Garamond"/>
                <a:cs typeface="Garamond"/>
              </a:rPr>
              <a:t>are </a:t>
            </a:r>
            <a:r>
              <a:rPr sz="1400" dirty="0">
                <a:latin typeface="Garamond"/>
                <a:cs typeface="Garamond"/>
              </a:rPr>
              <a:t>those of </a:t>
            </a:r>
            <a:r>
              <a:rPr sz="1400" spc="-5" dirty="0">
                <a:latin typeface="Garamond"/>
                <a:cs typeface="Garamond"/>
              </a:rPr>
              <a:t>the </a:t>
            </a:r>
            <a:r>
              <a:rPr sz="1400" dirty="0">
                <a:latin typeface="Garamond"/>
                <a:cs typeface="Garamond"/>
              </a:rPr>
              <a:t>author and should not be </a:t>
            </a:r>
            <a:r>
              <a:rPr sz="1400" spc="0" dirty="0">
                <a:latin typeface="Garamond"/>
                <a:cs typeface="Garamond"/>
              </a:rPr>
              <a:t>construed </a:t>
            </a:r>
            <a:r>
              <a:rPr sz="1400" dirty="0">
                <a:latin typeface="Garamond"/>
                <a:cs typeface="Garamond"/>
              </a:rPr>
              <a:t>as </a:t>
            </a:r>
            <a:r>
              <a:rPr sz="1400" spc="-5" dirty="0">
                <a:latin typeface="Garamond"/>
                <a:cs typeface="Garamond"/>
              </a:rPr>
              <a:t>the </a:t>
            </a:r>
            <a:r>
              <a:rPr sz="1400" dirty="0">
                <a:latin typeface="Garamond"/>
                <a:cs typeface="Garamond"/>
              </a:rPr>
              <a:t>official position or policy </a:t>
            </a:r>
            <a:r>
              <a:rPr sz="1400" spc="-10" dirty="0">
                <a:latin typeface="Garamond"/>
                <a:cs typeface="Garamond"/>
              </a:rPr>
              <a:t>of, </a:t>
            </a:r>
            <a:r>
              <a:rPr sz="1400" dirty="0">
                <a:latin typeface="Garamond"/>
                <a:cs typeface="Garamond"/>
              </a:rPr>
              <a:t>nor should any  </a:t>
            </a:r>
            <a:r>
              <a:rPr sz="1400" spc="-5" dirty="0">
                <a:latin typeface="Garamond"/>
                <a:cs typeface="Garamond"/>
              </a:rPr>
              <a:t>endorsements </a:t>
            </a:r>
            <a:r>
              <a:rPr sz="1400" dirty="0">
                <a:latin typeface="Garamond"/>
                <a:cs typeface="Garamond"/>
              </a:rPr>
              <a:t>be inferred </a:t>
            </a:r>
            <a:r>
              <a:rPr sz="1400" spc="-15" dirty="0">
                <a:latin typeface="Garamond"/>
                <a:cs typeface="Garamond"/>
              </a:rPr>
              <a:t>by </a:t>
            </a:r>
            <a:r>
              <a:rPr sz="1400" spc="-5" dirty="0">
                <a:latin typeface="Garamond"/>
                <a:cs typeface="Garamond"/>
              </a:rPr>
              <a:t>HRSA, </a:t>
            </a:r>
            <a:r>
              <a:rPr sz="1400" dirty="0">
                <a:latin typeface="Garamond"/>
                <a:cs typeface="Garamond"/>
              </a:rPr>
              <a:t>HHS or </a:t>
            </a:r>
            <a:r>
              <a:rPr sz="1400" spc="-5" dirty="0">
                <a:latin typeface="Garamond"/>
                <a:cs typeface="Garamond"/>
              </a:rPr>
              <a:t>the </a:t>
            </a:r>
            <a:r>
              <a:rPr sz="1400" spc="-45" dirty="0">
                <a:latin typeface="Garamond"/>
                <a:cs typeface="Garamond"/>
              </a:rPr>
              <a:t>U.S.</a:t>
            </a:r>
            <a:r>
              <a:rPr sz="1400" spc="-60" dirty="0">
                <a:latin typeface="Garamond"/>
                <a:cs typeface="Garamond"/>
              </a:rPr>
              <a:t> </a:t>
            </a:r>
            <a:r>
              <a:rPr sz="1400" spc="-5" dirty="0">
                <a:latin typeface="Garamond"/>
                <a:cs typeface="Garamond"/>
              </a:rPr>
              <a:t>Government.</a:t>
            </a:r>
            <a:endParaRPr sz="1400">
              <a:latin typeface="Garamond"/>
              <a:cs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F4379759-3EA3-41E6-B3D1-FE6EA1D8B955}"/>
              </a:ext>
            </a:extLst>
          </p:cNvPr>
          <p:cNvSpPr>
            <a:spLocks noGrp="1"/>
          </p:cNvSpPr>
          <p:nvPr>
            <p:ph type="body" idx="1"/>
          </p:nvPr>
        </p:nvSpPr>
        <p:spPr/>
        <p:txBody>
          <a:bodyPr/>
          <a:lstStyle/>
          <a:p>
            <a:r>
              <a:rPr lang="en-US" dirty="0"/>
              <a:t>end+disparities ECHO Collaborative</a:t>
            </a:r>
          </a:p>
        </p:txBody>
      </p:sp>
      <p:sp>
        <p:nvSpPr>
          <p:cNvPr id="6" name="object 6"/>
          <p:cNvSpPr txBox="1"/>
          <p:nvPr/>
        </p:nvSpPr>
        <p:spPr>
          <a:xfrm>
            <a:off x="315023" y="6294720"/>
            <a:ext cx="247650" cy="282575"/>
          </a:xfrm>
          <a:prstGeom prst="rect">
            <a:avLst/>
          </a:prstGeom>
        </p:spPr>
        <p:txBody>
          <a:bodyPr vert="horz" wrap="square" lIns="0" tIns="0" rIns="0" bIns="0" rtlCol="0">
            <a:spAutoFit/>
          </a:bodyPr>
          <a:lstStyle/>
          <a:p>
            <a:pPr marL="25400">
              <a:lnSpc>
                <a:spcPts val="2010"/>
              </a:lnSpc>
            </a:pPr>
            <a:fld id="{81D60167-4931-47E6-BA6A-407CBD079E47}" type="slidenum">
              <a:rPr sz="1800" b="1" dirty="0">
                <a:solidFill>
                  <a:srgbClr val="FFFFFF"/>
                </a:solidFill>
                <a:latin typeface="Garamond"/>
                <a:cs typeface="Garamond"/>
              </a:rPr>
              <a:t>4</a:t>
            </a:fld>
            <a:endParaRPr sz="1800">
              <a:latin typeface="Garamond"/>
              <a:cs typeface="Garamond"/>
            </a:endParaRPr>
          </a:p>
        </p:txBody>
      </p:sp>
      <p:sp>
        <p:nvSpPr>
          <p:cNvPr id="7" name="Title 6">
            <a:extLst>
              <a:ext uri="{FF2B5EF4-FFF2-40B4-BE49-F238E27FC236}">
                <a16:creationId xmlns="" xmlns:a16="http://schemas.microsoft.com/office/drawing/2014/main" id="{61B57488-A84D-4B70-A54D-94527444CFE2}"/>
              </a:ext>
            </a:extLst>
          </p:cNvPr>
          <p:cNvSpPr>
            <a:spLocks noGrp="1"/>
          </p:cNvSpPr>
          <p:nvPr>
            <p:ph type="title"/>
          </p:nvPr>
        </p:nvSpPr>
        <p:spPr/>
        <p:txBody>
          <a:bodyPr/>
          <a:lstStyle/>
          <a:p>
            <a:r>
              <a:rPr lang="en-US" dirty="0"/>
              <a:t>Collaborative overview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Collaborative Mission</a:t>
            </a:r>
          </a:p>
        </p:txBody>
      </p:sp>
      <p:sp>
        <p:nvSpPr>
          <p:cNvPr id="6" name="Content Placeholder 5"/>
          <p:cNvSpPr>
            <a:spLocks noGrp="1"/>
          </p:cNvSpPr>
          <p:nvPr>
            <p:ph idx="1"/>
          </p:nvPr>
        </p:nvSpPr>
        <p:spPr>
          <a:xfrm>
            <a:off x="685800" y="1333500"/>
            <a:ext cx="7772400" cy="4191000"/>
          </a:xfrm>
        </p:spPr>
        <p:txBody>
          <a:bodyPr anchor="ctr"/>
          <a:lstStyle/>
          <a:p>
            <a:pPr marL="0" indent="0" algn="ctr">
              <a:buNone/>
            </a:pPr>
            <a:r>
              <a:rPr lang="en-US" sz="3200" dirty="0"/>
              <a:t>To promote the application of </a:t>
            </a:r>
            <a:r>
              <a:rPr lang="en-US" sz="3200" b="1" dirty="0">
                <a:solidFill>
                  <a:schemeClr val="accent2"/>
                </a:solidFill>
              </a:rPr>
              <a:t>quality improvement interventions</a:t>
            </a:r>
            <a:r>
              <a:rPr lang="en-US" sz="3200" dirty="0"/>
              <a:t> to </a:t>
            </a:r>
            <a:r>
              <a:rPr lang="en-US" sz="3200" b="1" dirty="0">
                <a:solidFill>
                  <a:schemeClr val="accent2"/>
                </a:solidFill>
              </a:rPr>
              <a:t>measurably</a:t>
            </a:r>
            <a:r>
              <a:rPr lang="en-US" sz="3200" dirty="0"/>
              <a:t> increase viral suppression rates for disproportionately affected subpopulations of people living with HIV among RWHAP-funded providers.</a:t>
            </a:r>
          </a:p>
        </p:txBody>
      </p:sp>
      <p:sp>
        <p:nvSpPr>
          <p:cNvPr id="4" name="object 4"/>
          <p:cNvSpPr txBox="1"/>
          <p:nvPr/>
        </p:nvSpPr>
        <p:spPr>
          <a:xfrm>
            <a:off x="315023" y="6294720"/>
            <a:ext cx="247650" cy="282575"/>
          </a:xfrm>
          <a:prstGeom prst="rect">
            <a:avLst/>
          </a:prstGeom>
        </p:spPr>
        <p:txBody>
          <a:bodyPr vert="horz" wrap="square" lIns="0" tIns="0" rIns="0" bIns="0" rtlCol="0">
            <a:spAutoFit/>
          </a:bodyPr>
          <a:lstStyle/>
          <a:p>
            <a:pPr marL="25400">
              <a:lnSpc>
                <a:spcPts val="2010"/>
              </a:lnSpc>
            </a:pPr>
            <a:fld id="{81D60167-4931-47E6-BA6A-407CBD079E47}" type="slidenum">
              <a:rPr sz="1800" b="1" dirty="0">
                <a:solidFill>
                  <a:srgbClr val="FFFFFF"/>
                </a:solidFill>
                <a:latin typeface="Garamond"/>
                <a:cs typeface="Garamond"/>
              </a:rPr>
              <a:t>5</a:t>
            </a:fld>
            <a:endParaRPr sz="1800">
              <a:latin typeface="Garamond"/>
              <a:cs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61646" y="624332"/>
            <a:ext cx="3773170" cy="513715"/>
          </a:xfrm>
          <a:prstGeom prst="rect">
            <a:avLst/>
          </a:prstGeom>
        </p:spPr>
        <p:txBody>
          <a:bodyPr vert="horz" wrap="square" lIns="0" tIns="13335" rIns="0" bIns="0" rtlCol="0">
            <a:spAutoFit/>
          </a:bodyPr>
          <a:lstStyle/>
          <a:p>
            <a:pPr marL="12700">
              <a:lnSpc>
                <a:spcPct val="100000"/>
              </a:lnSpc>
              <a:spcBef>
                <a:spcPts val="105"/>
              </a:spcBef>
            </a:pPr>
            <a:r>
              <a:rPr spc="-5" dirty="0"/>
              <a:t>Collaborative</a:t>
            </a:r>
            <a:r>
              <a:rPr spc="0" dirty="0"/>
              <a:t> </a:t>
            </a:r>
            <a:r>
              <a:rPr spc="-5" dirty="0"/>
              <a:t>Overview</a:t>
            </a:r>
          </a:p>
        </p:txBody>
      </p:sp>
      <p:sp>
        <p:nvSpPr>
          <p:cNvPr id="3" name="object 3"/>
          <p:cNvSpPr/>
          <p:nvPr/>
        </p:nvSpPr>
        <p:spPr>
          <a:xfrm>
            <a:off x="304800" y="1600200"/>
            <a:ext cx="2487168" cy="42672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887979" y="1600199"/>
            <a:ext cx="5951220" cy="4203215"/>
          </a:xfrm>
          <a:custGeom>
            <a:avLst/>
            <a:gdLst/>
            <a:ahLst/>
            <a:cxnLst/>
            <a:rect l="l" t="t" r="r" b="b"/>
            <a:pathLst>
              <a:path w="5951220" h="3317875">
                <a:moveTo>
                  <a:pt x="0" y="0"/>
                </a:moveTo>
                <a:lnTo>
                  <a:pt x="5951220" y="0"/>
                </a:lnTo>
                <a:lnTo>
                  <a:pt x="5951220" y="3317748"/>
                </a:lnTo>
                <a:lnTo>
                  <a:pt x="0" y="3317748"/>
                </a:lnTo>
                <a:lnTo>
                  <a:pt x="0" y="0"/>
                </a:lnTo>
                <a:close/>
              </a:path>
            </a:pathLst>
          </a:custGeom>
          <a:solidFill>
            <a:srgbClr val="A1D39F"/>
          </a:solidFill>
        </p:spPr>
        <p:txBody>
          <a:bodyPr wrap="square" lIns="0" tIns="0" rIns="0" bIns="0" rtlCol="0"/>
          <a:lstStyle/>
          <a:p>
            <a:endParaRPr/>
          </a:p>
        </p:txBody>
      </p:sp>
      <p:sp>
        <p:nvSpPr>
          <p:cNvPr id="5" name="object 5"/>
          <p:cNvSpPr txBox="1"/>
          <p:nvPr/>
        </p:nvSpPr>
        <p:spPr>
          <a:xfrm>
            <a:off x="2965887" y="1611883"/>
            <a:ext cx="5691505" cy="4191532"/>
          </a:xfrm>
          <a:prstGeom prst="rect">
            <a:avLst/>
          </a:prstGeom>
        </p:spPr>
        <p:txBody>
          <a:bodyPr vert="horz" wrap="square" lIns="0" tIns="13335" rIns="0" bIns="0" rtlCol="0">
            <a:spAutoFit/>
          </a:bodyPr>
          <a:lstStyle/>
          <a:p>
            <a:pPr marL="355600" marR="56515" indent="-342900">
              <a:lnSpc>
                <a:spcPct val="100000"/>
              </a:lnSpc>
              <a:spcBef>
                <a:spcPts val="105"/>
              </a:spcBef>
              <a:buClr>
                <a:srgbClr val="FF0000"/>
              </a:buClr>
              <a:buFont typeface="Wingdings"/>
              <a:buChar char=""/>
              <a:tabLst>
                <a:tab pos="355600" algn="l"/>
                <a:tab pos="356235" algn="l"/>
              </a:tabLst>
            </a:pPr>
            <a:r>
              <a:rPr sz="2200" dirty="0">
                <a:latin typeface="Garamond"/>
                <a:cs typeface="Garamond"/>
              </a:rPr>
              <a:t>Each </a:t>
            </a:r>
            <a:r>
              <a:rPr sz="2200" spc="-5" dirty="0">
                <a:latin typeface="Garamond"/>
                <a:cs typeface="Garamond"/>
              </a:rPr>
              <a:t>Collaborative participant is </a:t>
            </a:r>
            <a:r>
              <a:rPr sz="2200" dirty="0">
                <a:latin typeface="Garamond"/>
                <a:cs typeface="Garamond"/>
              </a:rPr>
              <a:t>asked to focus </a:t>
            </a:r>
            <a:r>
              <a:rPr sz="2200" spc="-5" dirty="0">
                <a:latin typeface="Garamond"/>
                <a:cs typeface="Garamond"/>
              </a:rPr>
              <a:t>their  improvement </a:t>
            </a:r>
            <a:r>
              <a:rPr sz="2200" dirty="0">
                <a:latin typeface="Garamond"/>
                <a:cs typeface="Garamond"/>
              </a:rPr>
              <a:t>efforts </a:t>
            </a:r>
            <a:r>
              <a:rPr sz="2200" spc="-5" dirty="0">
                <a:latin typeface="Garamond"/>
                <a:cs typeface="Garamond"/>
              </a:rPr>
              <a:t>on one identified</a:t>
            </a:r>
            <a:r>
              <a:rPr sz="2200" spc="100" dirty="0">
                <a:latin typeface="Garamond"/>
                <a:cs typeface="Garamond"/>
              </a:rPr>
              <a:t> </a:t>
            </a:r>
            <a:r>
              <a:rPr sz="2200" spc="-5" dirty="0">
                <a:latin typeface="Garamond"/>
                <a:cs typeface="Garamond"/>
              </a:rPr>
              <a:t>subpopulation</a:t>
            </a:r>
            <a:endParaRPr sz="2200" dirty="0">
              <a:latin typeface="Garamond"/>
              <a:cs typeface="Garamond"/>
            </a:endParaRPr>
          </a:p>
          <a:p>
            <a:pPr marL="355600" marR="448945" indent="-342900">
              <a:lnSpc>
                <a:spcPct val="100000"/>
              </a:lnSpc>
              <a:spcBef>
                <a:spcPts val="300"/>
              </a:spcBef>
              <a:buClr>
                <a:srgbClr val="FF0000"/>
              </a:buClr>
              <a:buFont typeface="Wingdings"/>
              <a:buChar char=""/>
              <a:tabLst>
                <a:tab pos="355600" algn="l"/>
                <a:tab pos="356235" algn="l"/>
              </a:tabLst>
            </a:pPr>
            <a:r>
              <a:rPr sz="2200" spc="-5" dirty="0">
                <a:latin typeface="Garamond"/>
                <a:cs typeface="Garamond"/>
              </a:rPr>
              <a:t>Participants join virtual Affinity </a:t>
            </a:r>
            <a:r>
              <a:rPr sz="2200" dirty="0">
                <a:latin typeface="Garamond"/>
                <a:cs typeface="Garamond"/>
              </a:rPr>
              <a:t>Groups based </a:t>
            </a:r>
            <a:r>
              <a:rPr sz="2200" spc="-5" dirty="0">
                <a:latin typeface="Garamond"/>
                <a:cs typeface="Garamond"/>
              </a:rPr>
              <a:t>on  </a:t>
            </a:r>
            <a:r>
              <a:rPr sz="2200" dirty="0">
                <a:latin typeface="Garamond"/>
                <a:cs typeface="Garamond"/>
              </a:rPr>
              <a:t>shared interests, such as</a:t>
            </a:r>
            <a:r>
              <a:rPr sz="2200" spc="-75" dirty="0">
                <a:latin typeface="Garamond"/>
                <a:cs typeface="Garamond"/>
              </a:rPr>
              <a:t> </a:t>
            </a:r>
            <a:r>
              <a:rPr sz="2200" spc="-5" dirty="0">
                <a:latin typeface="Garamond"/>
                <a:cs typeface="Garamond"/>
              </a:rPr>
              <a:t>subpopulations</a:t>
            </a:r>
            <a:endParaRPr sz="2200" dirty="0">
              <a:latin typeface="Garamond"/>
              <a:cs typeface="Garamond"/>
            </a:endParaRPr>
          </a:p>
          <a:p>
            <a:pPr marL="354965" marR="5080" indent="-342265">
              <a:lnSpc>
                <a:spcPct val="100000"/>
              </a:lnSpc>
              <a:spcBef>
                <a:spcPts val="300"/>
              </a:spcBef>
              <a:buClr>
                <a:srgbClr val="FF0000"/>
              </a:buClr>
              <a:buFont typeface="Wingdings"/>
              <a:buChar char=""/>
              <a:tabLst>
                <a:tab pos="355600" algn="l"/>
                <a:tab pos="356235" algn="l"/>
              </a:tabLst>
            </a:pPr>
            <a:r>
              <a:rPr sz="2200" spc="-5" dirty="0">
                <a:latin typeface="Garamond"/>
                <a:cs typeface="Garamond"/>
              </a:rPr>
              <a:t>Recipients </a:t>
            </a:r>
            <a:r>
              <a:rPr sz="2200" dirty="0">
                <a:latin typeface="Garamond"/>
                <a:cs typeface="Garamond"/>
              </a:rPr>
              <a:t>and </a:t>
            </a:r>
            <a:r>
              <a:rPr sz="2200" spc="-5" dirty="0">
                <a:latin typeface="Garamond"/>
                <a:cs typeface="Garamond"/>
              </a:rPr>
              <a:t>subrecipients </a:t>
            </a:r>
            <a:r>
              <a:rPr sz="2200" dirty="0">
                <a:latin typeface="Garamond"/>
                <a:cs typeface="Garamond"/>
              </a:rPr>
              <a:t>partner </a:t>
            </a:r>
            <a:r>
              <a:rPr sz="2200" spc="-5" dirty="0">
                <a:latin typeface="Garamond"/>
                <a:cs typeface="Garamond"/>
              </a:rPr>
              <a:t>with other local  </a:t>
            </a:r>
            <a:r>
              <a:rPr sz="2200" dirty="0">
                <a:latin typeface="Garamond"/>
                <a:cs typeface="Garamond"/>
              </a:rPr>
              <a:t>HIV </a:t>
            </a:r>
            <a:r>
              <a:rPr sz="2200" spc="-5" dirty="0">
                <a:latin typeface="Garamond"/>
                <a:cs typeface="Garamond"/>
              </a:rPr>
              <a:t>providers </a:t>
            </a:r>
            <a:r>
              <a:rPr sz="2200" dirty="0">
                <a:latin typeface="Garamond"/>
                <a:cs typeface="Garamond"/>
              </a:rPr>
              <a:t>to form </a:t>
            </a:r>
            <a:r>
              <a:rPr sz="2200" spc="-5" dirty="0">
                <a:latin typeface="Garamond"/>
                <a:cs typeface="Garamond"/>
              </a:rPr>
              <a:t>regionally-based improvement  </a:t>
            </a:r>
            <a:r>
              <a:rPr sz="2200" dirty="0">
                <a:latin typeface="Garamond"/>
                <a:cs typeface="Garamond"/>
              </a:rPr>
              <a:t>groups </a:t>
            </a:r>
            <a:r>
              <a:rPr sz="2200" spc="-5" dirty="0">
                <a:latin typeface="Garamond"/>
                <a:cs typeface="Garamond"/>
              </a:rPr>
              <a:t>(Regional</a:t>
            </a:r>
            <a:r>
              <a:rPr sz="2200" dirty="0">
                <a:latin typeface="Garamond"/>
                <a:cs typeface="Garamond"/>
              </a:rPr>
              <a:t> </a:t>
            </a:r>
            <a:r>
              <a:rPr sz="2200" spc="-5" dirty="0">
                <a:latin typeface="Garamond"/>
                <a:cs typeface="Garamond"/>
              </a:rPr>
              <a:t>Group)</a:t>
            </a:r>
            <a:endParaRPr sz="2200" dirty="0">
              <a:latin typeface="Garamond"/>
              <a:cs typeface="Garamond"/>
            </a:endParaRPr>
          </a:p>
          <a:p>
            <a:pPr marL="354965" marR="177165" indent="-342265">
              <a:lnSpc>
                <a:spcPct val="100000"/>
              </a:lnSpc>
              <a:spcBef>
                <a:spcPts val="300"/>
              </a:spcBef>
              <a:buClr>
                <a:srgbClr val="FF0000"/>
              </a:buClr>
              <a:buFont typeface="Wingdings"/>
              <a:buChar char=""/>
              <a:tabLst>
                <a:tab pos="354965" algn="l"/>
                <a:tab pos="355600" algn="l"/>
              </a:tabLst>
            </a:pPr>
            <a:r>
              <a:rPr sz="2200" spc="-5" dirty="0">
                <a:latin typeface="Garamond"/>
                <a:cs typeface="Garamond"/>
              </a:rPr>
              <a:t>Learning sessions with all participants </a:t>
            </a:r>
            <a:r>
              <a:rPr sz="2200" dirty="0">
                <a:latin typeface="Garamond"/>
                <a:cs typeface="Garamond"/>
              </a:rPr>
              <a:t>are </a:t>
            </a:r>
            <a:r>
              <a:rPr sz="2200" spc="-5" dirty="0">
                <a:latin typeface="Garamond"/>
                <a:cs typeface="Garamond"/>
              </a:rPr>
              <a:t>held </a:t>
            </a:r>
            <a:r>
              <a:rPr sz="2200" dirty="0">
                <a:latin typeface="Garamond"/>
                <a:cs typeface="Garamond"/>
              </a:rPr>
              <a:t>every  </a:t>
            </a:r>
            <a:r>
              <a:rPr sz="2200" spc="-5" dirty="0">
                <a:latin typeface="Garamond"/>
                <a:cs typeface="Garamond"/>
              </a:rPr>
              <a:t>five months, </a:t>
            </a:r>
            <a:r>
              <a:rPr sz="2200" dirty="0">
                <a:latin typeface="Garamond"/>
                <a:cs typeface="Garamond"/>
              </a:rPr>
              <a:t>starting June </a:t>
            </a:r>
            <a:r>
              <a:rPr sz="2200" spc="-5" dirty="0">
                <a:latin typeface="Garamond"/>
                <a:cs typeface="Garamond"/>
              </a:rPr>
              <a:t>2018 </a:t>
            </a:r>
            <a:r>
              <a:rPr sz="2200" dirty="0">
                <a:latin typeface="Garamond"/>
                <a:cs typeface="Garamond"/>
              </a:rPr>
              <a:t>and </a:t>
            </a:r>
            <a:r>
              <a:rPr sz="2200" spc="-5" dirty="0">
                <a:latin typeface="Garamond"/>
                <a:cs typeface="Garamond"/>
              </a:rPr>
              <a:t>transitioning  </a:t>
            </a:r>
            <a:r>
              <a:rPr sz="2200" dirty="0">
                <a:latin typeface="Garamond"/>
                <a:cs typeface="Garamond"/>
              </a:rPr>
              <a:t>September</a:t>
            </a:r>
            <a:r>
              <a:rPr sz="2200" spc="-25" dirty="0">
                <a:latin typeface="Garamond"/>
                <a:cs typeface="Garamond"/>
              </a:rPr>
              <a:t> </a:t>
            </a:r>
            <a:r>
              <a:rPr sz="2200" spc="-5" dirty="0">
                <a:latin typeface="Garamond"/>
                <a:cs typeface="Garamond"/>
              </a:rPr>
              <a:t>2019</a:t>
            </a:r>
            <a:endParaRPr sz="2200" dirty="0">
              <a:latin typeface="Garamond"/>
              <a:cs typeface="Garamond"/>
            </a:endParaRPr>
          </a:p>
        </p:txBody>
      </p:sp>
      <p:sp>
        <p:nvSpPr>
          <p:cNvPr id="6" name="object 6"/>
          <p:cNvSpPr txBox="1"/>
          <p:nvPr/>
        </p:nvSpPr>
        <p:spPr>
          <a:xfrm>
            <a:off x="315023" y="6294720"/>
            <a:ext cx="247650" cy="282575"/>
          </a:xfrm>
          <a:prstGeom prst="rect">
            <a:avLst/>
          </a:prstGeom>
        </p:spPr>
        <p:txBody>
          <a:bodyPr vert="horz" wrap="square" lIns="0" tIns="0" rIns="0" bIns="0" rtlCol="0">
            <a:spAutoFit/>
          </a:bodyPr>
          <a:lstStyle/>
          <a:p>
            <a:pPr marL="25400">
              <a:lnSpc>
                <a:spcPts val="2010"/>
              </a:lnSpc>
            </a:pPr>
            <a:fld id="{81D60167-4931-47E6-BA6A-407CBD079E47}" type="slidenum">
              <a:rPr sz="1800" b="1" dirty="0">
                <a:solidFill>
                  <a:srgbClr val="FFFFFF"/>
                </a:solidFill>
                <a:latin typeface="Garamond"/>
                <a:cs typeface="Garamond"/>
              </a:rPr>
              <a:t>6</a:t>
            </a:fld>
            <a:endParaRPr sz="1800">
              <a:latin typeface="Garamond"/>
              <a:cs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1800" y="540703"/>
            <a:ext cx="3160395" cy="513715"/>
          </a:xfrm>
          <a:prstGeom prst="rect">
            <a:avLst/>
          </a:prstGeom>
        </p:spPr>
        <p:txBody>
          <a:bodyPr vert="horz" wrap="square" lIns="0" tIns="13335" rIns="0" bIns="0" rtlCol="0">
            <a:spAutoFit/>
          </a:bodyPr>
          <a:lstStyle/>
          <a:p>
            <a:pPr marL="12700">
              <a:lnSpc>
                <a:spcPct val="100000"/>
              </a:lnSpc>
              <a:spcBef>
                <a:spcPts val="105"/>
              </a:spcBef>
            </a:pPr>
            <a:r>
              <a:rPr spc="-5" dirty="0"/>
              <a:t>Collaborative</a:t>
            </a:r>
            <a:r>
              <a:rPr spc="-20" dirty="0"/>
              <a:t> </a:t>
            </a:r>
            <a:r>
              <a:rPr spc="-5" dirty="0"/>
              <a:t>Goals</a:t>
            </a:r>
          </a:p>
        </p:txBody>
      </p:sp>
      <p:sp>
        <p:nvSpPr>
          <p:cNvPr id="3" name="object 3"/>
          <p:cNvSpPr/>
          <p:nvPr/>
        </p:nvSpPr>
        <p:spPr>
          <a:xfrm>
            <a:off x="896078" y="1054418"/>
            <a:ext cx="7351841" cy="4749164"/>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15023" y="6294720"/>
            <a:ext cx="247650" cy="282575"/>
          </a:xfrm>
          <a:prstGeom prst="rect">
            <a:avLst/>
          </a:prstGeom>
        </p:spPr>
        <p:txBody>
          <a:bodyPr vert="horz" wrap="square" lIns="0" tIns="0" rIns="0" bIns="0" rtlCol="0">
            <a:spAutoFit/>
          </a:bodyPr>
          <a:lstStyle/>
          <a:p>
            <a:pPr marL="25400">
              <a:lnSpc>
                <a:spcPts val="2010"/>
              </a:lnSpc>
            </a:pPr>
            <a:fld id="{81D60167-4931-47E6-BA6A-407CBD079E47}" type="slidenum">
              <a:rPr sz="1800" b="1" dirty="0">
                <a:solidFill>
                  <a:srgbClr val="FFFFFF"/>
                </a:solidFill>
                <a:latin typeface="Garamond"/>
                <a:cs typeface="Garamond"/>
              </a:rPr>
              <a:t>7</a:t>
            </a:fld>
            <a:endParaRPr sz="1800">
              <a:latin typeface="Garamond"/>
              <a:cs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p:txBody>
          <a:bodyPr/>
          <a:lstStyle/>
          <a:p>
            <a:r>
              <a:rPr lang="en-US" dirty="0"/>
              <a:t>Collaborative Reach</a:t>
            </a:r>
          </a:p>
        </p:txBody>
      </p:sp>
      <p:sp>
        <p:nvSpPr>
          <p:cNvPr id="20" name="Content Placeholder 19">
            <a:extLst>
              <a:ext uri="{FF2B5EF4-FFF2-40B4-BE49-F238E27FC236}">
                <a16:creationId xmlns="" xmlns:a16="http://schemas.microsoft.com/office/drawing/2014/main" id="{DE7080EC-F1A5-4259-85F2-1F34BEBE249F}"/>
              </a:ext>
            </a:extLst>
          </p:cNvPr>
          <p:cNvSpPr>
            <a:spLocks noGrp="1"/>
          </p:cNvSpPr>
          <p:nvPr>
            <p:ph idx="1"/>
          </p:nvPr>
        </p:nvSpPr>
        <p:spPr>
          <a:xfrm>
            <a:off x="770467" y="1303867"/>
            <a:ext cx="7772400" cy="4572000"/>
          </a:xfrm>
        </p:spPr>
        <p:txBody>
          <a:bodyPr/>
          <a:lstStyle/>
          <a:p>
            <a:r>
              <a:rPr lang="en-US" sz="1800" dirty="0"/>
              <a:t>HIV providers across 31 States or Territories participated</a:t>
            </a:r>
          </a:p>
          <a:p>
            <a:r>
              <a:rPr lang="en-US" sz="1800" dirty="0"/>
              <a:t>17 Regional Groups participated (on average 12 recipients per group)</a:t>
            </a:r>
          </a:p>
          <a:p>
            <a:r>
              <a:rPr lang="en-US" sz="1800" dirty="0"/>
              <a:t>46% of RWHAP Part As (24/52) and 41% of Part Bs (21/51)  participated</a:t>
            </a:r>
          </a:p>
          <a:p>
            <a:r>
              <a:rPr lang="en-US" sz="1800" dirty="0"/>
              <a:t>138,000 people with HIV or 38.4% of all Ryan White patients  receiving medical care were reached with this Collaborative; 1 in every 2.6 RWHAP patients (RSR 2018 Data)</a:t>
            </a:r>
          </a:p>
          <a:p>
            <a:r>
              <a:rPr lang="en-US" sz="1800" dirty="0"/>
              <a:t>11 out of 15 States (including Washington, DC), as well as 6 out of 10  EMAs/TGAs with the lowest viral suppression rates participated (RSR 2018)</a:t>
            </a:r>
          </a:p>
          <a:p>
            <a:endParaRPr lang="en-US" sz="1800" dirty="0"/>
          </a:p>
        </p:txBody>
      </p:sp>
      <p:sp>
        <p:nvSpPr>
          <p:cNvPr id="10" name="object 10"/>
          <p:cNvSpPr txBox="1"/>
          <p:nvPr/>
        </p:nvSpPr>
        <p:spPr>
          <a:xfrm>
            <a:off x="939799" y="4217802"/>
            <a:ext cx="3632200" cy="1327864"/>
          </a:xfrm>
          <a:prstGeom prst="rect">
            <a:avLst/>
          </a:prstGeom>
        </p:spPr>
        <p:txBody>
          <a:bodyPr vert="horz" wrap="square" lIns="0" tIns="33655" rIns="0" bIns="0" rtlCol="0" anchor="ctr">
            <a:spAutoFit/>
          </a:bodyPr>
          <a:lstStyle/>
          <a:p>
            <a:pPr marL="12700" marR="5080" algn="ctr">
              <a:lnSpc>
                <a:spcPts val="2039"/>
              </a:lnSpc>
              <a:spcBef>
                <a:spcPts val="265"/>
              </a:spcBef>
            </a:pPr>
            <a:r>
              <a:rPr b="1" spc="-55" dirty="0">
                <a:solidFill>
                  <a:schemeClr val="accent2"/>
                </a:solidFill>
                <a:latin typeface="Garamond"/>
                <a:cs typeface="Garamond"/>
              </a:rPr>
              <a:t>‘</a:t>
            </a:r>
            <a:r>
              <a:rPr sz="2100" b="1" spc="-55" dirty="0">
                <a:solidFill>
                  <a:schemeClr val="accent2"/>
                </a:solidFill>
                <a:latin typeface="Garamond"/>
                <a:cs typeface="Garamond"/>
              </a:rPr>
              <a:t>35% </a:t>
            </a:r>
            <a:r>
              <a:rPr sz="2100" b="1" spc="-15" dirty="0">
                <a:solidFill>
                  <a:schemeClr val="accent2"/>
                </a:solidFill>
                <a:latin typeface="Garamond"/>
                <a:cs typeface="Garamond"/>
              </a:rPr>
              <a:t>(201 </a:t>
            </a:r>
            <a:r>
              <a:rPr sz="2100" b="1" spc="-65" dirty="0">
                <a:solidFill>
                  <a:schemeClr val="accent2"/>
                </a:solidFill>
                <a:latin typeface="Garamond"/>
                <a:cs typeface="Garamond"/>
              </a:rPr>
              <a:t>out </a:t>
            </a:r>
            <a:r>
              <a:rPr sz="2100" b="1" spc="-30" dirty="0">
                <a:solidFill>
                  <a:schemeClr val="accent2"/>
                </a:solidFill>
                <a:latin typeface="Garamond"/>
                <a:cs typeface="Garamond"/>
              </a:rPr>
              <a:t>of </a:t>
            </a:r>
            <a:r>
              <a:rPr sz="2100" b="1" spc="-70" dirty="0">
                <a:solidFill>
                  <a:schemeClr val="accent2"/>
                </a:solidFill>
                <a:latin typeface="Garamond"/>
                <a:cs typeface="Garamond"/>
              </a:rPr>
              <a:t>567) </a:t>
            </a:r>
            <a:r>
              <a:rPr sz="2100" b="1" spc="-30" dirty="0">
                <a:solidFill>
                  <a:schemeClr val="accent2"/>
                </a:solidFill>
                <a:latin typeface="Garamond"/>
                <a:cs typeface="Garamond"/>
              </a:rPr>
              <a:t>of </a:t>
            </a:r>
            <a:r>
              <a:rPr sz="2100" b="1" spc="-55" dirty="0">
                <a:solidFill>
                  <a:schemeClr val="accent2"/>
                </a:solidFill>
                <a:latin typeface="Garamond"/>
                <a:cs typeface="Garamond"/>
              </a:rPr>
              <a:t>all </a:t>
            </a:r>
            <a:r>
              <a:rPr lang="en-US" sz="2100" b="1" spc="-55" dirty="0">
                <a:solidFill>
                  <a:schemeClr val="accent2"/>
                </a:solidFill>
                <a:latin typeface="Garamond"/>
                <a:cs typeface="Garamond"/>
              </a:rPr>
              <a:t>RWHAP </a:t>
            </a:r>
            <a:r>
              <a:rPr sz="2100" b="1" spc="-55" dirty="0">
                <a:solidFill>
                  <a:schemeClr val="accent2"/>
                </a:solidFill>
                <a:latin typeface="Garamond"/>
                <a:cs typeface="Garamond"/>
              </a:rPr>
              <a:t>Part </a:t>
            </a:r>
            <a:r>
              <a:rPr sz="2100" b="1" spc="-30" dirty="0">
                <a:solidFill>
                  <a:schemeClr val="accent2"/>
                </a:solidFill>
                <a:latin typeface="Garamond"/>
                <a:cs typeface="Garamond"/>
              </a:rPr>
              <a:t>A</a:t>
            </a:r>
            <a:r>
              <a:rPr lang="en-US" sz="2100" b="1" spc="-30" dirty="0">
                <a:solidFill>
                  <a:schemeClr val="accent2"/>
                </a:solidFill>
                <a:latin typeface="Garamond"/>
                <a:cs typeface="Garamond"/>
              </a:rPr>
              <a:t>, B, C,  &amp;</a:t>
            </a:r>
            <a:r>
              <a:rPr sz="2100" b="1" spc="-55" dirty="0">
                <a:solidFill>
                  <a:schemeClr val="accent2"/>
                </a:solidFill>
                <a:latin typeface="Garamond"/>
                <a:cs typeface="Garamond"/>
              </a:rPr>
              <a:t> </a:t>
            </a:r>
            <a:r>
              <a:rPr sz="2100" b="1" spc="-95" dirty="0">
                <a:solidFill>
                  <a:schemeClr val="accent2"/>
                </a:solidFill>
                <a:latin typeface="Garamond"/>
                <a:cs typeface="Garamond"/>
              </a:rPr>
              <a:t>D </a:t>
            </a:r>
            <a:r>
              <a:rPr lang="en-US" sz="2100" b="1" spc="-55" dirty="0">
                <a:solidFill>
                  <a:schemeClr val="accent2"/>
                </a:solidFill>
                <a:latin typeface="Garamond"/>
                <a:cs typeface="Garamond"/>
              </a:rPr>
              <a:t>R</a:t>
            </a:r>
            <a:r>
              <a:rPr sz="2100" b="1" spc="-55" dirty="0">
                <a:solidFill>
                  <a:schemeClr val="accent2"/>
                </a:solidFill>
                <a:latin typeface="Garamond"/>
                <a:cs typeface="Garamond"/>
              </a:rPr>
              <a:t>ecipients  participated </a:t>
            </a:r>
            <a:r>
              <a:rPr sz="2100" b="1" spc="-85" dirty="0">
                <a:solidFill>
                  <a:schemeClr val="accent2"/>
                </a:solidFill>
                <a:latin typeface="Garamond"/>
                <a:cs typeface="Garamond"/>
              </a:rPr>
              <a:t>in </a:t>
            </a:r>
            <a:r>
              <a:rPr sz="2100" b="1" spc="-80" dirty="0">
                <a:solidFill>
                  <a:schemeClr val="accent2"/>
                </a:solidFill>
                <a:latin typeface="Garamond"/>
                <a:cs typeface="Garamond"/>
              </a:rPr>
              <a:t>the </a:t>
            </a:r>
            <a:r>
              <a:rPr sz="2100" b="1" spc="-60" dirty="0">
                <a:solidFill>
                  <a:schemeClr val="accent2"/>
                </a:solidFill>
                <a:latin typeface="Garamond"/>
                <a:cs typeface="Garamond"/>
              </a:rPr>
              <a:t>end+disparities  </a:t>
            </a:r>
            <a:r>
              <a:rPr sz="2100" b="1" spc="-85" dirty="0">
                <a:solidFill>
                  <a:schemeClr val="accent2"/>
                </a:solidFill>
                <a:latin typeface="Garamond"/>
                <a:cs typeface="Garamond"/>
              </a:rPr>
              <a:t>ECHO</a:t>
            </a:r>
            <a:r>
              <a:rPr sz="2100" b="1" spc="-20" dirty="0">
                <a:solidFill>
                  <a:schemeClr val="accent2"/>
                </a:solidFill>
                <a:latin typeface="Garamond"/>
                <a:cs typeface="Garamond"/>
              </a:rPr>
              <a:t> </a:t>
            </a:r>
            <a:r>
              <a:rPr sz="2100" b="1" spc="-60" dirty="0">
                <a:solidFill>
                  <a:schemeClr val="accent2"/>
                </a:solidFill>
                <a:latin typeface="Garamond"/>
                <a:cs typeface="Garamond"/>
              </a:rPr>
              <a:t>Collaborative.’</a:t>
            </a:r>
            <a:endParaRPr sz="2100" dirty="0">
              <a:solidFill>
                <a:schemeClr val="accent2"/>
              </a:solidFill>
              <a:latin typeface="Garamond"/>
              <a:cs typeface="Garamond"/>
            </a:endParaRPr>
          </a:p>
        </p:txBody>
      </p:sp>
      <p:sp>
        <p:nvSpPr>
          <p:cNvPr id="16" name="object 16"/>
          <p:cNvSpPr txBox="1"/>
          <p:nvPr/>
        </p:nvSpPr>
        <p:spPr>
          <a:xfrm>
            <a:off x="315023" y="6294720"/>
            <a:ext cx="247650" cy="282575"/>
          </a:xfrm>
          <a:prstGeom prst="rect">
            <a:avLst/>
          </a:prstGeom>
        </p:spPr>
        <p:txBody>
          <a:bodyPr vert="horz" wrap="square" lIns="0" tIns="0" rIns="0" bIns="0" rtlCol="0">
            <a:spAutoFit/>
          </a:bodyPr>
          <a:lstStyle/>
          <a:p>
            <a:pPr marL="25400">
              <a:lnSpc>
                <a:spcPts val="2010"/>
              </a:lnSpc>
            </a:pPr>
            <a:fld id="{81D60167-4931-47E6-BA6A-407CBD079E47}" type="slidenum">
              <a:rPr sz="1800" b="1" dirty="0">
                <a:solidFill>
                  <a:srgbClr val="FFFFFF"/>
                </a:solidFill>
                <a:latin typeface="Garamond"/>
                <a:cs typeface="Garamond"/>
              </a:rPr>
              <a:t>8</a:t>
            </a:fld>
            <a:endParaRPr sz="1800">
              <a:latin typeface="Garamond"/>
              <a:cs typeface="Garamond"/>
            </a:endParaRPr>
          </a:p>
        </p:txBody>
      </p:sp>
      <p:graphicFrame>
        <p:nvGraphicFramePr>
          <p:cNvPr id="17" name="object 15">
            <a:extLst>
              <a:ext uri="{FF2B5EF4-FFF2-40B4-BE49-F238E27FC236}">
                <a16:creationId xmlns="" xmlns:a16="http://schemas.microsoft.com/office/drawing/2014/main" id="{10108CF0-EBD3-4B52-89CB-B40B9E834723}"/>
              </a:ext>
            </a:extLst>
          </p:cNvPr>
          <p:cNvGraphicFramePr>
            <a:graphicFrameLocks noGrp="1"/>
          </p:cNvGraphicFramePr>
          <p:nvPr>
            <p:extLst>
              <p:ext uri="{D42A27DB-BD31-4B8C-83A1-F6EECF244321}">
                <p14:modId xmlns:p14="http://schemas.microsoft.com/office/powerpoint/2010/main" val="2234624594"/>
              </p:ext>
            </p:extLst>
          </p:nvPr>
        </p:nvGraphicFramePr>
        <p:xfrm>
          <a:off x="4944533" y="3886200"/>
          <a:ext cx="3429000" cy="2130573"/>
        </p:xfrm>
        <a:graphic>
          <a:graphicData uri="http://schemas.openxmlformats.org/drawingml/2006/table">
            <a:tbl>
              <a:tblPr firstRow="1" bandRow="1">
                <a:tableStyleId>{ED083AE6-46FA-4A59-8FB0-9F97EB10719F}</a:tableStyleId>
              </a:tblPr>
              <a:tblGrid>
                <a:gridCol w="1581325">
                  <a:extLst>
                    <a:ext uri="{9D8B030D-6E8A-4147-A177-3AD203B41FA5}">
                      <a16:colId xmlns="" xmlns:a16="http://schemas.microsoft.com/office/drawing/2014/main" val="20000"/>
                    </a:ext>
                  </a:extLst>
                </a:gridCol>
                <a:gridCol w="991412">
                  <a:extLst>
                    <a:ext uri="{9D8B030D-6E8A-4147-A177-3AD203B41FA5}">
                      <a16:colId xmlns="" xmlns:a16="http://schemas.microsoft.com/office/drawing/2014/main" val="20001"/>
                    </a:ext>
                  </a:extLst>
                </a:gridCol>
                <a:gridCol w="856263">
                  <a:extLst>
                    <a:ext uri="{9D8B030D-6E8A-4147-A177-3AD203B41FA5}">
                      <a16:colId xmlns="" xmlns:a16="http://schemas.microsoft.com/office/drawing/2014/main" val="20002"/>
                    </a:ext>
                  </a:extLst>
                </a:gridCol>
              </a:tblGrid>
              <a:tr h="334029">
                <a:tc>
                  <a:txBody>
                    <a:bodyPr/>
                    <a:lstStyle/>
                    <a:p>
                      <a:pPr marL="9525">
                        <a:lnSpc>
                          <a:spcPts val="1764"/>
                        </a:lnSpc>
                      </a:pPr>
                      <a:r>
                        <a:rPr sz="2000" spc="-15" dirty="0"/>
                        <a:t>Part</a:t>
                      </a:r>
                      <a:r>
                        <a:rPr sz="2000" spc="-30" dirty="0"/>
                        <a:t> </a:t>
                      </a:r>
                      <a:r>
                        <a:rPr sz="2000" spc="-5" dirty="0"/>
                        <a:t>Funding</a:t>
                      </a:r>
                      <a:endParaRPr sz="2000" b="1" dirty="0">
                        <a:solidFill>
                          <a:schemeClr val="accent2"/>
                        </a:solidFill>
                        <a:latin typeface="Garamond"/>
                        <a:cs typeface="Garamond"/>
                      </a:endParaRPr>
                    </a:p>
                  </a:txBody>
                  <a:tcPr marL="0" marR="0" marT="0" marB="0"/>
                </a:tc>
                <a:tc>
                  <a:txBody>
                    <a:bodyPr/>
                    <a:lstStyle/>
                    <a:p>
                      <a:pPr marL="71755" algn="ctr">
                        <a:lnSpc>
                          <a:spcPts val="1764"/>
                        </a:lnSpc>
                      </a:pPr>
                      <a:r>
                        <a:rPr sz="2000" dirty="0"/>
                        <a:t>#</a:t>
                      </a:r>
                      <a:endParaRPr sz="2000" b="1" dirty="0">
                        <a:solidFill>
                          <a:schemeClr val="accent2"/>
                        </a:solidFill>
                        <a:latin typeface="Garamond"/>
                        <a:cs typeface="Garamond"/>
                      </a:endParaRPr>
                    </a:p>
                  </a:txBody>
                  <a:tcPr marL="0" marR="0" marT="0" marB="0"/>
                </a:tc>
                <a:tc>
                  <a:txBody>
                    <a:bodyPr/>
                    <a:lstStyle/>
                    <a:p>
                      <a:pPr marR="1905" algn="r">
                        <a:lnSpc>
                          <a:spcPts val="1764"/>
                        </a:lnSpc>
                      </a:pPr>
                      <a:r>
                        <a:rPr sz="2000" dirty="0"/>
                        <a:t>%</a:t>
                      </a:r>
                      <a:endParaRPr sz="2000" b="1" dirty="0">
                        <a:solidFill>
                          <a:schemeClr val="accent2"/>
                        </a:solidFill>
                        <a:latin typeface="Garamond"/>
                        <a:cs typeface="Garamond"/>
                      </a:endParaRPr>
                    </a:p>
                  </a:txBody>
                  <a:tcPr marL="0" marR="0" marT="0" marB="0"/>
                </a:tc>
                <a:extLst>
                  <a:ext uri="{0D108BD9-81ED-4DB2-BD59-A6C34878D82A}">
                    <a16:rowId xmlns="" xmlns:a16="http://schemas.microsoft.com/office/drawing/2014/main" val="10000"/>
                  </a:ext>
                </a:extLst>
              </a:tr>
              <a:tr h="413910">
                <a:tc>
                  <a:txBody>
                    <a:bodyPr/>
                    <a:lstStyle/>
                    <a:p>
                      <a:pPr marL="9525" algn="ctr">
                        <a:lnSpc>
                          <a:spcPts val="1685"/>
                        </a:lnSpc>
                      </a:pPr>
                      <a:endParaRPr lang="en-US" sz="2000" dirty="0"/>
                    </a:p>
                    <a:p>
                      <a:pPr marL="9525" algn="ctr">
                        <a:lnSpc>
                          <a:spcPts val="1685"/>
                        </a:lnSpc>
                      </a:pPr>
                      <a:r>
                        <a:rPr sz="2000" dirty="0"/>
                        <a:t>A</a:t>
                      </a:r>
                      <a:endParaRPr sz="2000" dirty="0">
                        <a:latin typeface="Garamond"/>
                        <a:cs typeface="Garamond"/>
                      </a:endParaRPr>
                    </a:p>
                  </a:txBody>
                  <a:tcPr marL="0" marR="0" marT="0" marB="0"/>
                </a:tc>
                <a:tc>
                  <a:txBody>
                    <a:bodyPr/>
                    <a:lstStyle/>
                    <a:p>
                      <a:pPr marL="17780" algn="ctr">
                        <a:lnSpc>
                          <a:spcPts val="1685"/>
                        </a:lnSpc>
                      </a:pPr>
                      <a:endParaRPr lang="en-US" sz="2000" dirty="0"/>
                    </a:p>
                    <a:p>
                      <a:pPr marL="17780" algn="ctr">
                        <a:lnSpc>
                          <a:spcPts val="1685"/>
                        </a:lnSpc>
                      </a:pPr>
                      <a:r>
                        <a:rPr sz="2000" dirty="0"/>
                        <a:t>24</a:t>
                      </a:r>
                      <a:endParaRPr sz="2000" dirty="0">
                        <a:latin typeface="Garamond"/>
                        <a:cs typeface="Garamond"/>
                      </a:endParaRPr>
                    </a:p>
                  </a:txBody>
                  <a:tcPr marL="0" marR="0" marT="0" marB="0"/>
                </a:tc>
                <a:tc>
                  <a:txBody>
                    <a:bodyPr/>
                    <a:lstStyle/>
                    <a:p>
                      <a:pPr marR="1270" algn="ctr">
                        <a:lnSpc>
                          <a:spcPts val="1685"/>
                        </a:lnSpc>
                      </a:pPr>
                      <a:endParaRPr lang="en-US" sz="2000" dirty="0"/>
                    </a:p>
                    <a:p>
                      <a:pPr marR="1270" algn="ctr">
                        <a:lnSpc>
                          <a:spcPts val="1685"/>
                        </a:lnSpc>
                      </a:pPr>
                      <a:r>
                        <a:rPr sz="2000" dirty="0"/>
                        <a:t>12%</a:t>
                      </a:r>
                      <a:endParaRPr sz="2000" dirty="0">
                        <a:latin typeface="Garamond"/>
                        <a:cs typeface="Garamond"/>
                      </a:endParaRPr>
                    </a:p>
                  </a:txBody>
                  <a:tcPr marL="0" marR="0" marT="0" marB="0"/>
                </a:tc>
                <a:extLst>
                  <a:ext uri="{0D108BD9-81ED-4DB2-BD59-A6C34878D82A}">
                    <a16:rowId xmlns="" xmlns:a16="http://schemas.microsoft.com/office/drawing/2014/main" val="10001"/>
                  </a:ext>
                </a:extLst>
              </a:tr>
              <a:tr h="413910">
                <a:tc>
                  <a:txBody>
                    <a:bodyPr/>
                    <a:lstStyle/>
                    <a:p>
                      <a:pPr marL="9525" algn="ctr">
                        <a:lnSpc>
                          <a:spcPts val="1685"/>
                        </a:lnSpc>
                      </a:pPr>
                      <a:endParaRPr lang="en-US" sz="2000" dirty="0"/>
                    </a:p>
                    <a:p>
                      <a:pPr marL="9525" algn="ctr">
                        <a:lnSpc>
                          <a:spcPts val="1685"/>
                        </a:lnSpc>
                      </a:pPr>
                      <a:r>
                        <a:rPr sz="2000" dirty="0"/>
                        <a:t>B</a:t>
                      </a:r>
                      <a:endParaRPr sz="2000" dirty="0">
                        <a:latin typeface="Garamond"/>
                        <a:cs typeface="Garamond"/>
                      </a:endParaRPr>
                    </a:p>
                  </a:txBody>
                  <a:tcPr marL="0" marR="0" marT="0" marB="0"/>
                </a:tc>
                <a:tc>
                  <a:txBody>
                    <a:bodyPr/>
                    <a:lstStyle/>
                    <a:p>
                      <a:pPr marL="17780" algn="ctr">
                        <a:lnSpc>
                          <a:spcPts val="1685"/>
                        </a:lnSpc>
                      </a:pPr>
                      <a:endParaRPr lang="en-US" sz="2000" dirty="0"/>
                    </a:p>
                    <a:p>
                      <a:pPr marL="17780" algn="ctr">
                        <a:lnSpc>
                          <a:spcPts val="1685"/>
                        </a:lnSpc>
                      </a:pPr>
                      <a:r>
                        <a:rPr sz="2000" dirty="0"/>
                        <a:t>21</a:t>
                      </a:r>
                      <a:endParaRPr sz="2000" dirty="0">
                        <a:latin typeface="Garamond"/>
                        <a:cs typeface="Garamond"/>
                      </a:endParaRPr>
                    </a:p>
                  </a:txBody>
                  <a:tcPr marL="0" marR="0" marT="0" marB="0"/>
                </a:tc>
                <a:tc>
                  <a:txBody>
                    <a:bodyPr/>
                    <a:lstStyle/>
                    <a:p>
                      <a:pPr marR="1270" algn="ctr">
                        <a:lnSpc>
                          <a:spcPts val="1685"/>
                        </a:lnSpc>
                      </a:pPr>
                      <a:endParaRPr lang="en-US" sz="2000" dirty="0"/>
                    </a:p>
                    <a:p>
                      <a:pPr marR="1270" algn="ctr">
                        <a:lnSpc>
                          <a:spcPts val="1685"/>
                        </a:lnSpc>
                      </a:pPr>
                      <a:r>
                        <a:rPr sz="2000" dirty="0"/>
                        <a:t>10%</a:t>
                      </a:r>
                      <a:endParaRPr sz="2000" dirty="0">
                        <a:latin typeface="Garamond"/>
                        <a:cs typeface="Garamond"/>
                      </a:endParaRPr>
                    </a:p>
                  </a:txBody>
                  <a:tcPr marL="0" marR="0" marT="0" marB="0"/>
                </a:tc>
                <a:extLst>
                  <a:ext uri="{0D108BD9-81ED-4DB2-BD59-A6C34878D82A}">
                    <a16:rowId xmlns="" xmlns:a16="http://schemas.microsoft.com/office/drawing/2014/main" val="10002"/>
                  </a:ext>
                </a:extLst>
              </a:tr>
              <a:tr h="413910">
                <a:tc>
                  <a:txBody>
                    <a:bodyPr/>
                    <a:lstStyle/>
                    <a:p>
                      <a:pPr marL="9525" algn="ctr">
                        <a:lnSpc>
                          <a:spcPts val="1685"/>
                        </a:lnSpc>
                      </a:pPr>
                      <a:endParaRPr lang="en-US" sz="2000" dirty="0"/>
                    </a:p>
                    <a:p>
                      <a:pPr marL="9525" algn="ctr">
                        <a:lnSpc>
                          <a:spcPts val="1685"/>
                        </a:lnSpc>
                      </a:pPr>
                      <a:r>
                        <a:rPr sz="2000" dirty="0"/>
                        <a:t>C</a:t>
                      </a:r>
                      <a:endParaRPr sz="2000" dirty="0">
                        <a:latin typeface="Garamond"/>
                        <a:cs typeface="Garamond"/>
                      </a:endParaRPr>
                    </a:p>
                  </a:txBody>
                  <a:tcPr marL="0" marR="0" marT="0" marB="0"/>
                </a:tc>
                <a:tc>
                  <a:txBody>
                    <a:bodyPr/>
                    <a:lstStyle/>
                    <a:p>
                      <a:pPr marL="147955" algn="ctr">
                        <a:lnSpc>
                          <a:spcPts val="1685"/>
                        </a:lnSpc>
                      </a:pPr>
                      <a:endParaRPr lang="en-US" sz="2000" dirty="0"/>
                    </a:p>
                    <a:p>
                      <a:pPr marL="147955" algn="ctr">
                        <a:lnSpc>
                          <a:spcPts val="1685"/>
                        </a:lnSpc>
                      </a:pPr>
                      <a:r>
                        <a:rPr sz="2000" dirty="0"/>
                        <a:t>108</a:t>
                      </a:r>
                      <a:endParaRPr sz="2000" dirty="0">
                        <a:latin typeface="Garamond"/>
                        <a:cs typeface="Garamond"/>
                      </a:endParaRPr>
                    </a:p>
                  </a:txBody>
                  <a:tcPr marL="0" marR="0" marT="0" marB="0"/>
                </a:tc>
                <a:tc>
                  <a:txBody>
                    <a:bodyPr/>
                    <a:lstStyle/>
                    <a:p>
                      <a:pPr marR="1270" algn="ctr">
                        <a:lnSpc>
                          <a:spcPts val="1685"/>
                        </a:lnSpc>
                      </a:pPr>
                      <a:endParaRPr lang="en-US" sz="2000" dirty="0"/>
                    </a:p>
                    <a:p>
                      <a:pPr marR="1270" algn="ctr">
                        <a:lnSpc>
                          <a:spcPts val="1685"/>
                        </a:lnSpc>
                      </a:pPr>
                      <a:r>
                        <a:rPr sz="2000" dirty="0"/>
                        <a:t>54%</a:t>
                      </a:r>
                      <a:endParaRPr sz="2000" dirty="0">
                        <a:latin typeface="Garamond"/>
                        <a:cs typeface="Garamond"/>
                      </a:endParaRPr>
                    </a:p>
                  </a:txBody>
                  <a:tcPr marL="0" marR="0" marT="0" marB="0"/>
                </a:tc>
                <a:extLst>
                  <a:ext uri="{0D108BD9-81ED-4DB2-BD59-A6C34878D82A}">
                    <a16:rowId xmlns="" xmlns:a16="http://schemas.microsoft.com/office/drawing/2014/main" val="10003"/>
                  </a:ext>
                </a:extLst>
              </a:tr>
              <a:tr h="413910">
                <a:tc>
                  <a:txBody>
                    <a:bodyPr/>
                    <a:lstStyle/>
                    <a:p>
                      <a:pPr marL="9525" algn="ctr">
                        <a:lnSpc>
                          <a:spcPts val="1680"/>
                        </a:lnSpc>
                        <a:tabLst>
                          <a:tab pos="1256030" algn="l"/>
                        </a:tabLst>
                      </a:pPr>
                      <a:endParaRPr lang="en-US" sz="2000" u="none" dirty="0">
                        <a:uFill>
                          <a:solidFill>
                            <a:srgbClr val="333399"/>
                          </a:solidFill>
                        </a:uFill>
                      </a:endParaRPr>
                    </a:p>
                    <a:p>
                      <a:pPr marL="9525" algn="ctr">
                        <a:lnSpc>
                          <a:spcPts val="1680"/>
                        </a:lnSpc>
                        <a:tabLst>
                          <a:tab pos="1256030" algn="l"/>
                        </a:tabLst>
                      </a:pPr>
                      <a:r>
                        <a:rPr lang="en-US" sz="2000" u="none" dirty="0">
                          <a:uFill>
                            <a:solidFill>
                              <a:srgbClr val="333399"/>
                            </a:solidFill>
                          </a:uFill>
                        </a:rPr>
                        <a:t>D</a:t>
                      </a:r>
                      <a:endParaRPr sz="2000" u="none" dirty="0">
                        <a:latin typeface="Garamond"/>
                        <a:cs typeface="Garamond"/>
                      </a:endParaRPr>
                    </a:p>
                  </a:txBody>
                  <a:tcPr marL="0" marR="0" marT="0" marB="0"/>
                </a:tc>
                <a:tc>
                  <a:txBody>
                    <a:bodyPr/>
                    <a:lstStyle/>
                    <a:p>
                      <a:pPr marL="238125" algn="ctr">
                        <a:lnSpc>
                          <a:spcPts val="1680"/>
                        </a:lnSpc>
                        <a:tabLst>
                          <a:tab pos="856615" algn="l"/>
                        </a:tabLst>
                      </a:pPr>
                      <a:endParaRPr lang="en-US" sz="2000" u="none" dirty="0">
                        <a:uFill>
                          <a:solidFill>
                            <a:srgbClr val="333399"/>
                          </a:solidFill>
                        </a:uFill>
                      </a:endParaRPr>
                    </a:p>
                    <a:p>
                      <a:pPr marL="238125" algn="ctr">
                        <a:lnSpc>
                          <a:spcPts val="1680"/>
                        </a:lnSpc>
                        <a:tabLst>
                          <a:tab pos="856615" algn="l"/>
                        </a:tabLst>
                      </a:pPr>
                      <a:r>
                        <a:rPr sz="2000" u="none" dirty="0">
                          <a:uFill>
                            <a:solidFill>
                              <a:srgbClr val="333399"/>
                            </a:solidFill>
                          </a:uFill>
                        </a:rPr>
                        <a:t>48</a:t>
                      </a:r>
                      <a:endParaRPr sz="2000" u="none" dirty="0">
                        <a:latin typeface="Garamond"/>
                        <a:cs typeface="Garamond"/>
                      </a:endParaRPr>
                    </a:p>
                  </a:txBody>
                  <a:tcPr marL="0" marR="0" marT="0" marB="0"/>
                </a:tc>
                <a:tc>
                  <a:txBody>
                    <a:bodyPr/>
                    <a:lstStyle/>
                    <a:p>
                      <a:pPr marR="1270" algn="ctr">
                        <a:lnSpc>
                          <a:spcPts val="1680"/>
                        </a:lnSpc>
                      </a:pPr>
                      <a:endParaRPr lang="en-US" sz="2000" u="none" dirty="0">
                        <a:uFill>
                          <a:solidFill>
                            <a:srgbClr val="333399"/>
                          </a:solidFill>
                        </a:uFill>
                      </a:endParaRPr>
                    </a:p>
                    <a:p>
                      <a:pPr marR="1270" algn="ctr">
                        <a:lnSpc>
                          <a:spcPts val="1680"/>
                        </a:lnSpc>
                      </a:pPr>
                      <a:r>
                        <a:rPr sz="2000" u="none" dirty="0">
                          <a:uFill>
                            <a:solidFill>
                              <a:srgbClr val="333399"/>
                            </a:solidFill>
                          </a:uFill>
                        </a:rPr>
                        <a:t>24%</a:t>
                      </a:r>
                      <a:endParaRPr sz="2000" u="none" dirty="0">
                        <a:latin typeface="Garamond"/>
                        <a:cs typeface="Garamond"/>
                      </a:endParaRPr>
                    </a:p>
                  </a:txBody>
                  <a:tcPr marL="0" marR="0" marT="0" marB="0"/>
                </a:tc>
                <a:extLst>
                  <a:ext uri="{0D108BD9-81ED-4DB2-BD59-A6C34878D82A}">
                    <a16:rowId xmlns=""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7594" y="624332"/>
            <a:ext cx="7064375" cy="513715"/>
          </a:xfrm>
          <a:prstGeom prst="rect">
            <a:avLst/>
          </a:prstGeom>
        </p:spPr>
        <p:txBody>
          <a:bodyPr vert="horz" wrap="square" lIns="0" tIns="13335" rIns="0" bIns="0" rtlCol="0">
            <a:spAutoFit/>
          </a:bodyPr>
          <a:lstStyle/>
          <a:p>
            <a:pPr marL="12700">
              <a:lnSpc>
                <a:spcPct val="100000"/>
              </a:lnSpc>
              <a:spcBef>
                <a:spcPts val="105"/>
              </a:spcBef>
            </a:pPr>
            <a:r>
              <a:rPr spc="-5" dirty="0"/>
              <a:t>end+disparities </a:t>
            </a:r>
            <a:r>
              <a:rPr dirty="0"/>
              <a:t>ECHO </a:t>
            </a:r>
            <a:r>
              <a:rPr spc="-5" dirty="0"/>
              <a:t>Collaborative</a:t>
            </a:r>
            <a:r>
              <a:rPr spc="55" dirty="0"/>
              <a:t> </a:t>
            </a:r>
            <a:r>
              <a:rPr spc="-5" dirty="0"/>
              <a:t>Teams</a:t>
            </a:r>
          </a:p>
        </p:txBody>
      </p:sp>
      <p:sp>
        <p:nvSpPr>
          <p:cNvPr id="3" name="object 3"/>
          <p:cNvSpPr txBox="1">
            <a:spLocks noGrp="1"/>
          </p:cNvSpPr>
          <p:nvPr>
            <p:ph sz="half" idx="2"/>
          </p:nvPr>
        </p:nvSpPr>
        <p:spPr>
          <a:prstGeom prst="rect">
            <a:avLst/>
          </a:prstGeom>
        </p:spPr>
        <p:txBody>
          <a:bodyPr vert="horz" wrap="square" lIns="0" tIns="13335" rIns="0" bIns="0" rtlCol="0">
            <a:spAutoFit/>
          </a:bodyPr>
          <a:lstStyle/>
          <a:p>
            <a:pPr marL="355600" indent="-342900">
              <a:lnSpc>
                <a:spcPct val="100000"/>
              </a:lnSpc>
              <a:spcBef>
                <a:spcPts val="105"/>
              </a:spcBef>
              <a:buAutoNum type="arabicPeriod"/>
              <a:tabLst>
                <a:tab pos="354965" algn="l"/>
                <a:tab pos="355600" algn="l"/>
              </a:tabLst>
            </a:pPr>
            <a:r>
              <a:rPr spc="-5" dirty="0"/>
              <a:t>Arizona</a:t>
            </a:r>
          </a:p>
          <a:p>
            <a:pPr marL="355600" indent="-342900">
              <a:lnSpc>
                <a:spcPct val="100000"/>
              </a:lnSpc>
              <a:buAutoNum type="arabicPeriod"/>
              <a:tabLst>
                <a:tab pos="354965" algn="l"/>
                <a:tab pos="355600" algn="l"/>
              </a:tabLst>
            </a:pPr>
            <a:r>
              <a:rPr dirty="0"/>
              <a:t>California</a:t>
            </a:r>
          </a:p>
          <a:p>
            <a:pPr marL="355600" indent="-342900">
              <a:lnSpc>
                <a:spcPct val="100000"/>
              </a:lnSpc>
              <a:buAutoNum type="arabicPeriod"/>
              <a:tabLst>
                <a:tab pos="354965" algn="l"/>
                <a:tab pos="355600" algn="l"/>
              </a:tabLst>
            </a:pPr>
            <a:r>
              <a:rPr spc="-10" dirty="0"/>
              <a:t>Mavericks Regional</a:t>
            </a:r>
            <a:r>
              <a:rPr spc="-55" dirty="0"/>
              <a:t> </a:t>
            </a:r>
            <a:r>
              <a:rPr dirty="0"/>
              <a:t>Group</a:t>
            </a:r>
          </a:p>
          <a:p>
            <a:pPr marL="355600" indent="-342900">
              <a:lnSpc>
                <a:spcPct val="100000"/>
              </a:lnSpc>
              <a:buAutoNum type="arabicPeriod"/>
              <a:tabLst>
                <a:tab pos="354965" algn="l"/>
                <a:tab pos="355600" algn="l"/>
              </a:tabLst>
            </a:pPr>
            <a:r>
              <a:rPr spc="-5" dirty="0"/>
              <a:t>Louisiana</a:t>
            </a:r>
          </a:p>
          <a:p>
            <a:pPr marL="355600" indent="-342900">
              <a:lnSpc>
                <a:spcPct val="100000"/>
              </a:lnSpc>
              <a:buAutoNum type="arabicPeriod"/>
              <a:tabLst>
                <a:tab pos="354965" algn="l"/>
                <a:tab pos="355600" algn="l"/>
              </a:tabLst>
            </a:pPr>
            <a:r>
              <a:rPr spc="0" dirty="0"/>
              <a:t>Maryland</a:t>
            </a:r>
          </a:p>
          <a:p>
            <a:pPr marL="355600" indent="-342900">
              <a:lnSpc>
                <a:spcPct val="100000"/>
              </a:lnSpc>
              <a:buAutoNum type="arabicPeriod"/>
              <a:tabLst>
                <a:tab pos="354965" algn="l"/>
                <a:tab pos="355600" algn="l"/>
              </a:tabLst>
            </a:pPr>
            <a:r>
              <a:rPr spc="-5" dirty="0"/>
              <a:t>Massachusetts</a:t>
            </a:r>
          </a:p>
          <a:p>
            <a:pPr marL="355600" indent="-342900">
              <a:lnSpc>
                <a:spcPct val="100000"/>
              </a:lnSpc>
              <a:buAutoNum type="arabicPeriod"/>
              <a:tabLst>
                <a:tab pos="354965" algn="l"/>
                <a:tab pos="355600" algn="l"/>
              </a:tabLst>
            </a:pPr>
            <a:r>
              <a:rPr spc="-5" dirty="0"/>
              <a:t>Mississippi</a:t>
            </a:r>
          </a:p>
          <a:p>
            <a:pPr marL="355600" indent="-342900">
              <a:lnSpc>
                <a:spcPct val="100000"/>
              </a:lnSpc>
              <a:buAutoNum type="arabicPeriod"/>
              <a:tabLst>
                <a:tab pos="354965" algn="l"/>
                <a:tab pos="355600" algn="l"/>
              </a:tabLst>
            </a:pPr>
            <a:r>
              <a:rPr spc="-5" dirty="0"/>
              <a:t>Missouri</a:t>
            </a:r>
          </a:p>
          <a:p>
            <a:pPr marL="355600" indent="-342900">
              <a:lnSpc>
                <a:spcPct val="100000"/>
              </a:lnSpc>
              <a:buAutoNum type="arabicPeriod"/>
              <a:tabLst>
                <a:tab pos="354965" algn="l"/>
                <a:tab pos="355600" algn="l"/>
              </a:tabLst>
            </a:pPr>
            <a:r>
              <a:rPr dirty="0"/>
              <a:t>New </a:t>
            </a:r>
            <a:r>
              <a:rPr spc="-35" dirty="0"/>
              <a:t>York </a:t>
            </a:r>
            <a:r>
              <a:rPr spc="-10" dirty="0"/>
              <a:t>Regional</a:t>
            </a:r>
            <a:r>
              <a:rPr spc="-35" dirty="0"/>
              <a:t> </a:t>
            </a:r>
            <a:r>
              <a:rPr dirty="0"/>
              <a:t>Group</a:t>
            </a:r>
          </a:p>
          <a:p>
            <a:pPr marL="355600" indent="-342900">
              <a:lnSpc>
                <a:spcPct val="100000"/>
              </a:lnSpc>
              <a:buAutoNum type="arabicPeriod"/>
              <a:tabLst>
                <a:tab pos="355600" algn="l"/>
              </a:tabLst>
            </a:pPr>
            <a:r>
              <a:rPr spc="0" dirty="0"/>
              <a:t>North</a:t>
            </a:r>
            <a:r>
              <a:rPr spc="-20" dirty="0"/>
              <a:t> </a:t>
            </a:r>
            <a:r>
              <a:rPr spc="-5" dirty="0"/>
              <a:t>Carolina</a:t>
            </a:r>
          </a:p>
          <a:p>
            <a:pPr marL="355600" indent="-342900">
              <a:lnSpc>
                <a:spcPct val="100000"/>
              </a:lnSpc>
              <a:buAutoNum type="arabicPeriod"/>
              <a:tabLst>
                <a:tab pos="355600" algn="l"/>
              </a:tabLst>
            </a:pPr>
            <a:r>
              <a:rPr spc="-5" dirty="0"/>
              <a:t>Ohio</a:t>
            </a:r>
          </a:p>
          <a:p>
            <a:pPr marL="355600" indent="-342900">
              <a:lnSpc>
                <a:spcPct val="100000"/>
              </a:lnSpc>
              <a:buAutoNum type="arabicPeriod"/>
              <a:tabLst>
                <a:tab pos="355600" algn="l"/>
              </a:tabLst>
            </a:pPr>
            <a:r>
              <a:rPr dirty="0"/>
              <a:t>South</a:t>
            </a:r>
            <a:r>
              <a:rPr spc="-5" dirty="0"/>
              <a:t> Carolina</a:t>
            </a:r>
          </a:p>
          <a:p>
            <a:pPr marL="355600" indent="-342900">
              <a:lnSpc>
                <a:spcPct val="100000"/>
              </a:lnSpc>
              <a:buAutoNum type="arabicPeriod"/>
              <a:tabLst>
                <a:tab pos="355600" algn="l"/>
              </a:tabLst>
            </a:pPr>
            <a:r>
              <a:rPr dirty="0"/>
              <a:t>South</a:t>
            </a:r>
            <a:r>
              <a:rPr spc="-5" dirty="0"/>
              <a:t> Florida</a:t>
            </a:r>
          </a:p>
        </p:txBody>
      </p:sp>
      <p:sp>
        <p:nvSpPr>
          <p:cNvPr id="4" name="object 4"/>
          <p:cNvSpPr txBox="1"/>
          <p:nvPr/>
        </p:nvSpPr>
        <p:spPr>
          <a:xfrm>
            <a:off x="4812284" y="1480855"/>
            <a:ext cx="3100705" cy="1245235"/>
          </a:xfrm>
          <a:prstGeom prst="rect">
            <a:avLst/>
          </a:prstGeom>
        </p:spPr>
        <p:txBody>
          <a:bodyPr vert="horz" wrap="square" lIns="0" tIns="13335" rIns="0" bIns="0" rtlCol="0">
            <a:spAutoFit/>
          </a:bodyPr>
          <a:lstStyle/>
          <a:p>
            <a:pPr marL="408940" indent="-396240">
              <a:lnSpc>
                <a:spcPct val="100000"/>
              </a:lnSpc>
              <a:spcBef>
                <a:spcPts val="105"/>
              </a:spcBef>
              <a:buAutoNum type="arabicPeriod" startAt="14"/>
              <a:tabLst>
                <a:tab pos="408940" algn="l"/>
              </a:tabLst>
            </a:pPr>
            <a:r>
              <a:rPr sz="2000" spc="-15" dirty="0">
                <a:latin typeface="Garamond"/>
                <a:cs typeface="Garamond"/>
              </a:rPr>
              <a:t>Tennessee </a:t>
            </a:r>
            <a:r>
              <a:rPr sz="2000" dirty="0">
                <a:latin typeface="Garamond"/>
                <a:cs typeface="Garamond"/>
              </a:rPr>
              <a:t>/</a:t>
            </a:r>
            <a:r>
              <a:rPr sz="2000" spc="-25" dirty="0">
                <a:latin typeface="Garamond"/>
                <a:cs typeface="Garamond"/>
              </a:rPr>
              <a:t> </a:t>
            </a:r>
            <a:r>
              <a:rPr sz="2000" spc="-5" dirty="0">
                <a:latin typeface="Garamond"/>
                <a:cs typeface="Garamond"/>
              </a:rPr>
              <a:t>Kentucky</a:t>
            </a:r>
            <a:endParaRPr sz="2000">
              <a:latin typeface="Garamond"/>
              <a:cs typeface="Garamond"/>
            </a:endParaRPr>
          </a:p>
          <a:p>
            <a:pPr marL="408940" indent="-396240">
              <a:lnSpc>
                <a:spcPct val="100000"/>
              </a:lnSpc>
              <a:buAutoNum type="arabicPeriod" startAt="14"/>
              <a:tabLst>
                <a:tab pos="408940" algn="l"/>
              </a:tabLst>
            </a:pPr>
            <a:r>
              <a:rPr sz="2000" spc="-20" dirty="0">
                <a:latin typeface="Garamond"/>
                <a:cs typeface="Garamond"/>
              </a:rPr>
              <a:t>Texas</a:t>
            </a:r>
            <a:endParaRPr sz="2000">
              <a:latin typeface="Garamond"/>
              <a:cs typeface="Garamond"/>
            </a:endParaRPr>
          </a:p>
          <a:p>
            <a:pPr marL="408940" indent="-396240">
              <a:lnSpc>
                <a:spcPct val="100000"/>
              </a:lnSpc>
              <a:buAutoNum type="arabicPeriod" startAt="14"/>
              <a:tabLst>
                <a:tab pos="408940" algn="l"/>
              </a:tabLst>
            </a:pPr>
            <a:r>
              <a:rPr sz="2000" spc="-20" dirty="0">
                <a:latin typeface="Garamond"/>
                <a:cs typeface="Garamond"/>
              </a:rPr>
              <a:t>Washington</a:t>
            </a:r>
            <a:r>
              <a:rPr sz="2000" spc="0" dirty="0">
                <a:latin typeface="Garamond"/>
                <a:cs typeface="Garamond"/>
              </a:rPr>
              <a:t> </a:t>
            </a:r>
            <a:r>
              <a:rPr sz="2000" dirty="0">
                <a:latin typeface="Garamond"/>
                <a:cs typeface="Garamond"/>
              </a:rPr>
              <a:t>State</a:t>
            </a:r>
            <a:endParaRPr sz="2000">
              <a:latin typeface="Garamond"/>
              <a:cs typeface="Garamond"/>
            </a:endParaRPr>
          </a:p>
          <a:p>
            <a:pPr marL="408940" indent="-396240">
              <a:lnSpc>
                <a:spcPct val="100000"/>
              </a:lnSpc>
              <a:buAutoNum type="arabicPeriod" startAt="14"/>
              <a:tabLst>
                <a:tab pos="408940" algn="l"/>
              </a:tabLst>
            </a:pPr>
            <a:r>
              <a:rPr sz="2000" spc="-15" dirty="0">
                <a:latin typeface="Garamond"/>
                <a:cs typeface="Garamond"/>
              </a:rPr>
              <a:t>Washington, </a:t>
            </a:r>
            <a:r>
              <a:rPr sz="2000" dirty="0">
                <a:latin typeface="Garamond"/>
                <a:cs typeface="Garamond"/>
              </a:rPr>
              <a:t>DC /</a:t>
            </a:r>
            <a:r>
              <a:rPr sz="2000" spc="-40" dirty="0">
                <a:latin typeface="Garamond"/>
                <a:cs typeface="Garamond"/>
              </a:rPr>
              <a:t> </a:t>
            </a:r>
            <a:r>
              <a:rPr sz="2000" spc="-5" dirty="0">
                <a:latin typeface="Garamond"/>
                <a:cs typeface="Garamond"/>
              </a:rPr>
              <a:t>Virginia</a:t>
            </a:r>
            <a:endParaRPr sz="2000">
              <a:latin typeface="Garamond"/>
              <a:cs typeface="Garamond"/>
            </a:endParaRPr>
          </a:p>
        </p:txBody>
      </p:sp>
      <p:sp>
        <p:nvSpPr>
          <p:cNvPr id="6" name="object 6"/>
          <p:cNvSpPr txBox="1"/>
          <p:nvPr/>
        </p:nvSpPr>
        <p:spPr>
          <a:xfrm>
            <a:off x="5080508" y="5680688"/>
            <a:ext cx="3830320"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Arial"/>
                <a:cs typeface="Arial"/>
              </a:rPr>
              <a:t>end+disparities </a:t>
            </a:r>
            <a:r>
              <a:rPr sz="1000" spc="-5" dirty="0">
                <a:latin typeface="Arial"/>
                <a:cs typeface="Arial"/>
              </a:rPr>
              <a:t>ECHO </a:t>
            </a:r>
            <a:r>
              <a:rPr sz="1000" spc="-10" dirty="0">
                <a:latin typeface="Arial"/>
                <a:cs typeface="Arial"/>
              </a:rPr>
              <a:t>Collaborative </a:t>
            </a:r>
            <a:r>
              <a:rPr sz="1000" spc="-5" dirty="0">
                <a:latin typeface="Arial"/>
                <a:cs typeface="Arial"/>
              </a:rPr>
              <a:t>Enrollment Data: </a:t>
            </a:r>
            <a:r>
              <a:rPr sz="1000" spc="-10" dirty="0">
                <a:latin typeface="Arial"/>
                <a:cs typeface="Arial"/>
              </a:rPr>
              <a:t>May 25,</a:t>
            </a:r>
            <a:r>
              <a:rPr sz="1000" spc="100" dirty="0">
                <a:latin typeface="Arial"/>
                <a:cs typeface="Arial"/>
              </a:rPr>
              <a:t> </a:t>
            </a:r>
            <a:r>
              <a:rPr sz="1000" spc="-10" dirty="0">
                <a:latin typeface="Arial"/>
                <a:cs typeface="Arial"/>
              </a:rPr>
              <a:t>2018</a:t>
            </a:r>
            <a:endParaRPr sz="1000">
              <a:latin typeface="Arial"/>
              <a:cs typeface="Arial"/>
            </a:endParaRPr>
          </a:p>
        </p:txBody>
      </p:sp>
      <p:sp>
        <p:nvSpPr>
          <p:cNvPr id="7" name="object 7"/>
          <p:cNvSpPr txBox="1"/>
          <p:nvPr/>
        </p:nvSpPr>
        <p:spPr>
          <a:xfrm>
            <a:off x="315023" y="6294720"/>
            <a:ext cx="247650" cy="282575"/>
          </a:xfrm>
          <a:prstGeom prst="rect">
            <a:avLst/>
          </a:prstGeom>
        </p:spPr>
        <p:txBody>
          <a:bodyPr vert="horz" wrap="square" lIns="0" tIns="0" rIns="0" bIns="0" rtlCol="0">
            <a:spAutoFit/>
          </a:bodyPr>
          <a:lstStyle/>
          <a:p>
            <a:pPr marL="25400">
              <a:lnSpc>
                <a:spcPts val="2010"/>
              </a:lnSpc>
            </a:pPr>
            <a:fld id="{81D60167-4931-47E6-BA6A-407CBD079E47}" type="slidenum">
              <a:rPr sz="1800" b="1" dirty="0">
                <a:solidFill>
                  <a:srgbClr val="FFFFFF"/>
                </a:solidFill>
                <a:latin typeface="Garamond"/>
                <a:cs typeface="Garamond"/>
              </a:rPr>
              <a:t>9</a:t>
            </a:fld>
            <a:endParaRPr sz="1800">
              <a:latin typeface="Garamond"/>
              <a:cs typeface="Garamond"/>
            </a:endParaRPr>
          </a:p>
        </p:txBody>
      </p:sp>
      <p:sp>
        <p:nvSpPr>
          <p:cNvPr id="8" name="object 3">
            <a:extLst>
              <a:ext uri="{FF2B5EF4-FFF2-40B4-BE49-F238E27FC236}">
                <a16:creationId xmlns="" xmlns:a16="http://schemas.microsoft.com/office/drawing/2014/main" id="{5969F94D-91E7-4B20-A2B6-23A075D2C9C9}"/>
              </a:ext>
            </a:extLst>
          </p:cNvPr>
          <p:cNvSpPr/>
          <p:nvPr/>
        </p:nvSpPr>
        <p:spPr>
          <a:xfrm>
            <a:off x="5118103" y="2859837"/>
            <a:ext cx="3417189" cy="268710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0"/>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end+disparities ECHO  Collaborative:  Successes of Consumer Engagement&amp;quot;&quot;/&gt;&lt;property id=&quot;20307&quot; value=&quot;256&quot;/&gt;&lt;/object&gt;&lt;object type=&quot;3&quot; unique_id=&quot;10004&quot;&gt;&lt;property id=&quot;20148&quot; value=&quot;5&quot;/&gt;&lt;property id=&quot;20300&quot; value=&quot;Slide 2 - &amp;quot;Learning Objectives &amp;quot;&quot;/&gt;&lt;property id=&quot;20307&quot; value=&quot;323&quot;/&gt;&lt;/object&gt;&lt;object type=&quot;3&quot; unique_id=&quot;10005&quot;&gt;&lt;property id=&quot;20148&quot; value=&quot;5&quot;/&gt;&lt;property id=&quot;20300&quot; value=&quot;Slide 3 - &amp;quot;HIV-related Health Disparities&amp;quot;&quot;/&gt;&lt;property id=&quot;20307&quot; value=&quot;322&quot;/&gt;&lt;/object&gt;&lt;object type=&quot;3&quot; unique_id=&quot;10006&quot;&gt;&lt;property id=&quot;20148&quot; value=&quot;5&quot;/&gt;&lt;property id=&quot;20300&quot; value=&quot;Slide 4 - &amp;quot;Collaborative overview&amp;quot;&quot;/&gt;&lt;property id=&quot;20307&quot; value=&quot;261&quot;/&gt;&lt;/object&gt;&lt;object type=&quot;3&quot; unique_id=&quot;10007&quot;&gt;&lt;property id=&quot;20148&quot; value=&quot;5&quot;/&gt;&lt;property id=&quot;20300&quot; value=&quot;Slide 5 - &amp;quot;Collaborative Mission&amp;quot;&quot;/&gt;&lt;property id=&quot;20307&quot; value=&quot;262&quot;/&gt;&lt;/object&gt;&lt;object type=&quot;3&quot; unique_id=&quot;10008&quot;&gt;&lt;property id=&quot;20148&quot; value=&quot;5&quot;/&gt;&lt;property id=&quot;20300&quot; value=&quot;Slide 6 - &amp;quot;Collaborative Overview&amp;quot;&quot;/&gt;&lt;property id=&quot;20307&quot; value=&quot;263&quot;/&gt;&lt;/object&gt;&lt;object type=&quot;3&quot; unique_id=&quot;10009&quot;&gt;&lt;property id=&quot;20148&quot; value=&quot;5&quot;/&gt;&lt;property id=&quot;20300&quot; value=&quot;Slide 7 - &amp;quot;Collaborative Goals&amp;quot;&quot;/&gt;&lt;property id=&quot;20307&quot; value=&quot;264&quot;/&gt;&lt;/object&gt;&lt;object type=&quot;3&quot; unique_id=&quot;10010&quot;&gt;&lt;property id=&quot;20148&quot; value=&quot;5&quot;/&gt;&lt;property id=&quot;20300&quot; value=&quot;Slide 8 - &amp;quot;Collaborative Reach&amp;quot;&quot;/&gt;&lt;property id=&quot;20307&quot; value=&quot;268&quot;/&gt;&lt;/object&gt;&lt;object type=&quot;3&quot; unique_id=&quot;10011&quot;&gt;&lt;property id=&quot;20148&quot; value=&quot;5&quot;/&gt;&lt;property id=&quot;20300&quot; value=&quot;Slide 9 - &amp;quot;end+disparities ECHO Collaborative Teams&amp;quot;&quot;/&gt;&lt;property id=&quot;20307&quot; value=&quot;269&quot;/&gt;&lt;/object&gt;&lt;object type=&quot;3&quot; unique_id=&quot;10012&quot;&gt;&lt;property id=&quot;20148&quot; value=&quot;5&quot;/&gt;&lt;property id=&quot;20300&quot; value=&quot;Slide 10 - &amp;quot;Learning Sessions&amp;quot;&quot;/&gt;&lt;property id=&quot;20307&quot; value=&quot;278&quot;/&gt;&lt;/object&gt;&lt;object type=&quot;3&quot; unique_id=&quot;10013&quot;&gt;&lt;property id=&quot;20148&quot; value=&quot;5&quot;/&gt;&lt;property id=&quot;20300&quot; value=&quot;Slide 11 - &amp;quot;Collaborative Firsts…&amp;quot;&quot;/&gt;&lt;property id=&quot;20307&quot; value=&quot;265&quot;/&gt;&lt;/object&gt;&lt;object type=&quot;3&quot; unique_id=&quot;10014&quot;&gt;&lt;property id=&quot;20148&quot; value=&quot;5&quot;/&gt;&lt;property id=&quot;20300&quot; value=&quot;Slide 12 - &amp;quot;Viral Suppression (Jul 2018 – Dec 2019)&amp;quot;&quot;/&gt;&lt;property id=&quot;20307&quot; value=&quot;285&quot;/&gt;&lt;/object&gt;&lt;object type=&quot;3&quot; unique_id=&quot;10015&quot;&gt;&lt;property id=&quot;20148&quot; value=&quot;5&quot;/&gt;&lt;property id=&quot;20300&quot; value=&quot;Slide 13 - &amp;quot;Viral Suppression (Jul 2018 – Dec 2019)&amp;quot;&quot;/&gt;&lt;property id=&quot;20307&quot; value=&quot;286&quot;/&gt;&lt;/object&gt;&lt;object type=&quot;3&quot; unique_id=&quot;10016&quot;&gt;&lt;property id=&quot;20148&quot; value=&quot;5&quot;/&gt;&lt;property id=&quot;20300&quot; value=&quot;Slide 14 - &amp;quot;PWH engagement&amp;quot;&quot;/&gt;&lt;property id=&quot;20307&quot; value=&quot;301&quot;/&gt;&lt;/object&gt;&lt;object type=&quot;3&quot; unique_id=&quot;10017&quot;&gt;&lt;property id=&quot;20148&quot; value=&quot;5&quot;/&gt;&lt;property id=&quot;20300&quot; value=&quot;Slide 15 - &amp;quot;Did you participate in the CQII end+disparities ECHO Collaborative?&amp;quot;&quot;/&gt;&lt;property id=&quot;20307&quot; value=&quot;318&quot;/&gt;&lt;/object&gt;&lt;object type=&quot;3&quot; unique_id=&quot;10018&quot;&gt;&lt;property id=&quot;20148&quot; value=&quot;5&quot;/&gt;&lt;property id=&quot;20300&quot; value=&quot;Slide 16 - &amp;quot;PWH Involvement &amp;amp; Engagement&amp;quot;&quot;/&gt;&lt;property id=&quot;20307&quot; value=&quot;302&quot;/&gt;&lt;/object&gt;&lt;object type=&quot;3&quot; unique_id=&quot;10019&quot;&gt;&lt;property id=&quot;20148&quot; value=&quot;5&quot;/&gt;&lt;property id=&quot;20300&quot; value=&quot;Slide 17 - &amp;quot;Working with Consumers&amp;quot;&quot;/&gt;&lt;property id=&quot;20307&quot; value=&quot;307&quot;/&gt;&lt;/object&gt;&lt;object type=&quot;3&quot; unique_id=&quot;10020&quot;&gt;&lt;property id=&quot;20148&quot; value=&quot;5&quot;/&gt;&lt;property id=&quot;20300&quot; value=&quot;Slide 18 - &amp;quot;Feedback at the Clinical and Systems Levels&amp;quot;&quot;/&gt;&lt;property id=&quot;20307&quot; value=&quot;305&quot;/&gt;&lt;/object&gt;&lt;object type=&quot;3&quot; unique_id=&quot;10021&quot;&gt;&lt;property id=&quot;20148&quot; value=&quot;5&quot;/&gt;&lt;property id=&quot;20300&quot; value=&quot;Slide 19 - &amp;quot;PWH Engagement&amp;quot;&quot;/&gt;&lt;property id=&quot;20307&quot; value=&quot;303&quot;/&gt;&lt;/object&gt;&lt;object type=&quot;3&quot; unique_id=&quot;10022&quot;&gt;&lt;property id=&quot;20148&quot; value=&quot;5&quot;/&gt;&lt;property id=&quot;20300&quot; value=&quot;Slide 20 - &amp;quot;Affinity Faculty&amp;quot;&quot;/&gt;&lt;property id=&quot;20307&quot; value=&quot;304&quot;/&gt;&lt;/object&gt;&lt;object type=&quot;3&quot; unique_id=&quot;10023&quot;&gt;&lt;property id=&quot;20148&quot; value=&quot;5&quot;/&gt;&lt;property id=&quot;20300&quot; value=&quot;Slide 21 - &amp;quot;Consumer Liaisons&amp;quot;&quot;/&gt;&lt;property id=&quot;20307&quot; value=&quot;306&quot;/&gt;&lt;/object&gt;&lt;object type=&quot;3&quot; unique_id=&quot;10024&quot;&gt;&lt;property id=&quot;20148&quot; value=&quot;5&quot;/&gt;&lt;property id=&quot;20300&quot; value=&quot;Slide 22 - &amp;quot;Consumer Affinity Group&amp;quot;&quot;/&gt;&lt;property id=&quot;20307&quot; value=&quot;315&quot;/&gt;&lt;/object&gt;&lt;object type=&quot;3&quot; unique_id=&quot;10025&quot;&gt;&lt;property id=&quot;20148&quot; value=&quot;5&quot;/&gt;&lt;property id=&quot;20300&quot; value=&quot;Slide 23 - &amp;quot;Consumer Affinity Sessions and Topics:&amp;quot;&quot;/&gt;&lt;property id=&quot;20307&quot; value=&quot;309&quot;/&gt;&lt;/object&gt;&lt;object type=&quot;3&quot; unique_id=&quot;10026&quot;&gt;&lt;property id=&quot;20148&quot; value=&quot;5&quot;/&gt;&lt;property id=&quot;20300&quot; value=&quot;Slide 24 - &amp;quot;Sustaining engagement&amp;quot;&quot;/&gt;&lt;property id=&quot;20307&quot; value=&quot;288&quot;/&gt;&lt;/object&gt;&lt;object type=&quot;3&quot; unique_id=&quot;10027&quot;&gt;&lt;property id=&quot;20148&quot; value=&quot;5&quot;/&gt;&lt;property id=&quot;20300&quot; value=&quot;Slide 25 - &amp;quot;Consumer Affinity Sustainability Schedule&amp;quot;&quot;/&gt;&lt;property id=&quot;20307&quot; value=&quot;311&quot;/&gt;&lt;/object&gt;&lt;object type=&quot;3&quot; unique_id=&quot;10028&quot;&gt;&lt;property id=&quot;20148&quot; value=&quot;5&quot;/&gt;&lt;property id=&quot;20300&quot; value=&quot;Slide 26 - &amp;quot;Thank You Community Partners&amp;quot;&quot;/&gt;&lt;property id=&quot;20307&quot; value=&quot;272&quot;/&gt;&lt;/object&gt;&lt;object type=&quot;3&quot; unique_id=&quot;10029&quot;&gt;&lt;property id=&quot;20148&quot; value=&quot;5&quot;/&gt;&lt;property id=&quot;20300&quot; value=&quot;Slide 27 - &amp;quot;Thank you CQII Faculty&amp;quot;&quot;/&gt;&lt;property id=&quot;20307&quot; value=&quot;298&quot;/&gt;&lt;/object&gt;&lt;object type=&quot;3&quot; unique_id=&quot;10030&quot;&gt;&lt;property id=&quot;20148&quot; value=&quot;5&quot;/&gt;&lt;property id=&quot;20300&quot; value=&quot;Slide 28&quot;/&gt;&lt;property id=&quot;20307&quot; value=&quot;297&quot;/&gt;&lt;/object&gt;&lt;object type=&quot;3&quot; unique_id=&quot;10031&quot;&gt;&lt;property id=&quot;20148&quot; value=&quot;5&quot;/&gt;&lt;property id=&quot;20300&quot; value=&quot;Slide 30 - &amp;quot;Thank you!&amp;quot;&quot;/&gt;&lt;property id=&quot;20307&quot; value=&quot;300&quot;/&gt;&lt;/object&gt;&lt;object type=&quot;3&quot; unique_id=&quot;10249&quot;&gt;&lt;property id=&quot;20148&quot; value=&quot;5&quot;/&gt;&lt;property id=&quot;20300&quot; value=&quot;Slide 29&quot;/&gt;&lt;property id=&quot;20307&quot; value=&quot;324&quot;/&gt;&lt;/object&gt;&lt;/object&gt;&lt;object type=&quot;8&quot; unique_id=&quot;10062&quot;&gt;&lt;/object&gt;&lt;/object&gt;&lt;/database&gt;"/>
  <p:tag name="ARTICULATE_PROJECT_OPEN" val="0"/>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QC_PPT_Template">
  <a:themeElements>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QII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82D6630-6C89-4199-ABA1-6206362FB0F8}" vid="{DB12C1DF-AFB3-483B-A1E3-752D9746156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A13251A71E4648AC4A20959C4388CE" ma:contentTypeVersion="13" ma:contentTypeDescription="Create a new document." ma:contentTypeScope="" ma:versionID="1380613be65cf01c07734c80f9b415bb">
  <xsd:schema xmlns:xsd="http://www.w3.org/2001/XMLSchema" xmlns:xs="http://www.w3.org/2001/XMLSchema" xmlns:p="http://schemas.microsoft.com/office/2006/metadata/properties" xmlns:ns3="c9e8b592-54ca-41de-b48a-2a5a04f6b940" xmlns:ns4="e78d60fa-0ed9-47f1-99d8-f1fdda20975e" targetNamespace="http://schemas.microsoft.com/office/2006/metadata/properties" ma:root="true" ma:fieldsID="d99e67df65c29b8a1c077a97c305f1ab" ns3:_="" ns4:_="">
    <xsd:import namespace="c9e8b592-54ca-41de-b48a-2a5a04f6b940"/>
    <xsd:import namespace="e78d60fa-0ed9-47f1-99d8-f1fdda2097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8b592-54ca-41de-b48a-2a5a04f6b9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8d60fa-0ed9-47f1-99d8-f1fdda2097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9233A8-3883-49DC-8BA7-C6475BDFA61E}">
  <ds:schemaRefs>
    <ds:schemaRef ds:uri="http://purl.org/dc/elements/1.1/"/>
    <ds:schemaRef ds:uri="http://schemas.openxmlformats.org/package/2006/metadata/core-properties"/>
    <ds:schemaRef ds:uri="http://purl.org/dc/terms/"/>
    <ds:schemaRef ds:uri="c9e8b592-54ca-41de-b48a-2a5a04f6b940"/>
    <ds:schemaRef ds:uri="http://schemas.microsoft.com/office/2006/documentManagement/types"/>
    <ds:schemaRef ds:uri="http://schemas.microsoft.com/office/2006/metadata/properties"/>
    <ds:schemaRef ds:uri="http://schemas.microsoft.com/office/infopath/2007/PartnerControls"/>
    <ds:schemaRef ds:uri="e78d60fa-0ed9-47f1-99d8-f1fdda20975e"/>
    <ds:schemaRef ds:uri="http://www.w3.org/XML/1998/namespace"/>
    <ds:schemaRef ds:uri="http://purl.org/dc/dcmitype/"/>
  </ds:schemaRefs>
</ds:datastoreItem>
</file>

<file path=customXml/itemProps2.xml><?xml version="1.0" encoding="utf-8"?>
<ds:datastoreItem xmlns:ds="http://schemas.openxmlformats.org/officeDocument/2006/customXml" ds:itemID="{78C20041-070A-4E90-8E7A-2C16C96DF1AF}">
  <ds:schemaRefs>
    <ds:schemaRef ds:uri="http://schemas.microsoft.com/sharepoint/v3/contenttype/forms"/>
  </ds:schemaRefs>
</ds:datastoreItem>
</file>

<file path=customXml/itemProps3.xml><?xml version="1.0" encoding="utf-8"?>
<ds:datastoreItem xmlns:ds="http://schemas.openxmlformats.org/officeDocument/2006/customXml" ds:itemID="{7D420AF6-A341-424E-88E9-186FF8ED3A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8b592-54ca-41de-b48a-2a5a04f6b940"/>
    <ds:schemaRef ds:uri="e78d60fa-0ed9-47f1-99d8-f1fdda2097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778</TotalTime>
  <Words>2501</Words>
  <Application>Microsoft Office PowerPoint</Application>
  <PresentationFormat>On-screen Show (4:3)</PresentationFormat>
  <Paragraphs>392</Paragraphs>
  <Slides>30</Slides>
  <Notes>22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30</vt:i4>
      </vt:variant>
    </vt:vector>
  </HeadingPairs>
  <TitlesOfParts>
    <vt:vector size="45" baseType="lpstr">
      <vt:lpstr>ＭＳ Ｐゴシック</vt:lpstr>
      <vt:lpstr>ＭＳ Ｐゴシック</vt:lpstr>
      <vt:lpstr>Arial</vt:lpstr>
      <vt:lpstr>Arial Black</vt:lpstr>
      <vt:lpstr>Arial Narrow</vt:lpstr>
      <vt:lpstr>Calibri</vt:lpstr>
      <vt:lpstr>Gadugi</vt:lpstr>
      <vt:lpstr>Garamond</vt:lpstr>
      <vt:lpstr>Roboto</vt:lpstr>
      <vt:lpstr>Symbol</vt:lpstr>
      <vt:lpstr>Times New Roman</vt:lpstr>
      <vt:lpstr>Wingdings</vt:lpstr>
      <vt:lpstr>Office Theme</vt:lpstr>
      <vt:lpstr>2_NQC_PPT_Template</vt:lpstr>
      <vt:lpstr>1_CQII template</vt:lpstr>
      <vt:lpstr>end+disparities ECHO  Collaborative:  Successes of Consumer Engagement</vt:lpstr>
      <vt:lpstr>Learning Objectives </vt:lpstr>
      <vt:lpstr>HIV-related Health Disparities</vt:lpstr>
      <vt:lpstr>Collaborative overview</vt:lpstr>
      <vt:lpstr>Collaborative Mission</vt:lpstr>
      <vt:lpstr>Collaborative Overview</vt:lpstr>
      <vt:lpstr>Collaborative Goals</vt:lpstr>
      <vt:lpstr>Collaborative Reach</vt:lpstr>
      <vt:lpstr>end+disparities ECHO Collaborative Teams</vt:lpstr>
      <vt:lpstr>Learning Sessions</vt:lpstr>
      <vt:lpstr>Collaborative Firsts…</vt:lpstr>
      <vt:lpstr>Viral Suppression (Jul 2018 – Dec 2019)</vt:lpstr>
      <vt:lpstr>Viral Suppression (Jul 2018 – Dec 2019)</vt:lpstr>
      <vt:lpstr>PWH engagement</vt:lpstr>
      <vt:lpstr>Did you participate in the CQII end+disparities ECHO Collaborative?</vt:lpstr>
      <vt:lpstr>PWH Involvement &amp; Engagement</vt:lpstr>
      <vt:lpstr>Working with Consumers</vt:lpstr>
      <vt:lpstr>Feedback at the Clinical and Systems Levels</vt:lpstr>
      <vt:lpstr>PWH Engagement</vt:lpstr>
      <vt:lpstr>Affinity Faculty</vt:lpstr>
      <vt:lpstr>Consumer Liaisons</vt:lpstr>
      <vt:lpstr>Consumer Affinity Group</vt:lpstr>
      <vt:lpstr>Consumer Affinity Sessions and Topics:</vt:lpstr>
      <vt:lpstr>Sustaining engagement</vt:lpstr>
      <vt:lpstr>Consumer Affinity Sustainability Schedule</vt:lpstr>
      <vt:lpstr>Thank You Community Partners</vt:lpstr>
      <vt:lpstr>Thank you CQII Faculty</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Jennifer Lee</dc:creator>
  <cp:lastModifiedBy>kfg01</cp:lastModifiedBy>
  <cp:revision>47</cp:revision>
  <cp:lastPrinted>2020-03-04T17:50:31Z</cp:lastPrinted>
  <dcterms:created xsi:type="dcterms:W3CDTF">2020-01-31T19:35:16Z</dcterms:created>
  <dcterms:modified xsi:type="dcterms:W3CDTF">2020-06-01T15:29:23Z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2020-01-17T00:00:00Z</vt:filetime>
  </property>
  <property fmtid="{D5CDD505-2E9C-101B-9397-08002B2CF9AE}" pid="3" name="Creator">
    <vt:lpwstr>Acrobat PDFMaker 19 for PowerPoint</vt:lpwstr>
  </property>
  <property fmtid="{D5CDD505-2E9C-101B-9397-08002B2CF9AE}" pid="4" name="LastSaved">
    <vt:filetime>2020-01-31T00:00:00Z</vt:filetime>
  </property>
  <property fmtid="{D5CDD505-2E9C-101B-9397-08002B2CF9AE}" pid="5" name="ContentTypeId">
    <vt:lpwstr>0x0101007CA13251A71E4648AC4A20959C4388CE</vt:lpwstr>
  </property>
  <property fmtid="{D5CDD505-2E9C-101B-9397-08002B2CF9AE}" pid="6" name="ArticulateGUID">
    <vt:lpwstr>1B50F0F5-550F-4373-98A8-37B84F3F9C1B</vt:lpwstr>
  </property>
  <property fmtid="{D5CDD505-2E9C-101B-9397-08002B2CF9AE}" pid="7" name="ArticulatePath">
    <vt:lpwstr>Collaborative Consumer Involvement Webinar Final 5.28.20</vt:lpwstr>
  </property>
</Properties>
</file>