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4.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74" r:id="rId6"/>
    <p:sldMasterId id="2147483783" r:id="rId7"/>
    <p:sldMasterId id="2147483795" r:id="rId8"/>
  </p:sldMasterIdLst>
  <p:notesMasterIdLst>
    <p:notesMasterId r:id="rId94"/>
  </p:notesMasterIdLst>
  <p:handoutMasterIdLst>
    <p:handoutMasterId r:id="rId95"/>
  </p:handoutMasterIdLst>
  <p:sldIdLst>
    <p:sldId id="256" r:id="rId9"/>
    <p:sldId id="262" r:id="rId10"/>
    <p:sldId id="299" r:id="rId11"/>
    <p:sldId id="265" r:id="rId12"/>
    <p:sldId id="386" r:id="rId13"/>
    <p:sldId id="387" r:id="rId14"/>
    <p:sldId id="296" r:id="rId15"/>
    <p:sldId id="305" r:id="rId16"/>
    <p:sldId id="301" r:id="rId17"/>
    <p:sldId id="300" r:id="rId18"/>
    <p:sldId id="336" r:id="rId19"/>
    <p:sldId id="277" r:id="rId20"/>
    <p:sldId id="318" r:id="rId21"/>
    <p:sldId id="276" r:id="rId22"/>
    <p:sldId id="313" r:id="rId23"/>
    <p:sldId id="298" r:id="rId24"/>
    <p:sldId id="388" r:id="rId25"/>
    <p:sldId id="278" r:id="rId26"/>
    <p:sldId id="389" r:id="rId27"/>
    <p:sldId id="264" r:id="rId28"/>
    <p:sldId id="315" r:id="rId29"/>
    <p:sldId id="267" r:id="rId30"/>
    <p:sldId id="268" r:id="rId31"/>
    <p:sldId id="266" r:id="rId32"/>
    <p:sldId id="281" r:id="rId33"/>
    <p:sldId id="270" r:id="rId34"/>
    <p:sldId id="271" r:id="rId35"/>
    <p:sldId id="331" r:id="rId36"/>
    <p:sldId id="283" r:id="rId37"/>
    <p:sldId id="284" r:id="rId38"/>
    <p:sldId id="285" r:id="rId39"/>
    <p:sldId id="286" r:id="rId40"/>
    <p:sldId id="287" r:id="rId41"/>
    <p:sldId id="288" r:id="rId42"/>
    <p:sldId id="385" r:id="rId43"/>
    <p:sldId id="390" r:id="rId44"/>
    <p:sldId id="327" r:id="rId45"/>
    <p:sldId id="319" r:id="rId46"/>
    <p:sldId id="320" r:id="rId47"/>
    <p:sldId id="321" r:id="rId48"/>
    <p:sldId id="322" r:id="rId49"/>
    <p:sldId id="323" r:id="rId50"/>
    <p:sldId id="338" r:id="rId51"/>
    <p:sldId id="339" r:id="rId52"/>
    <p:sldId id="341" r:id="rId53"/>
    <p:sldId id="342" r:id="rId54"/>
    <p:sldId id="343" r:id="rId55"/>
    <p:sldId id="344" r:id="rId56"/>
    <p:sldId id="345" r:id="rId57"/>
    <p:sldId id="346" r:id="rId58"/>
    <p:sldId id="294" r:id="rId59"/>
    <p:sldId id="348" r:id="rId60"/>
    <p:sldId id="350" r:id="rId61"/>
    <p:sldId id="351" r:id="rId62"/>
    <p:sldId id="391" r:id="rId63"/>
    <p:sldId id="329" r:id="rId64"/>
    <p:sldId id="312" r:id="rId65"/>
    <p:sldId id="357" r:id="rId66"/>
    <p:sldId id="376" r:id="rId67"/>
    <p:sldId id="383" r:id="rId68"/>
    <p:sldId id="359" r:id="rId69"/>
    <p:sldId id="360" r:id="rId70"/>
    <p:sldId id="361" r:id="rId71"/>
    <p:sldId id="362" r:id="rId72"/>
    <p:sldId id="363" r:id="rId73"/>
    <p:sldId id="364" r:id="rId74"/>
    <p:sldId id="365" r:id="rId75"/>
    <p:sldId id="366" r:id="rId76"/>
    <p:sldId id="367" r:id="rId77"/>
    <p:sldId id="393" r:id="rId78"/>
    <p:sldId id="371" r:id="rId79"/>
    <p:sldId id="368" r:id="rId80"/>
    <p:sldId id="369" r:id="rId81"/>
    <p:sldId id="370" r:id="rId82"/>
    <p:sldId id="372" r:id="rId83"/>
    <p:sldId id="373" r:id="rId84"/>
    <p:sldId id="377" r:id="rId85"/>
    <p:sldId id="378" r:id="rId86"/>
    <p:sldId id="379" r:id="rId87"/>
    <p:sldId id="380" r:id="rId88"/>
    <p:sldId id="381" r:id="rId89"/>
    <p:sldId id="392" r:id="rId90"/>
    <p:sldId id="335" r:id="rId91"/>
    <p:sldId id="374" r:id="rId92"/>
    <p:sldId id="330" r:id="rId93"/>
  </p:sldIdLst>
  <p:sldSz cx="9144000" cy="6858000" type="screen4x3"/>
  <p:notesSz cx="6858000" cy="91440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Naghten, A.D. (CDC/OID/NCHHSTP)" initials="MA(" lastIdx="2" clrIdx="0"/>
  <p:cmAuthor id="1" name="Alan Gambrell" initials="A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4" autoAdjust="0"/>
    <p:restoredTop sz="90053" autoAdjust="0"/>
  </p:normalViewPr>
  <p:slideViewPr>
    <p:cSldViewPr>
      <p:cViewPr>
        <p:scale>
          <a:sx n="74" d="100"/>
          <a:sy n="74" d="100"/>
        </p:scale>
        <p:origin x="-1584" y="-1080"/>
      </p:cViewPr>
      <p:guideLst>
        <p:guide orient="horz" pos="2160"/>
        <p:guide pos="2880"/>
      </p:guideLst>
    </p:cSldViewPr>
  </p:slideViewPr>
  <p:outlineViewPr>
    <p:cViewPr>
      <p:scale>
        <a:sx n="33" d="100"/>
        <a:sy n="33" d="100"/>
      </p:scale>
      <p:origin x="0" y="3358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90" Type="http://schemas.openxmlformats.org/officeDocument/2006/relationships/slide" Target="slides/slide82.xml"/><Relationship Id="rId91" Type="http://schemas.openxmlformats.org/officeDocument/2006/relationships/slide" Target="slides/slide83.xml"/><Relationship Id="rId92" Type="http://schemas.openxmlformats.org/officeDocument/2006/relationships/slide" Target="slides/slide84.xml"/><Relationship Id="rId93" Type="http://schemas.openxmlformats.org/officeDocument/2006/relationships/slide" Target="slides/slide85.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tags" Target="tags/tag1.xml"/><Relationship Id="rId98" Type="http://schemas.openxmlformats.org/officeDocument/2006/relationships/commentAuthors" Target="commentAuthors.xml"/><Relationship Id="rId99" Type="http://schemas.openxmlformats.org/officeDocument/2006/relationships/presProps" Target="presProp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100" Type="http://schemas.openxmlformats.org/officeDocument/2006/relationships/viewProps" Target="viewProps.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Relationship Id="rId85" Type="http://schemas.openxmlformats.org/officeDocument/2006/relationships/slide" Target="slides/slide77.xml"/><Relationship Id="rId86" Type="http://schemas.openxmlformats.org/officeDocument/2006/relationships/slide" Target="slides/slide78.xml"/><Relationship Id="rId87" Type="http://schemas.openxmlformats.org/officeDocument/2006/relationships/slide" Target="slides/slide79.xml"/><Relationship Id="rId88" Type="http://schemas.openxmlformats.org/officeDocument/2006/relationships/slide" Target="slides/slide80.xml"/><Relationship Id="rId89"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shape val="box"/>
        <c:axId val="2090265080"/>
        <c:axId val="2090262088"/>
        <c:axId val="2090258872"/>
      </c:bar3DChart>
      <c:catAx>
        <c:axId val="2090265080"/>
        <c:scaling>
          <c:orientation val="minMax"/>
        </c:scaling>
        <c:delete val="0"/>
        <c:axPos val="b"/>
        <c:majorTickMark val="out"/>
        <c:minorTickMark val="none"/>
        <c:tickLblPos val="nextTo"/>
        <c:crossAx val="2090262088"/>
        <c:crosses val="autoZero"/>
        <c:auto val="1"/>
        <c:lblAlgn val="ctr"/>
        <c:lblOffset val="100"/>
        <c:noMultiLvlLbl val="0"/>
      </c:catAx>
      <c:valAx>
        <c:axId val="2090262088"/>
        <c:scaling>
          <c:orientation val="minMax"/>
        </c:scaling>
        <c:delete val="0"/>
        <c:axPos val="l"/>
        <c:majorGridlines/>
        <c:numFmt formatCode="General" sourceLinked="1"/>
        <c:majorTickMark val="out"/>
        <c:minorTickMark val="none"/>
        <c:tickLblPos val="nextTo"/>
        <c:crossAx val="2090265080"/>
        <c:crosses val="autoZero"/>
        <c:crossBetween val="between"/>
      </c:valAx>
      <c:serAx>
        <c:axId val="2090258872"/>
        <c:scaling>
          <c:orientation val="minMax"/>
        </c:scaling>
        <c:delete val="0"/>
        <c:axPos val="b"/>
        <c:majorTickMark val="out"/>
        <c:minorTickMark val="none"/>
        <c:tickLblPos val="nextTo"/>
        <c:crossAx val="209026208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0.00833333333333333"/>
          <c:y val="0.0716049382716049"/>
          <c:w val="0.991666666666667"/>
          <c:h val="0.808975211431904"/>
        </c:manualLayout>
      </c:layout>
      <c:bar3DChart>
        <c:barDir val="col"/>
        <c:grouping val="clustered"/>
        <c:varyColors val="1"/>
        <c:ser>
          <c:idx val="0"/>
          <c:order val="0"/>
          <c:tx>
            <c:strRef>
              <c:f>Sheet1!$B$1</c:f>
              <c:strCache>
                <c:ptCount val="1"/>
                <c:pt idx="0">
                  <c:v>31%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Sheet1!$A$1:$A$6</c:f>
              <c:strCache>
                <c:ptCount val="6"/>
                <c:pt idx="0">
                  <c:v>Hearing from the experts</c:v>
                </c:pt>
                <c:pt idx="1">
                  <c:v>Learning new information about HIV</c:v>
                </c:pt>
                <c:pt idx="2">
                  <c:v>Getting together with old friends</c:v>
                </c:pt>
                <c:pt idx="3">
                  <c:v>Having an opportunity to re-energize</c:v>
                </c:pt>
                <c:pt idx="4">
                  <c:v>The weather is amazing</c:v>
                </c:pt>
                <c:pt idx="5">
                  <c:v>Meeting new people </c:v>
                </c:pt>
              </c:strCache>
            </c:strRef>
          </c:cat>
          <c:val>
            <c:numRef>
              <c:f>Sheet1!$B$1:$B$6</c:f>
              <c:numCache>
                <c:formatCode>0%</c:formatCode>
                <c:ptCount val="6"/>
                <c:pt idx="0">
                  <c:v>0.31</c:v>
                </c:pt>
                <c:pt idx="1">
                  <c:v>0.27</c:v>
                </c:pt>
                <c:pt idx="2">
                  <c:v>0.0</c:v>
                </c:pt>
                <c:pt idx="3">
                  <c:v>0.19</c:v>
                </c:pt>
                <c:pt idx="4">
                  <c:v>0.04</c:v>
                </c:pt>
                <c:pt idx="5">
                  <c:v>0.19</c:v>
                </c:pt>
              </c:numCache>
            </c:numRef>
          </c:val>
        </c:ser>
        <c:dLbls>
          <c:showLegendKey val="0"/>
          <c:showVal val="0"/>
          <c:showCatName val="0"/>
          <c:showSerName val="0"/>
          <c:showPercent val="0"/>
          <c:showBubbleSize val="0"/>
        </c:dLbls>
        <c:gapWidth val="150"/>
        <c:shape val="cylinder"/>
        <c:axId val="2091974856"/>
        <c:axId val="2091978200"/>
        <c:axId val="0"/>
      </c:bar3DChart>
      <c:catAx>
        <c:axId val="2091974856"/>
        <c:scaling>
          <c:orientation val="minMax"/>
        </c:scaling>
        <c:delete val="0"/>
        <c:axPos val="b"/>
        <c:numFmt formatCode="General" sourceLinked="1"/>
        <c:majorTickMark val="out"/>
        <c:minorTickMark val="none"/>
        <c:tickLblPos val="nextTo"/>
        <c:spPr>
          <a:ln w="6350">
            <a:noFill/>
          </a:ln>
        </c:spPr>
        <c:txPr>
          <a:bodyPr/>
          <a:lstStyle/>
          <a:p>
            <a:pPr>
              <a:defRPr sz="1400"/>
            </a:pPr>
            <a:endParaRPr lang="en-US"/>
          </a:p>
        </c:txPr>
        <c:crossAx val="2091978200"/>
        <c:crosses val="autoZero"/>
        <c:auto val="1"/>
        <c:lblAlgn val="ctr"/>
        <c:lblOffset val="100"/>
        <c:noMultiLvlLbl val="0"/>
      </c:catAx>
      <c:valAx>
        <c:axId val="2091978200"/>
        <c:scaling>
          <c:orientation val="minMax"/>
          <c:min val="0.0"/>
        </c:scaling>
        <c:delete val="0"/>
        <c:axPos val="l"/>
        <c:numFmt formatCode="0%" sourceLinked="1"/>
        <c:majorTickMark val="out"/>
        <c:minorTickMark val="none"/>
        <c:tickLblPos val="none"/>
        <c:spPr>
          <a:ln w="6350">
            <a:noFill/>
          </a:ln>
        </c:spPr>
        <c:crossAx val="2091974856"/>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0.00833333333333333"/>
          <c:y val="0.0716049382716049"/>
          <c:w val="0.991666666666667"/>
          <c:h val="0.808975211431904"/>
        </c:manualLayout>
      </c:layout>
      <c:bar3DChart>
        <c:barDir val="col"/>
        <c:grouping val="clustered"/>
        <c:varyColors val="1"/>
        <c:ser>
          <c:idx val="0"/>
          <c:order val="0"/>
          <c:tx>
            <c:strRef>
              <c:f>Sheet1!$B$1</c:f>
              <c:strCache>
                <c:ptCount val="1"/>
                <c:pt idx="0">
                  <c:v>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Sheet1!$A$1:$A$5</c:f>
              <c:strCache>
                <c:ptCount val="5"/>
                <c:pt idx="0">
                  <c:v>Prevention</c:v>
                </c:pt>
                <c:pt idx="1">
                  <c:v>Care</c:v>
                </c:pt>
                <c:pt idx="2">
                  <c:v>Both prevention and care</c:v>
                </c:pt>
                <c:pt idx="3">
                  <c:v>Research</c:v>
                </c:pt>
                <c:pt idx="4">
                  <c:v>Other </c:v>
                </c:pt>
              </c:strCache>
            </c:strRef>
          </c:cat>
          <c:val>
            <c:numRef>
              <c:f>Sheet1!$B$1:$B$5</c:f>
              <c:numCache>
                <c:formatCode>0%</c:formatCode>
                <c:ptCount val="5"/>
                <c:pt idx="0">
                  <c:v>0.23</c:v>
                </c:pt>
                <c:pt idx="1">
                  <c:v>0.1</c:v>
                </c:pt>
                <c:pt idx="2">
                  <c:v>0.3</c:v>
                </c:pt>
                <c:pt idx="3">
                  <c:v>0.1</c:v>
                </c:pt>
                <c:pt idx="4">
                  <c:v>0.27</c:v>
                </c:pt>
              </c:numCache>
            </c:numRef>
          </c:val>
        </c:ser>
        <c:dLbls>
          <c:showLegendKey val="0"/>
          <c:showVal val="0"/>
          <c:showCatName val="0"/>
          <c:showSerName val="0"/>
          <c:showPercent val="0"/>
          <c:showBubbleSize val="0"/>
        </c:dLbls>
        <c:gapWidth val="150"/>
        <c:shape val="cylinder"/>
        <c:axId val="2101079640"/>
        <c:axId val="2101082968"/>
        <c:axId val="0"/>
      </c:bar3DChart>
      <c:catAx>
        <c:axId val="2101079640"/>
        <c:scaling>
          <c:orientation val="minMax"/>
        </c:scaling>
        <c:delete val="0"/>
        <c:axPos val="b"/>
        <c:numFmt formatCode="General" sourceLinked="1"/>
        <c:majorTickMark val="out"/>
        <c:minorTickMark val="none"/>
        <c:tickLblPos val="nextTo"/>
        <c:spPr>
          <a:ln w="6350">
            <a:noFill/>
          </a:ln>
        </c:spPr>
        <c:crossAx val="2101082968"/>
        <c:crosses val="autoZero"/>
        <c:auto val="1"/>
        <c:lblAlgn val="ctr"/>
        <c:lblOffset val="100"/>
        <c:noMultiLvlLbl val="0"/>
      </c:catAx>
      <c:valAx>
        <c:axId val="2101082968"/>
        <c:scaling>
          <c:orientation val="minMax"/>
          <c:min val="0.0"/>
        </c:scaling>
        <c:delete val="0"/>
        <c:axPos val="l"/>
        <c:numFmt formatCode="0%" sourceLinked="1"/>
        <c:majorTickMark val="out"/>
        <c:minorTickMark val="none"/>
        <c:tickLblPos val="none"/>
        <c:spPr>
          <a:ln w="6350">
            <a:noFill/>
          </a:ln>
        </c:spPr>
        <c:crossAx val="210107964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0.00833333333333333"/>
          <c:y val="0.0716049382716049"/>
          <c:w val="0.991666666666667"/>
          <c:h val="0.808975211431904"/>
        </c:manualLayout>
      </c:layout>
      <c:bar3DChart>
        <c:barDir val="col"/>
        <c:grouping val="clustered"/>
        <c:varyColors val="1"/>
        <c:ser>
          <c:idx val="0"/>
          <c:order val="0"/>
          <c:tx>
            <c:strRef>
              <c:f>Sheet1!$B$1</c:f>
              <c:strCache>
                <c:ptCount val="1"/>
                <c:pt idx="0">
                  <c:v>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Sheet1!$A$1:$A$5</c:f>
              <c:strCache>
                <c:ptCount val="5"/>
                <c:pt idx="0">
                  <c:v>Data sharing</c:v>
                </c:pt>
                <c:pt idx="1">
                  <c:v>Planning</c:v>
                </c:pt>
                <c:pt idx="2">
                  <c:v>Resource allocation</c:v>
                </c:pt>
                <c:pt idx="3">
                  <c:v>Trust </c:v>
                </c:pt>
                <c:pt idx="4">
                  <c:v>Something else </c:v>
                </c:pt>
              </c:strCache>
            </c:strRef>
          </c:cat>
          <c:val>
            <c:numRef>
              <c:f>Sheet1!$B$1:$B$5</c:f>
              <c:numCache>
                <c:formatCode>0%</c:formatCode>
                <c:ptCount val="5"/>
                <c:pt idx="0">
                  <c:v>0.44</c:v>
                </c:pt>
                <c:pt idx="1">
                  <c:v>0.11</c:v>
                </c:pt>
                <c:pt idx="2">
                  <c:v>0.15</c:v>
                </c:pt>
                <c:pt idx="3">
                  <c:v>0.26</c:v>
                </c:pt>
                <c:pt idx="4">
                  <c:v>0.04</c:v>
                </c:pt>
              </c:numCache>
            </c:numRef>
          </c:val>
        </c:ser>
        <c:dLbls>
          <c:showLegendKey val="0"/>
          <c:showVal val="0"/>
          <c:showCatName val="0"/>
          <c:showSerName val="0"/>
          <c:showPercent val="0"/>
          <c:showBubbleSize val="0"/>
        </c:dLbls>
        <c:gapWidth val="150"/>
        <c:shape val="cylinder"/>
        <c:axId val="2096540392"/>
        <c:axId val="2096524120"/>
        <c:axId val="0"/>
      </c:bar3DChart>
      <c:catAx>
        <c:axId val="2096540392"/>
        <c:scaling>
          <c:orientation val="minMax"/>
        </c:scaling>
        <c:delete val="0"/>
        <c:axPos val="b"/>
        <c:numFmt formatCode="General" sourceLinked="1"/>
        <c:majorTickMark val="out"/>
        <c:minorTickMark val="none"/>
        <c:tickLblPos val="nextTo"/>
        <c:spPr>
          <a:ln w="6350">
            <a:noFill/>
          </a:ln>
        </c:spPr>
        <c:crossAx val="2096524120"/>
        <c:crosses val="autoZero"/>
        <c:auto val="1"/>
        <c:lblAlgn val="ctr"/>
        <c:lblOffset val="100"/>
        <c:noMultiLvlLbl val="0"/>
      </c:catAx>
      <c:valAx>
        <c:axId val="2096524120"/>
        <c:scaling>
          <c:orientation val="minMax"/>
          <c:min val="0.0"/>
        </c:scaling>
        <c:delete val="0"/>
        <c:axPos val="l"/>
        <c:numFmt formatCode="0%" sourceLinked="1"/>
        <c:majorTickMark val="out"/>
        <c:minorTickMark val="none"/>
        <c:tickLblPos val="none"/>
        <c:spPr>
          <a:ln w="6350">
            <a:noFill/>
          </a:ln>
        </c:spPr>
        <c:crossAx val="209654039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0.00833333333333333"/>
          <c:y val="0.0716049382716049"/>
          <c:w val="0.991666666666667"/>
          <c:h val="0.808975211431904"/>
        </c:manualLayout>
      </c:layout>
      <c:bar3DChart>
        <c:barDir val="col"/>
        <c:grouping val="clustered"/>
        <c:varyColors val="1"/>
        <c:ser>
          <c:idx val="0"/>
          <c:order val="0"/>
          <c:tx>
            <c:strRef>
              <c:f>Sheet1!$B$1</c:f>
              <c:strCache>
                <c:ptCount val="1"/>
                <c:pt idx="0">
                  <c:v>36%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Sheet1!$A$1:$A$5</c:f>
              <c:strCache>
                <c:ptCount val="5"/>
                <c:pt idx="0">
                  <c:v>As a planning body member</c:v>
                </c:pt>
                <c:pt idx="1">
                  <c:v>As a planner/researcher</c:v>
                </c:pt>
                <c:pt idx="2">
                  <c:v>As a community member observing the process</c:v>
                </c:pt>
                <c:pt idx="3">
                  <c:v>Not involved at all </c:v>
                </c:pt>
                <c:pt idx="4">
                  <c:v>Other</c:v>
                </c:pt>
              </c:strCache>
            </c:strRef>
          </c:cat>
          <c:val>
            <c:numRef>
              <c:f>Sheet1!$B$1:$B$5</c:f>
              <c:numCache>
                <c:formatCode>0%</c:formatCode>
                <c:ptCount val="5"/>
                <c:pt idx="0">
                  <c:v>0.36</c:v>
                </c:pt>
                <c:pt idx="1">
                  <c:v>0.21</c:v>
                </c:pt>
                <c:pt idx="2">
                  <c:v>0.11</c:v>
                </c:pt>
                <c:pt idx="3">
                  <c:v>0.11</c:v>
                </c:pt>
                <c:pt idx="4">
                  <c:v>0.21</c:v>
                </c:pt>
              </c:numCache>
            </c:numRef>
          </c:val>
        </c:ser>
        <c:dLbls>
          <c:showLegendKey val="0"/>
          <c:showVal val="0"/>
          <c:showCatName val="0"/>
          <c:showSerName val="0"/>
          <c:showPercent val="0"/>
          <c:showBubbleSize val="0"/>
        </c:dLbls>
        <c:gapWidth val="150"/>
        <c:shape val="cylinder"/>
        <c:axId val="2094669272"/>
        <c:axId val="2094672616"/>
        <c:axId val="0"/>
      </c:bar3DChart>
      <c:catAx>
        <c:axId val="2094669272"/>
        <c:scaling>
          <c:orientation val="minMax"/>
        </c:scaling>
        <c:delete val="0"/>
        <c:axPos val="b"/>
        <c:numFmt formatCode="General" sourceLinked="1"/>
        <c:majorTickMark val="out"/>
        <c:minorTickMark val="none"/>
        <c:tickLblPos val="nextTo"/>
        <c:spPr>
          <a:ln w="6350">
            <a:noFill/>
          </a:ln>
        </c:spPr>
        <c:crossAx val="2094672616"/>
        <c:crosses val="autoZero"/>
        <c:auto val="1"/>
        <c:lblAlgn val="ctr"/>
        <c:lblOffset val="100"/>
        <c:noMultiLvlLbl val="0"/>
      </c:catAx>
      <c:valAx>
        <c:axId val="2094672616"/>
        <c:scaling>
          <c:orientation val="minMax"/>
          <c:min val="0.0"/>
        </c:scaling>
        <c:delete val="0"/>
        <c:axPos val="l"/>
        <c:numFmt formatCode="0%" sourceLinked="1"/>
        <c:majorTickMark val="out"/>
        <c:minorTickMark val="none"/>
        <c:tickLblPos val="none"/>
        <c:spPr>
          <a:ln w="6350">
            <a:noFill/>
          </a:ln>
        </c:spPr>
        <c:crossAx val="209466927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0.00833333333333333"/>
          <c:y val="0.0716049382716049"/>
          <c:w val="0.991666666666667"/>
          <c:h val="0.808975211431904"/>
        </c:manualLayout>
      </c:layout>
      <c:bar3DChart>
        <c:barDir val="col"/>
        <c:grouping val="clustered"/>
        <c:varyColors val="1"/>
        <c:ser>
          <c:idx val="0"/>
          <c:order val="0"/>
          <c:tx>
            <c:strRef>
              <c:f>Sheet1!$B$1</c:f>
              <c:strCache>
                <c:ptCount val="1"/>
                <c:pt idx="0">
                  <c:v>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Sheet1!$A$1:$A$4</c:f>
              <c:strCache>
                <c:ptCount val="4"/>
                <c:pt idx="0">
                  <c:v>Extremely confident</c:v>
                </c:pt>
                <c:pt idx="1">
                  <c:v>Very confident</c:v>
                </c:pt>
                <c:pt idx="2">
                  <c:v>Somewhat confident</c:v>
                </c:pt>
                <c:pt idx="3">
                  <c:v>Not at all confident </c:v>
                </c:pt>
              </c:strCache>
            </c:strRef>
          </c:cat>
          <c:val>
            <c:numRef>
              <c:f>Sheet1!$B$1:$B$4</c:f>
              <c:numCache>
                <c:formatCode>0%</c:formatCode>
                <c:ptCount val="4"/>
                <c:pt idx="0">
                  <c:v>0.19</c:v>
                </c:pt>
                <c:pt idx="1">
                  <c:v>0.33</c:v>
                </c:pt>
                <c:pt idx="2">
                  <c:v>0.26</c:v>
                </c:pt>
                <c:pt idx="3">
                  <c:v>0.22</c:v>
                </c:pt>
              </c:numCache>
            </c:numRef>
          </c:val>
        </c:ser>
        <c:dLbls>
          <c:showLegendKey val="0"/>
          <c:showVal val="0"/>
          <c:showCatName val="0"/>
          <c:showSerName val="0"/>
          <c:showPercent val="0"/>
          <c:showBubbleSize val="0"/>
        </c:dLbls>
        <c:gapWidth val="150"/>
        <c:shape val="cylinder"/>
        <c:axId val="2100682616"/>
        <c:axId val="2100666168"/>
        <c:axId val="0"/>
      </c:bar3DChart>
      <c:catAx>
        <c:axId val="2100682616"/>
        <c:scaling>
          <c:orientation val="minMax"/>
        </c:scaling>
        <c:delete val="0"/>
        <c:axPos val="b"/>
        <c:numFmt formatCode="General" sourceLinked="1"/>
        <c:majorTickMark val="out"/>
        <c:minorTickMark val="none"/>
        <c:tickLblPos val="nextTo"/>
        <c:spPr>
          <a:ln w="6350">
            <a:noFill/>
          </a:ln>
        </c:spPr>
        <c:crossAx val="2100666168"/>
        <c:crosses val="autoZero"/>
        <c:auto val="1"/>
        <c:lblAlgn val="ctr"/>
        <c:lblOffset val="100"/>
        <c:noMultiLvlLbl val="0"/>
      </c:catAx>
      <c:valAx>
        <c:axId val="2100666168"/>
        <c:scaling>
          <c:orientation val="minMax"/>
          <c:min val="0.0"/>
        </c:scaling>
        <c:delete val="0"/>
        <c:axPos val="l"/>
        <c:numFmt formatCode="0%" sourceLinked="1"/>
        <c:majorTickMark val="out"/>
        <c:minorTickMark val="none"/>
        <c:tickLblPos val="none"/>
        <c:spPr>
          <a:ln w="6350">
            <a:noFill/>
          </a:ln>
        </c:spPr>
        <c:crossAx val="2100682616"/>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0.00833333333333333"/>
          <c:y val="0.0716049382716049"/>
          <c:w val="0.991666666666667"/>
          <c:h val="0.808975211431904"/>
        </c:manualLayout>
      </c:layout>
      <c:bar3DChart>
        <c:barDir val="col"/>
        <c:grouping val="clustered"/>
        <c:varyColors val="1"/>
        <c:ser>
          <c:idx val="0"/>
          <c:order val="0"/>
          <c:tx>
            <c:strRef>
              <c:f>Sheet1!$B$1</c:f>
              <c:strCache>
                <c:ptCount val="1"/>
                <c:pt idx="0">
                  <c:v>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Sheet1!$A$1:$A$7</c:f>
              <c:strCache>
                <c:ptCount val="7"/>
                <c:pt idx="0">
                  <c:v>Data quality</c:v>
                </c:pt>
                <c:pt idx="1">
                  <c:v>Incomplete lab reporting</c:v>
                </c:pt>
                <c:pt idx="2">
                  <c:v>Data sharing across surveillance and other programs</c:v>
                </c:pt>
                <c:pt idx="3">
                  <c:v>Data sharing across jurisdictions</c:v>
                </c:pt>
                <c:pt idx="4">
                  <c:v>Local laws and regulations</c:v>
                </c:pt>
                <c:pt idx="5">
                  <c:v>Communication with providers</c:v>
                </c:pt>
                <c:pt idx="6">
                  <c:v>Reaching out of care</c:v>
                </c:pt>
              </c:strCache>
            </c:strRef>
          </c:cat>
          <c:val>
            <c:numRef>
              <c:f>Sheet1!$B$1:$B$7</c:f>
              <c:numCache>
                <c:formatCode>0%</c:formatCode>
                <c:ptCount val="7"/>
                <c:pt idx="0">
                  <c:v>0.09</c:v>
                </c:pt>
                <c:pt idx="1">
                  <c:v>0.0</c:v>
                </c:pt>
                <c:pt idx="2">
                  <c:v>0.32</c:v>
                </c:pt>
                <c:pt idx="3">
                  <c:v>0.09</c:v>
                </c:pt>
                <c:pt idx="4">
                  <c:v>0.0</c:v>
                </c:pt>
                <c:pt idx="5">
                  <c:v>0.18</c:v>
                </c:pt>
                <c:pt idx="6">
                  <c:v>0.32</c:v>
                </c:pt>
              </c:numCache>
            </c:numRef>
          </c:val>
        </c:ser>
        <c:dLbls>
          <c:showLegendKey val="0"/>
          <c:showVal val="0"/>
          <c:showCatName val="0"/>
          <c:showSerName val="0"/>
          <c:showPercent val="0"/>
          <c:showBubbleSize val="0"/>
        </c:dLbls>
        <c:gapWidth val="150"/>
        <c:shape val="cylinder"/>
        <c:axId val="2096127912"/>
        <c:axId val="2096109800"/>
        <c:axId val="0"/>
      </c:bar3DChart>
      <c:catAx>
        <c:axId val="2096127912"/>
        <c:scaling>
          <c:orientation val="minMax"/>
        </c:scaling>
        <c:delete val="0"/>
        <c:axPos val="b"/>
        <c:numFmt formatCode="General" sourceLinked="1"/>
        <c:majorTickMark val="out"/>
        <c:minorTickMark val="none"/>
        <c:tickLblPos val="nextTo"/>
        <c:spPr>
          <a:ln w="6350">
            <a:noFill/>
          </a:ln>
        </c:spPr>
        <c:txPr>
          <a:bodyPr/>
          <a:lstStyle/>
          <a:p>
            <a:pPr>
              <a:defRPr sz="1200"/>
            </a:pPr>
            <a:endParaRPr lang="en-US"/>
          </a:p>
        </c:txPr>
        <c:crossAx val="2096109800"/>
        <c:crosses val="autoZero"/>
        <c:auto val="1"/>
        <c:lblAlgn val="ctr"/>
        <c:lblOffset val="100"/>
        <c:noMultiLvlLbl val="0"/>
      </c:catAx>
      <c:valAx>
        <c:axId val="2096109800"/>
        <c:scaling>
          <c:orientation val="minMax"/>
          <c:min val="0.0"/>
        </c:scaling>
        <c:delete val="0"/>
        <c:axPos val="l"/>
        <c:numFmt formatCode="0%" sourceLinked="1"/>
        <c:majorTickMark val="out"/>
        <c:minorTickMark val="none"/>
        <c:tickLblPos val="none"/>
        <c:spPr>
          <a:ln w="6350">
            <a:noFill/>
          </a:ln>
        </c:spPr>
        <c:crossAx val="209612791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0.00833333333333333"/>
          <c:y val="0.0716049382716049"/>
          <c:w val="0.991666666666667"/>
          <c:h val="0.808975211431904"/>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Sheet1!$A$1:$A$3</c:f>
              <c:strCache>
                <c:ptCount val="3"/>
                <c:pt idx="0">
                  <c:v>Very extensive – we have models for others</c:v>
                </c:pt>
                <c:pt idx="1">
                  <c:v>Moderate – there are some areas we need to enhance</c:v>
                </c:pt>
                <c:pt idx="2">
                  <c:v>Limited to non-existent </c:v>
                </c:pt>
              </c:strCache>
            </c:strRef>
          </c:cat>
          <c:val>
            <c:numRef>
              <c:f>Sheet1!$B$1:$B$3</c:f>
              <c:numCache>
                <c:formatCode>0%</c:formatCode>
                <c:ptCount val="3"/>
                <c:pt idx="0">
                  <c:v>0.0</c:v>
                </c:pt>
                <c:pt idx="1">
                  <c:v>0.0</c:v>
                </c:pt>
                <c:pt idx="2">
                  <c:v>0.0</c:v>
                </c:pt>
              </c:numCache>
            </c:numRef>
          </c:val>
        </c:ser>
        <c:dLbls>
          <c:showLegendKey val="0"/>
          <c:showVal val="0"/>
          <c:showCatName val="0"/>
          <c:showSerName val="0"/>
          <c:showPercent val="0"/>
          <c:showBubbleSize val="0"/>
        </c:dLbls>
        <c:gapWidth val="150"/>
        <c:shape val="cylinder"/>
        <c:axId val="2093168696"/>
        <c:axId val="2093172008"/>
        <c:axId val="0"/>
      </c:bar3DChart>
      <c:catAx>
        <c:axId val="2093168696"/>
        <c:scaling>
          <c:orientation val="minMax"/>
        </c:scaling>
        <c:delete val="0"/>
        <c:axPos val="b"/>
        <c:numFmt formatCode="General" sourceLinked="1"/>
        <c:majorTickMark val="out"/>
        <c:minorTickMark val="none"/>
        <c:tickLblPos val="nextTo"/>
        <c:spPr>
          <a:ln w="6350">
            <a:noFill/>
          </a:ln>
        </c:spPr>
        <c:crossAx val="2093172008"/>
        <c:crosses val="autoZero"/>
        <c:auto val="1"/>
        <c:lblAlgn val="ctr"/>
        <c:lblOffset val="100"/>
        <c:noMultiLvlLbl val="0"/>
      </c:catAx>
      <c:valAx>
        <c:axId val="2093172008"/>
        <c:scaling>
          <c:orientation val="minMax"/>
          <c:min val="0.0"/>
        </c:scaling>
        <c:delete val="0"/>
        <c:axPos val="l"/>
        <c:numFmt formatCode="0%" sourceLinked="1"/>
        <c:majorTickMark val="out"/>
        <c:minorTickMark val="none"/>
        <c:tickLblPos val="none"/>
        <c:spPr>
          <a:ln w="6350">
            <a:noFill/>
          </a:ln>
        </c:spPr>
        <c:crossAx val="2093168696"/>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8C84A-4C42-4933-BF68-FB815B9A2A33}"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1061ACDA-D746-4E3A-8EAD-4FCA00A4743D}">
      <dgm:prSet phldrT="[Text]"/>
      <dgm:spPr>
        <a:solidFill>
          <a:srgbClr val="FF0000"/>
        </a:solidFill>
      </dgm:spPr>
      <dgm:t>
        <a:bodyPr/>
        <a:lstStyle/>
        <a:p>
          <a:r>
            <a:rPr lang="en-US" dirty="0" smtClean="0"/>
            <a:t>National Programs</a:t>
          </a:r>
          <a:endParaRPr lang="en-US" dirty="0"/>
        </a:p>
      </dgm:t>
    </dgm:pt>
    <dgm:pt modelId="{6B3D0499-9771-4E95-B374-690BEF464185}" type="parTrans" cxnId="{D11AE1A2-EF6C-436C-8B03-52DA03613A1E}">
      <dgm:prSet/>
      <dgm:spPr/>
      <dgm:t>
        <a:bodyPr/>
        <a:lstStyle/>
        <a:p>
          <a:endParaRPr lang="en-US"/>
        </a:p>
      </dgm:t>
    </dgm:pt>
    <dgm:pt modelId="{C769CBF5-A963-4FB6-8691-062208098A86}" type="sibTrans" cxnId="{D11AE1A2-EF6C-436C-8B03-52DA03613A1E}">
      <dgm:prSet/>
      <dgm:spPr/>
      <dgm:t>
        <a:bodyPr/>
        <a:lstStyle/>
        <a:p>
          <a:endParaRPr lang="en-US"/>
        </a:p>
      </dgm:t>
    </dgm:pt>
    <dgm:pt modelId="{9B5F06B4-6039-4E69-9168-19F0A4277986}">
      <dgm:prSet phldrT="[Text]"/>
      <dgm:spPr>
        <a:solidFill>
          <a:srgbClr val="FCB5AE">
            <a:alpha val="89804"/>
          </a:srgbClr>
        </a:solidFill>
      </dgm:spPr>
      <dgm:t>
        <a:bodyPr/>
        <a:lstStyle/>
        <a:p>
          <a:r>
            <a:rPr lang="en-US" dirty="0" smtClean="0"/>
            <a:t>Provides a National Educational platform with standard Curricula, Resources and Evaluation. RIGHT THING </a:t>
          </a:r>
          <a:endParaRPr lang="en-US" dirty="0"/>
        </a:p>
      </dgm:t>
    </dgm:pt>
    <dgm:pt modelId="{24CC19D0-46C4-4196-BA48-1B706180F3D9}" type="parTrans" cxnId="{132A1512-EDC8-49A0-AF8D-C52C0FD86E4B}">
      <dgm:prSet/>
      <dgm:spPr/>
      <dgm:t>
        <a:bodyPr/>
        <a:lstStyle/>
        <a:p>
          <a:endParaRPr lang="en-US"/>
        </a:p>
      </dgm:t>
    </dgm:pt>
    <dgm:pt modelId="{66D264AA-45F2-4ACE-A9FE-F8B2D62EEFC9}" type="sibTrans" cxnId="{132A1512-EDC8-49A0-AF8D-C52C0FD86E4B}">
      <dgm:prSet/>
      <dgm:spPr/>
      <dgm:t>
        <a:bodyPr/>
        <a:lstStyle/>
        <a:p>
          <a:endParaRPr lang="en-US"/>
        </a:p>
      </dgm:t>
    </dgm:pt>
    <dgm:pt modelId="{3BFCA0B7-0C72-4F7D-AA37-08B4BA120577}">
      <dgm:prSet phldrT="[Text]"/>
      <dgm:spPr>
        <a:solidFill>
          <a:srgbClr val="002060"/>
        </a:solidFill>
      </dgm:spPr>
      <dgm:t>
        <a:bodyPr/>
        <a:lstStyle/>
        <a:p>
          <a:r>
            <a:rPr lang="en-US" dirty="0" smtClean="0"/>
            <a:t>Regional Programs</a:t>
          </a:r>
          <a:endParaRPr lang="en-US" dirty="0"/>
        </a:p>
      </dgm:t>
    </dgm:pt>
    <dgm:pt modelId="{4C980094-2365-4039-8D19-F9EC053CB58B}" type="parTrans" cxnId="{307C92AF-D60B-49D9-B53B-F1B21D8CCC1F}">
      <dgm:prSet/>
      <dgm:spPr/>
      <dgm:t>
        <a:bodyPr/>
        <a:lstStyle/>
        <a:p>
          <a:endParaRPr lang="en-US"/>
        </a:p>
      </dgm:t>
    </dgm:pt>
    <dgm:pt modelId="{04C7CE3D-9045-4A87-AB92-D1790AF57477}" type="sibTrans" cxnId="{307C92AF-D60B-49D9-B53B-F1B21D8CCC1F}">
      <dgm:prSet/>
      <dgm:spPr/>
      <dgm:t>
        <a:bodyPr/>
        <a:lstStyle/>
        <a:p>
          <a:endParaRPr lang="en-US"/>
        </a:p>
      </dgm:t>
    </dgm:pt>
    <dgm:pt modelId="{0DC2A4B5-5909-42B2-9036-F1439544C2CB}">
      <dgm:prSet phldrT="[Text]"/>
      <dgm:spPr>
        <a:solidFill>
          <a:schemeClr val="accent4">
            <a:lumMod val="40000"/>
            <a:lumOff val="60000"/>
            <a:alpha val="90000"/>
          </a:schemeClr>
        </a:solidFill>
      </dgm:spPr>
      <dgm:t>
        <a:bodyPr/>
        <a:lstStyle/>
        <a:p>
          <a:r>
            <a:rPr lang="en-US" dirty="0" smtClean="0"/>
            <a:t>Locally based, tailored trainings and educational programs to address  immediate training needs. RIGHT PLACE</a:t>
          </a:r>
          <a:endParaRPr lang="en-US" dirty="0"/>
        </a:p>
      </dgm:t>
    </dgm:pt>
    <dgm:pt modelId="{254E4C9E-955A-47BF-975D-812CE770B68E}" type="parTrans" cxnId="{328467CA-C0CF-4428-BE29-FB52A3865871}">
      <dgm:prSet/>
      <dgm:spPr/>
      <dgm:t>
        <a:bodyPr/>
        <a:lstStyle/>
        <a:p>
          <a:endParaRPr lang="en-US"/>
        </a:p>
      </dgm:t>
    </dgm:pt>
    <dgm:pt modelId="{7591A00C-4D40-47AC-9D3A-03E6855B9C4A}" type="sibTrans" cxnId="{328467CA-C0CF-4428-BE29-FB52A3865871}">
      <dgm:prSet/>
      <dgm:spPr/>
      <dgm:t>
        <a:bodyPr/>
        <a:lstStyle/>
        <a:p>
          <a:endParaRPr lang="en-US"/>
        </a:p>
      </dgm:t>
    </dgm:pt>
    <dgm:pt modelId="{4C243836-CCCC-45E9-85C6-575E40A124EA}">
      <dgm:prSet/>
      <dgm:spPr>
        <a:solidFill>
          <a:schemeClr val="accent2">
            <a:lumMod val="50000"/>
          </a:schemeClr>
        </a:solidFill>
      </dgm:spPr>
      <dgm:t>
        <a:bodyPr/>
        <a:lstStyle/>
        <a:p>
          <a:r>
            <a:rPr lang="en-US" dirty="0" smtClean="0"/>
            <a:t>Training Programs</a:t>
          </a:r>
          <a:endParaRPr lang="en-US" dirty="0"/>
        </a:p>
      </dgm:t>
    </dgm:pt>
    <dgm:pt modelId="{3A722DEF-A3C3-4B83-95F3-1F31D2FE7062}" type="parTrans" cxnId="{FA4A1B92-61BD-4535-85E9-5BAD1B6B1C9F}">
      <dgm:prSet/>
      <dgm:spPr/>
      <dgm:t>
        <a:bodyPr/>
        <a:lstStyle/>
        <a:p>
          <a:endParaRPr lang="en-US"/>
        </a:p>
      </dgm:t>
    </dgm:pt>
    <dgm:pt modelId="{B1AC8D48-7609-4506-8D5B-F9D85271A82C}" type="sibTrans" cxnId="{FA4A1B92-61BD-4535-85E9-5BAD1B6B1C9F}">
      <dgm:prSet/>
      <dgm:spPr/>
      <dgm:t>
        <a:bodyPr/>
        <a:lstStyle/>
        <a:p>
          <a:endParaRPr lang="en-US"/>
        </a:p>
      </dgm:t>
    </dgm:pt>
    <dgm:pt modelId="{8176291F-D355-47C2-B578-40EEAF2F0117}">
      <dgm:prSet/>
      <dgm:spPr/>
      <dgm:t>
        <a:bodyPr/>
        <a:lstStyle/>
        <a:p>
          <a:r>
            <a:rPr lang="en-US" dirty="0" smtClean="0"/>
            <a:t>Training NP/PA practitioners in HIV to care for PLWH in the changing healthcare landscape. RIGHT TIME</a:t>
          </a:r>
          <a:endParaRPr lang="en-US" dirty="0"/>
        </a:p>
      </dgm:t>
    </dgm:pt>
    <dgm:pt modelId="{232283A2-65DE-4B96-A8A9-2093DB8E2E78}" type="parTrans" cxnId="{3E9A8C20-CA47-4C23-9328-93342E1587D6}">
      <dgm:prSet/>
      <dgm:spPr/>
      <dgm:t>
        <a:bodyPr/>
        <a:lstStyle/>
        <a:p>
          <a:endParaRPr lang="en-US"/>
        </a:p>
      </dgm:t>
    </dgm:pt>
    <dgm:pt modelId="{513392DA-18D3-4180-8A0D-4F3F9F146A25}" type="sibTrans" cxnId="{3E9A8C20-CA47-4C23-9328-93342E1587D6}">
      <dgm:prSet/>
      <dgm:spPr/>
      <dgm:t>
        <a:bodyPr/>
        <a:lstStyle/>
        <a:p>
          <a:endParaRPr lang="en-US"/>
        </a:p>
      </dgm:t>
    </dgm:pt>
    <dgm:pt modelId="{6A740C9B-B9F6-4BE7-9793-D532FB2844AD}" type="pres">
      <dgm:prSet presAssocID="{C728C84A-4C42-4933-BF68-FB815B9A2A33}" presName="Name0" presStyleCnt="0">
        <dgm:presLayoutVars>
          <dgm:dir/>
          <dgm:animLvl val="lvl"/>
          <dgm:resizeHandles/>
        </dgm:presLayoutVars>
      </dgm:prSet>
      <dgm:spPr/>
      <dgm:t>
        <a:bodyPr/>
        <a:lstStyle/>
        <a:p>
          <a:endParaRPr lang="en-US"/>
        </a:p>
      </dgm:t>
    </dgm:pt>
    <dgm:pt modelId="{649A634F-088A-43D9-831B-378F44E88457}" type="pres">
      <dgm:prSet presAssocID="{1061ACDA-D746-4E3A-8EAD-4FCA00A4743D}" presName="linNode" presStyleCnt="0"/>
      <dgm:spPr/>
    </dgm:pt>
    <dgm:pt modelId="{FD85C5F2-F172-4A30-92DB-D3C9E12FAE7D}" type="pres">
      <dgm:prSet presAssocID="{1061ACDA-D746-4E3A-8EAD-4FCA00A4743D}" presName="parentShp" presStyleLbl="node1" presStyleIdx="0" presStyleCnt="3">
        <dgm:presLayoutVars>
          <dgm:bulletEnabled val="1"/>
        </dgm:presLayoutVars>
      </dgm:prSet>
      <dgm:spPr/>
      <dgm:t>
        <a:bodyPr/>
        <a:lstStyle/>
        <a:p>
          <a:endParaRPr lang="en-US"/>
        </a:p>
      </dgm:t>
    </dgm:pt>
    <dgm:pt modelId="{0CE1E66A-5704-497E-8DCB-094E531FF3E1}" type="pres">
      <dgm:prSet presAssocID="{1061ACDA-D746-4E3A-8EAD-4FCA00A4743D}" presName="childShp" presStyleLbl="bgAccFollowNode1" presStyleIdx="0" presStyleCnt="3">
        <dgm:presLayoutVars>
          <dgm:bulletEnabled val="1"/>
        </dgm:presLayoutVars>
      </dgm:prSet>
      <dgm:spPr/>
      <dgm:t>
        <a:bodyPr/>
        <a:lstStyle/>
        <a:p>
          <a:endParaRPr lang="en-US"/>
        </a:p>
      </dgm:t>
    </dgm:pt>
    <dgm:pt modelId="{21A1C03B-D4C1-49FA-81B8-CD32CCB2D01B}" type="pres">
      <dgm:prSet presAssocID="{C769CBF5-A963-4FB6-8691-062208098A86}" presName="spacing" presStyleCnt="0"/>
      <dgm:spPr/>
    </dgm:pt>
    <dgm:pt modelId="{47CED830-8291-40FB-8C7C-6C8D0D45070D}" type="pres">
      <dgm:prSet presAssocID="{3BFCA0B7-0C72-4F7D-AA37-08B4BA120577}" presName="linNode" presStyleCnt="0"/>
      <dgm:spPr/>
    </dgm:pt>
    <dgm:pt modelId="{144C9FFB-3BB2-4717-8B7D-6D7674B685D4}" type="pres">
      <dgm:prSet presAssocID="{3BFCA0B7-0C72-4F7D-AA37-08B4BA120577}" presName="parentShp" presStyleLbl="node1" presStyleIdx="1" presStyleCnt="3">
        <dgm:presLayoutVars>
          <dgm:bulletEnabled val="1"/>
        </dgm:presLayoutVars>
      </dgm:prSet>
      <dgm:spPr/>
      <dgm:t>
        <a:bodyPr/>
        <a:lstStyle/>
        <a:p>
          <a:endParaRPr lang="en-US"/>
        </a:p>
      </dgm:t>
    </dgm:pt>
    <dgm:pt modelId="{A52ADE83-762D-4ADD-886C-BDCA155F2D50}" type="pres">
      <dgm:prSet presAssocID="{3BFCA0B7-0C72-4F7D-AA37-08B4BA120577}" presName="childShp" presStyleLbl="bgAccFollowNode1" presStyleIdx="1" presStyleCnt="3">
        <dgm:presLayoutVars>
          <dgm:bulletEnabled val="1"/>
        </dgm:presLayoutVars>
      </dgm:prSet>
      <dgm:spPr/>
      <dgm:t>
        <a:bodyPr/>
        <a:lstStyle/>
        <a:p>
          <a:endParaRPr lang="en-US"/>
        </a:p>
      </dgm:t>
    </dgm:pt>
    <dgm:pt modelId="{E07F0DD6-D343-414C-85EB-FC1A472A22B0}" type="pres">
      <dgm:prSet presAssocID="{04C7CE3D-9045-4A87-AB92-D1790AF57477}" presName="spacing" presStyleCnt="0"/>
      <dgm:spPr/>
    </dgm:pt>
    <dgm:pt modelId="{906C5484-6751-422C-A32F-06FB8A637A67}" type="pres">
      <dgm:prSet presAssocID="{4C243836-CCCC-45E9-85C6-575E40A124EA}" presName="linNode" presStyleCnt="0"/>
      <dgm:spPr/>
    </dgm:pt>
    <dgm:pt modelId="{15F00A37-6F16-4447-A448-024BCD46E077}" type="pres">
      <dgm:prSet presAssocID="{4C243836-CCCC-45E9-85C6-575E40A124EA}" presName="parentShp" presStyleLbl="node1" presStyleIdx="2" presStyleCnt="3">
        <dgm:presLayoutVars>
          <dgm:bulletEnabled val="1"/>
        </dgm:presLayoutVars>
      </dgm:prSet>
      <dgm:spPr/>
      <dgm:t>
        <a:bodyPr/>
        <a:lstStyle/>
        <a:p>
          <a:endParaRPr lang="en-US"/>
        </a:p>
      </dgm:t>
    </dgm:pt>
    <dgm:pt modelId="{D727DD92-641B-4E32-8662-A3FDAE161175}" type="pres">
      <dgm:prSet presAssocID="{4C243836-CCCC-45E9-85C6-575E40A124EA}" presName="childShp" presStyleLbl="bgAccFollowNode1" presStyleIdx="2" presStyleCnt="3">
        <dgm:presLayoutVars>
          <dgm:bulletEnabled val="1"/>
        </dgm:presLayoutVars>
      </dgm:prSet>
      <dgm:spPr/>
      <dgm:t>
        <a:bodyPr/>
        <a:lstStyle/>
        <a:p>
          <a:endParaRPr lang="en-US"/>
        </a:p>
      </dgm:t>
    </dgm:pt>
  </dgm:ptLst>
  <dgm:cxnLst>
    <dgm:cxn modelId="{D8B18C18-C438-EB4D-938D-170ADBD584AF}" type="presOf" srcId="{3BFCA0B7-0C72-4F7D-AA37-08B4BA120577}" destId="{144C9FFB-3BB2-4717-8B7D-6D7674B685D4}" srcOrd="0" destOrd="0" presId="urn:microsoft.com/office/officeart/2005/8/layout/vList6"/>
    <dgm:cxn modelId="{132A1512-EDC8-49A0-AF8D-C52C0FD86E4B}" srcId="{1061ACDA-D746-4E3A-8EAD-4FCA00A4743D}" destId="{9B5F06B4-6039-4E69-9168-19F0A4277986}" srcOrd="0" destOrd="0" parTransId="{24CC19D0-46C4-4196-BA48-1B706180F3D9}" sibTransId="{66D264AA-45F2-4ACE-A9FE-F8B2D62EEFC9}"/>
    <dgm:cxn modelId="{D11AE1A2-EF6C-436C-8B03-52DA03613A1E}" srcId="{C728C84A-4C42-4933-BF68-FB815B9A2A33}" destId="{1061ACDA-D746-4E3A-8EAD-4FCA00A4743D}" srcOrd="0" destOrd="0" parTransId="{6B3D0499-9771-4E95-B374-690BEF464185}" sibTransId="{C769CBF5-A963-4FB6-8691-062208098A86}"/>
    <dgm:cxn modelId="{F8B5BCA5-012F-464E-A689-E6AB33370A27}" type="presOf" srcId="{C728C84A-4C42-4933-BF68-FB815B9A2A33}" destId="{6A740C9B-B9F6-4BE7-9793-D532FB2844AD}" srcOrd="0" destOrd="0" presId="urn:microsoft.com/office/officeart/2005/8/layout/vList6"/>
    <dgm:cxn modelId="{F66C72F1-0322-BF4E-BEAF-71E152675816}" type="presOf" srcId="{4C243836-CCCC-45E9-85C6-575E40A124EA}" destId="{15F00A37-6F16-4447-A448-024BCD46E077}" srcOrd="0" destOrd="0" presId="urn:microsoft.com/office/officeart/2005/8/layout/vList6"/>
    <dgm:cxn modelId="{3E9A8C20-CA47-4C23-9328-93342E1587D6}" srcId="{4C243836-CCCC-45E9-85C6-575E40A124EA}" destId="{8176291F-D355-47C2-B578-40EEAF2F0117}" srcOrd="0" destOrd="0" parTransId="{232283A2-65DE-4B96-A8A9-2093DB8E2E78}" sibTransId="{513392DA-18D3-4180-8A0D-4F3F9F146A25}"/>
    <dgm:cxn modelId="{328467CA-C0CF-4428-BE29-FB52A3865871}" srcId="{3BFCA0B7-0C72-4F7D-AA37-08B4BA120577}" destId="{0DC2A4B5-5909-42B2-9036-F1439544C2CB}" srcOrd="0" destOrd="0" parTransId="{254E4C9E-955A-47BF-975D-812CE770B68E}" sibTransId="{7591A00C-4D40-47AC-9D3A-03E6855B9C4A}"/>
    <dgm:cxn modelId="{4197F551-7582-604F-8DFF-36AFD88ACBAA}" type="presOf" srcId="{0DC2A4B5-5909-42B2-9036-F1439544C2CB}" destId="{A52ADE83-762D-4ADD-886C-BDCA155F2D50}" srcOrd="0" destOrd="0" presId="urn:microsoft.com/office/officeart/2005/8/layout/vList6"/>
    <dgm:cxn modelId="{8A053183-B64D-524C-892C-A8B12D22EAD2}" type="presOf" srcId="{8176291F-D355-47C2-B578-40EEAF2F0117}" destId="{D727DD92-641B-4E32-8662-A3FDAE161175}" srcOrd="0" destOrd="0" presId="urn:microsoft.com/office/officeart/2005/8/layout/vList6"/>
    <dgm:cxn modelId="{FA4A1B92-61BD-4535-85E9-5BAD1B6B1C9F}" srcId="{C728C84A-4C42-4933-BF68-FB815B9A2A33}" destId="{4C243836-CCCC-45E9-85C6-575E40A124EA}" srcOrd="2" destOrd="0" parTransId="{3A722DEF-A3C3-4B83-95F3-1F31D2FE7062}" sibTransId="{B1AC8D48-7609-4506-8D5B-F9D85271A82C}"/>
    <dgm:cxn modelId="{24CC187C-9F0E-6540-8E8F-D662823B9CA9}" type="presOf" srcId="{9B5F06B4-6039-4E69-9168-19F0A4277986}" destId="{0CE1E66A-5704-497E-8DCB-094E531FF3E1}" srcOrd="0" destOrd="0" presId="urn:microsoft.com/office/officeart/2005/8/layout/vList6"/>
    <dgm:cxn modelId="{307C92AF-D60B-49D9-B53B-F1B21D8CCC1F}" srcId="{C728C84A-4C42-4933-BF68-FB815B9A2A33}" destId="{3BFCA0B7-0C72-4F7D-AA37-08B4BA120577}" srcOrd="1" destOrd="0" parTransId="{4C980094-2365-4039-8D19-F9EC053CB58B}" sibTransId="{04C7CE3D-9045-4A87-AB92-D1790AF57477}"/>
    <dgm:cxn modelId="{91CD8D67-A2BA-5D4B-9D8B-005B5F8E6D39}" type="presOf" srcId="{1061ACDA-D746-4E3A-8EAD-4FCA00A4743D}" destId="{FD85C5F2-F172-4A30-92DB-D3C9E12FAE7D}" srcOrd="0" destOrd="0" presId="urn:microsoft.com/office/officeart/2005/8/layout/vList6"/>
    <dgm:cxn modelId="{8452B3DF-A1A3-CB4C-B309-3F50060B6953}" type="presParOf" srcId="{6A740C9B-B9F6-4BE7-9793-D532FB2844AD}" destId="{649A634F-088A-43D9-831B-378F44E88457}" srcOrd="0" destOrd="0" presId="urn:microsoft.com/office/officeart/2005/8/layout/vList6"/>
    <dgm:cxn modelId="{9A53C359-1656-3A42-A6CE-4603BB5D57DD}" type="presParOf" srcId="{649A634F-088A-43D9-831B-378F44E88457}" destId="{FD85C5F2-F172-4A30-92DB-D3C9E12FAE7D}" srcOrd="0" destOrd="0" presId="urn:microsoft.com/office/officeart/2005/8/layout/vList6"/>
    <dgm:cxn modelId="{10E3785B-74D6-C944-8F8F-A9212F47F76B}" type="presParOf" srcId="{649A634F-088A-43D9-831B-378F44E88457}" destId="{0CE1E66A-5704-497E-8DCB-094E531FF3E1}" srcOrd="1" destOrd="0" presId="urn:microsoft.com/office/officeart/2005/8/layout/vList6"/>
    <dgm:cxn modelId="{BB2B5E5D-8E55-2B46-BDDF-BD2D3DA8DE22}" type="presParOf" srcId="{6A740C9B-B9F6-4BE7-9793-D532FB2844AD}" destId="{21A1C03B-D4C1-49FA-81B8-CD32CCB2D01B}" srcOrd="1" destOrd="0" presId="urn:microsoft.com/office/officeart/2005/8/layout/vList6"/>
    <dgm:cxn modelId="{D3382BEA-5443-B64C-859D-75FBAAF8281A}" type="presParOf" srcId="{6A740C9B-B9F6-4BE7-9793-D532FB2844AD}" destId="{47CED830-8291-40FB-8C7C-6C8D0D45070D}" srcOrd="2" destOrd="0" presId="urn:microsoft.com/office/officeart/2005/8/layout/vList6"/>
    <dgm:cxn modelId="{E06E87F9-1139-1747-AA13-A9EE54CC4528}" type="presParOf" srcId="{47CED830-8291-40FB-8C7C-6C8D0D45070D}" destId="{144C9FFB-3BB2-4717-8B7D-6D7674B685D4}" srcOrd="0" destOrd="0" presId="urn:microsoft.com/office/officeart/2005/8/layout/vList6"/>
    <dgm:cxn modelId="{8230FED6-193A-EB4A-8467-FA1943970E6B}" type="presParOf" srcId="{47CED830-8291-40FB-8C7C-6C8D0D45070D}" destId="{A52ADE83-762D-4ADD-886C-BDCA155F2D50}" srcOrd="1" destOrd="0" presId="urn:microsoft.com/office/officeart/2005/8/layout/vList6"/>
    <dgm:cxn modelId="{EA96708E-8586-574F-B734-B590F165E802}" type="presParOf" srcId="{6A740C9B-B9F6-4BE7-9793-D532FB2844AD}" destId="{E07F0DD6-D343-414C-85EB-FC1A472A22B0}" srcOrd="3" destOrd="0" presId="urn:microsoft.com/office/officeart/2005/8/layout/vList6"/>
    <dgm:cxn modelId="{0120D9F2-E61F-D544-A058-056F462E242C}" type="presParOf" srcId="{6A740C9B-B9F6-4BE7-9793-D532FB2844AD}" destId="{906C5484-6751-422C-A32F-06FB8A637A67}" srcOrd="4" destOrd="0" presId="urn:microsoft.com/office/officeart/2005/8/layout/vList6"/>
    <dgm:cxn modelId="{8A3DDC55-B4DA-EF4F-9FBE-FEDF77D0D1AB}" type="presParOf" srcId="{906C5484-6751-422C-A32F-06FB8A637A67}" destId="{15F00A37-6F16-4447-A448-024BCD46E077}" srcOrd="0" destOrd="0" presId="urn:microsoft.com/office/officeart/2005/8/layout/vList6"/>
    <dgm:cxn modelId="{B859AE8A-B4B7-5043-BC60-2FB98D040264}" type="presParOf" srcId="{906C5484-6751-422C-A32F-06FB8A637A67}" destId="{D727DD92-641B-4E32-8662-A3FDAE16117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9CB4CA-D1BD-42EE-872F-EFAAC5B63B19}" type="doc">
      <dgm:prSet loTypeId="urn:microsoft.com/office/officeart/2005/8/layout/chevron1" loCatId="process" qsTypeId="urn:microsoft.com/office/officeart/2005/8/quickstyle/simple1" qsCatId="simple" csTypeId="urn:microsoft.com/office/officeart/2005/8/colors/accent1_2" csCatId="accent1" phldr="1"/>
      <dgm:spPr/>
    </dgm:pt>
    <dgm:pt modelId="{2A22648C-E91F-495C-BB37-0E4079FB4355}">
      <dgm:prSet phldrT="[Text]"/>
      <dgm:spPr/>
      <dgm:t>
        <a:bodyPr/>
        <a:lstStyle/>
        <a:p>
          <a:r>
            <a:rPr lang="en-US" dirty="0" smtClean="0"/>
            <a:t>Provide consultation for PCA survey on training needs, prevention services, and TA needs</a:t>
          </a:r>
          <a:endParaRPr lang="en-US" dirty="0"/>
        </a:p>
      </dgm:t>
    </dgm:pt>
    <dgm:pt modelId="{77A35257-2FFD-4DB3-9DD8-795B34E59408}" type="parTrans" cxnId="{7BB62015-84F3-4D64-AEFD-E8C7B0DDE0CA}">
      <dgm:prSet/>
      <dgm:spPr/>
      <dgm:t>
        <a:bodyPr/>
        <a:lstStyle/>
        <a:p>
          <a:endParaRPr lang="en-US"/>
        </a:p>
      </dgm:t>
    </dgm:pt>
    <dgm:pt modelId="{2EC80860-F8A0-4682-9F16-F6D7A2265496}" type="sibTrans" cxnId="{7BB62015-84F3-4D64-AEFD-E8C7B0DDE0CA}">
      <dgm:prSet/>
      <dgm:spPr/>
      <dgm:t>
        <a:bodyPr/>
        <a:lstStyle/>
        <a:p>
          <a:endParaRPr lang="en-US"/>
        </a:p>
      </dgm:t>
    </dgm:pt>
    <dgm:pt modelId="{38D7ADE4-91B0-44CD-9838-525356930EFF}">
      <dgm:prSet phldrT="[Text]"/>
      <dgm:spPr/>
      <dgm:t>
        <a:bodyPr/>
        <a:lstStyle/>
        <a:p>
          <a:r>
            <a:rPr lang="en-US" dirty="0" smtClean="0"/>
            <a:t>PCA distributes survey and creates report</a:t>
          </a:r>
          <a:endParaRPr lang="en-US" dirty="0"/>
        </a:p>
      </dgm:t>
    </dgm:pt>
    <dgm:pt modelId="{A346A11A-64C6-4A72-B784-3093C33FA8E3}" type="parTrans" cxnId="{10140586-49DA-457E-A2C3-89808B542B0E}">
      <dgm:prSet/>
      <dgm:spPr/>
      <dgm:t>
        <a:bodyPr/>
        <a:lstStyle/>
        <a:p>
          <a:endParaRPr lang="en-US"/>
        </a:p>
      </dgm:t>
    </dgm:pt>
    <dgm:pt modelId="{6B193AEF-CB0F-470C-96E1-7408C8E75D42}" type="sibTrans" cxnId="{10140586-49DA-457E-A2C3-89808B542B0E}">
      <dgm:prSet/>
      <dgm:spPr/>
      <dgm:t>
        <a:bodyPr/>
        <a:lstStyle/>
        <a:p>
          <a:endParaRPr lang="en-US"/>
        </a:p>
      </dgm:t>
    </dgm:pt>
    <dgm:pt modelId="{262ADB11-3BE1-4899-878F-5F3D9EB66B79}">
      <dgm:prSet phldrT="[Text]"/>
      <dgm:spPr/>
      <dgm:t>
        <a:bodyPr/>
        <a:lstStyle/>
        <a:p>
          <a:r>
            <a:rPr lang="en-US" dirty="0" smtClean="0"/>
            <a:t>Denver PTC creates recommended action steps and presents back to health center medical directors for review</a:t>
          </a:r>
          <a:endParaRPr lang="en-US" dirty="0"/>
        </a:p>
      </dgm:t>
    </dgm:pt>
    <dgm:pt modelId="{CDAEC92B-94FA-4835-A87F-A20AA1CFD1EC}" type="parTrans" cxnId="{D9704BD2-158E-477B-BB08-3ECEE4C369AC}">
      <dgm:prSet/>
      <dgm:spPr/>
      <dgm:t>
        <a:bodyPr/>
        <a:lstStyle/>
        <a:p>
          <a:endParaRPr lang="en-US"/>
        </a:p>
      </dgm:t>
    </dgm:pt>
    <dgm:pt modelId="{D45AF358-FB65-4045-8496-85932ED176D2}" type="sibTrans" cxnId="{D9704BD2-158E-477B-BB08-3ECEE4C369AC}">
      <dgm:prSet/>
      <dgm:spPr/>
      <dgm:t>
        <a:bodyPr/>
        <a:lstStyle/>
        <a:p>
          <a:endParaRPr lang="en-US"/>
        </a:p>
      </dgm:t>
    </dgm:pt>
    <dgm:pt modelId="{75BE4D4E-2798-4A20-81EA-1AFBF8B66DAA}" type="pres">
      <dgm:prSet presAssocID="{779CB4CA-D1BD-42EE-872F-EFAAC5B63B19}" presName="Name0" presStyleCnt="0">
        <dgm:presLayoutVars>
          <dgm:dir/>
          <dgm:animLvl val="lvl"/>
          <dgm:resizeHandles val="exact"/>
        </dgm:presLayoutVars>
      </dgm:prSet>
      <dgm:spPr/>
    </dgm:pt>
    <dgm:pt modelId="{0189E478-9101-4D4A-8047-258AEBA2FC40}" type="pres">
      <dgm:prSet presAssocID="{2A22648C-E91F-495C-BB37-0E4079FB4355}" presName="parTxOnly" presStyleLbl="node1" presStyleIdx="0" presStyleCnt="3">
        <dgm:presLayoutVars>
          <dgm:chMax val="0"/>
          <dgm:chPref val="0"/>
          <dgm:bulletEnabled val="1"/>
        </dgm:presLayoutVars>
      </dgm:prSet>
      <dgm:spPr/>
      <dgm:t>
        <a:bodyPr/>
        <a:lstStyle/>
        <a:p>
          <a:endParaRPr lang="en-US"/>
        </a:p>
      </dgm:t>
    </dgm:pt>
    <dgm:pt modelId="{4FE3ADA8-21DC-4FCB-801D-F25CADF4164C}" type="pres">
      <dgm:prSet presAssocID="{2EC80860-F8A0-4682-9F16-F6D7A2265496}" presName="parTxOnlySpace" presStyleCnt="0"/>
      <dgm:spPr/>
    </dgm:pt>
    <dgm:pt modelId="{73045DE8-479C-4981-92EF-422CFFA3D28B}" type="pres">
      <dgm:prSet presAssocID="{38D7ADE4-91B0-44CD-9838-525356930EFF}" presName="parTxOnly" presStyleLbl="node1" presStyleIdx="1" presStyleCnt="3">
        <dgm:presLayoutVars>
          <dgm:chMax val="0"/>
          <dgm:chPref val="0"/>
          <dgm:bulletEnabled val="1"/>
        </dgm:presLayoutVars>
      </dgm:prSet>
      <dgm:spPr/>
      <dgm:t>
        <a:bodyPr/>
        <a:lstStyle/>
        <a:p>
          <a:endParaRPr lang="en-US"/>
        </a:p>
      </dgm:t>
    </dgm:pt>
    <dgm:pt modelId="{0DD36D77-0127-4DAF-AB8C-6A61AC7BAEA3}" type="pres">
      <dgm:prSet presAssocID="{6B193AEF-CB0F-470C-96E1-7408C8E75D42}" presName="parTxOnlySpace" presStyleCnt="0"/>
      <dgm:spPr/>
    </dgm:pt>
    <dgm:pt modelId="{3D7C245D-D32D-4FF6-989D-78D79904BB8E}" type="pres">
      <dgm:prSet presAssocID="{262ADB11-3BE1-4899-878F-5F3D9EB66B79}" presName="parTxOnly" presStyleLbl="node1" presStyleIdx="2" presStyleCnt="3">
        <dgm:presLayoutVars>
          <dgm:chMax val="0"/>
          <dgm:chPref val="0"/>
          <dgm:bulletEnabled val="1"/>
        </dgm:presLayoutVars>
      </dgm:prSet>
      <dgm:spPr/>
      <dgm:t>
        <a:bodyPr/>
        <a:lstStyle/>
        <a:p>
          <a:endParaRPr lang="en-US"/>
        </a:p>
      </dgm:t>
    </dgm:pt>
  </dgm:ptLst>
  <dgm:cxnLst>
    <dgm:cxn modelId="{10140586-49DA-457E-A2C3-89808B542B0E}" srcId="{779CB4CA-D1BD-42EE-872F-EFAAC5B63B19}" destId="{38D7ADE4-91B0-44CD-9838-525356930EFF}" srcOrd="1" destOrd="0" parTransId="{A346A11A-64C6-4A72-B784-3093C33FA8E3}" sibTransId="{6B193AEF-CB0F-470C-96E1-7408C8E75D42}"/>
    <dgm:cxn modelId="{E7C837E6-162D-E14B-ADDB-C6EE18B865BA}" type="presOf" srcId="{38D7ADE4-91B0-44CD-9838-525356930EFF}" destId="{73045DE8-479C-4981-92EF-422CFFA3D28B}" srcOrd="0" destOrd="0" presId="urn:microsoft.com/office/officeart/2005/8/layout/chevron1"/>
    <dgm:cxn modelId="{D9704BD2-158E-477B-BB08-3ECEE4C369AC}" srcId="{779CB4CA-D1BD-42EE-872F-EFAAC5B63B19}" destId="{262ADB11-3BE1-4899-878F-5F3D9EB66B79}" srcOrd="2" destOrd="0" parTransId="{CDAEC92B-94FA-4835-A87F-A20AA1CFD1EC}" sibTransId="{D45AF358-FB65-4045-8496-85932ED176D2}"/>
    <dgm:cxn modelId="{26789822-0876-2340-BCCC-E3EB1F76BBAE}" type="presOf" srcId="{262ADB11-3BE1-4899-878F-5F3D9EB66B79}" destId="{3D7C245D-D32D-4FF6-989D-78D79904BB8E}" srcOrd="0" destOrd="0" presId="urn:microsoft.com/office/officeart/2005/8/layout/chevron1"/>
    <dgm:cxn modelId="{69F85CB7-7A25-1F4A-980D-3D665BF57B0A}" type="presOf" srcId="{2A22648C-E91F-495C-BB37-0E4079FB4355}" destId="{0189E478-9101-4D4A-8047-258AEBA2FC40}" srcOrd="0" destOrd="0" presId="urn:microsoft.com/office/officeart/2005/8/layout/chevron1"/>
    <dgm:cxn modelId="{378496E6-82D6-6242-8B59-5E8DA148C11D}" type="presOf" srcId="{779CB4CA-D1BD-42EE-872F-EFAAC5B63B19}" destId="{75BE4D4E-2798-4A20-81EA-1AFBF8B66DAA}" srcOrd="0" destOrd="0" presId="urn:microsoft.com/office/officeart/2005/8/layout/chevron1"/>
    <dgm:cxn modelId="{7BB62015-84F3-4D64-AEFD-E8C7B0DDE0CA}" srcId="{779CB4CA-D1BD-42EE-872F-EFAAC5B63B19}" destId="{2A22648C-E91F-495C-BB37-0E4079FB4355}" srcOrd="0" destOrd="0" parTransId="{77A35257-2FFD-4DB3-9DD8-795B34E59408}" sibTransId="{2EC80860-F8A0-4682-9F16-F6D7A2265496}"/>
    <dgm:cxn modelId="{B9B14C9A-0B84-214C-8438-5F6AC371B610}" type="presParOf" srcId="{75BE4D4E-2798-4A20-81EA-1AFBF8B66DAA}" destId="{0189E478-9101-4D4A-8047-258AEBA2FC40}" srcOrd="0" destOrd="0" presId="urn:microsoft.com/office/officeart/2005/8/layout/chevron1"/>
    <dgm:cxn modelId="{708BE419-E41E-C649-B6BE-B8AEFA752173}" type="presParOf" srcId="{75BE4D4E-2798-4A20-81EA-1AFBF8B66DAA}" destId="{4FE3ADA8-21DC-4FCB-801D-F25CADF4164C}" srcOrd="1" destOrd="0" presId="urn:microsoft.com/office/officeart/2005/8/layout/chevron1"/>
    <dgm:cxn modelId="{CFC2BCE7-5CB1-5643-9D05-BC9DE2E1B062}" type="presParOf" srcId="{75BE4D4E-2798-4A20-81EA-1AFBF8B66DAA}" destId="{73045DE8-479C-4981-92EF-422CFFA3D28B}" srcOrd="2" destOrd="0" presId="urn:microsoft.com/office/officeart/2005/8/layout/chevron1"/>
    <dgm:cxn modelId="{BCEAB496-E4F6-1246-AA82-CD60B16C0118}" type="presParOf" srcId="{75BE4D4E-2798-4A20-81EA-1AFBF8B66DAA}" destId="{0DD36D77-0127-4DAF-AB8C-6A61AC7BAEA3}" srcOrd="3" destOrd="0" presId="urn:microsoft.com/office/officeart/2005/8/layout/chevron1"/>
    <dgm:cxn modelId="{6BD1F1B3-4E95-CE48-9B2D-3AF803AD6077}" type="presParOf" srcId="{75BE4D4E-2798-4A20-81EA-1AFBF8B66DAA}" destId="{3D7C245D-D32D-4FF6-989D-78D79904BB8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F77C70-3D5F-4DE5-AF16-B5AB704F3F5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E4FD750A-1EC8-46CB-9587-542692CB7B78}">
      <dgm:prSet phldrT="[Text]"/>
      <dgm:spPr/>
      <dgm:t>
        <a:bodyPr/>
        <a:lstStyle/>
        <a:p>
          <a:r>
            <a:rPr lang="en-US" dirty="0">
              <a:latin typeface="Arial" panose="020B0604020202020204" pitchFamily="34" charset="0"/>
              <a:cs typeface="Arial" panose="020B0604020202020204" pitchFamily="34" charset="0"/>
            </a:rPr>
            <a:t>Completed work with NAHEWD</a:t>
          </a:r>
        </a:p>
      </dgm:t>
    </dgm:pt>
    <dgm:pt modelId="{13D19772-D07B-410E-B002-B5B3ACC85EC3}" type="parTrans" cxnId="{71289121-192D-4E1D-ADCC-54F9639BE29F}">
      <dgm:prSet/>
      <dgm:spPr/>
      <dgm:t>
        <a:bodyPr/>
        <a:lstStyle/>
        <a:p>
          <a:endParaRPr lang="en-US"/>
        </a:p>
      </dgm:t>
    </dgm:pt>
    <dgm:pt modelId="{310364CC-0EF7-40A4-834C-F482441CA604}" type="sibTrans" cxnId="{71289121-192D-4E1D-ADCC-54F9639BE29F}">
      <dgm:prSet/>
      <dgm:spPr/>
      <dgm:t>
        <a:bodyPr/>
        <a:lstStyle/>
        <a:p>
          <a:endParaRPr lang="en-US"/>
        </a:p>
      </dgm:t>
    </dgm:pt>
    <dgm:pt modelId="{76482040-1A8B-40CA-BB52-F97F9613DCFC}">
      <dgm:prSet phldrT="[Text]" custT="1"/>
      <dgm:spPr/>
      <dgm:t>
        <a:bodyPr/>
        <a:lstStyle/>
        <a:p>
          <a:r>
            <a:rPr lang="en-US" sz="1200" dirty="0">
              <a:latin typeface="Arial" panose="020B0604020202020204" pitchFamily="34" charset="0"/>
              <a:cs typeface="Arial" panose="020B0604020202020204" pitchFamily="34" charset="0"/>
            </a:rPr>
            <a:t>Webinar to introduce the CBA project to AETC audiences nationwide </a:t>
          </a:r>
        </a:p>
      </dgm:t>
    </dgm:pt>
    <dgm:pt modelId="{58A47A9D-7250-48A2-A865-F0B81DE2406E}" type="parTrans" cxnId="{6CBC99E0-9618-4D2B-B07E-BA3320E39C1F}">
      <dgm:prSet/>
      <dgm:spPr/>
      <dgm:t>
        <a:bodyPr/>
        <a:lstStyle/>
        <a:p>
          <a:endParaRPr lang="en-US"/>
        </a:p>
      </dgm:t>
    </dgm:pt>
    <dgm:pt modelId="{B46A1455-755C-41CE-B969-AFB8AC38CF9D}" type="sibTrans" cxnId="{6CBC99E0-9618-4D2B-B07E-BA3320E39C1F}">
      <dgm:prSet/>
      <dgm:spPr/>
      <dgm:t>
        <a:bodyPr/>
        <a:lstStyle/>
        <a:p>
          <a:endParaRPr lang="en-US"/>
        </a:p>
      </dgm:t>
    </dgm:pt>
    <dgm:pt modelId="{C10E9B7F-CB57-468E-B63B-0D9EFF8A0316}">
      <dgm:prSet phldrT="[Text]" custT="1"/>
      <dgm:spPr/>
      <dgm:t>
        <a:bodyPr/>
        <a:lstStyle/>
        <a:p>
          <a:r>
            <a:rPr kumimoji="0" lang="en-US" sz="1200" b="0" i="0" u="none" baseline="0" dirty="0">
              <a:uLnTx/>
              <a:uFillTx/>
              <a:latin typeface="Arial" panose="020B0604020202020204" pitchFamily="34" charset="0"/>
              <a:cs typeface="Arial" panose="020B0604020202020204" pitchFamily="34" charset="0"/>
            </a:rPr>
            <a:t>Strategized the sharing of HIP materials developed by National AETCs</a:t>
          </a:r>
          <a:endParaRPr lang="en-US" sz="1200" dirty="0">
            <a:latin typeface="Arial" panose="020B0604020202020204" pitchFamily="34" charset="0"/>
            <a:cs typeface="Arial" panose="020B0604020202020204" pitchFamily="34" charset="0"/>
          </a:endParaRPr>
        </a:p>
      </dgm:t>
    </dgm:pt>
    <dgm:pt modelId="{293C0887-4689-4BB3-A45E-22A9527F4FF3}" type="parTrans" cxnId="{FCCB87D8-6B93-41F1-A97F-7CFEF56D6D6A}">
      <dgm:prSet/>
      <dgm:spPr/>
      <dgm:t>
        <a:bodyPr/>
        <a:lstStyle/>
        <a:p>
          <a:endParaRPr lang="en-US"/>
        </a:p>
      </dgm:t>
    </dgm:pt>
    <dgm:pt modelId="{26CD2584-DDD6-4978-ADB0-296A8A072E50}" type="sibTrans" cxnId="{FCCB87D8-6B93-41F1-A97F-7CFEF56D6D6A}">
      <dgm:prSet/>
      <dgm:spPr/>
      <dgm:t>
        <a:bodyPr/>
        <a:lstStyle/>
        <a:p>
          <a:endParaRPr lang="en-US"/>
        </a:p>
      </dgm:t>
    </dgm:pt>
    <dgm:pt modelId="{7B9A4FA1-52C6-479C-B377-A990F044D17B}">
      <dgm:prSet phldrT="[Text]"/>
      <dgm:spPr/>
      <dgm:t>
        <a:bodyPr/>
        <a:lstStyle/>
        <a:p>
          <a:r>
            <a:rPr kumimoji="0" lang="en-US" b="0" i="0" u="none" baseline="0" dirty="0">
              <a:uLnTx/>
              <a:uFillTx/>
              <a:latin typeface="Arial" panose="020B0604020202020204" pitchFamily="34" charset="0"/>
              <a:cs typeface="Arial" panose="020B0604020202020204" pitchFamily="34" charset="0"/>
            </a:rPr>
            <a:t>Distribution of a CBA Center Brochure to AETC Network Partners</a:t>
          </a:r>
          <a:endParaRPr lang="en-US" dirty="0">
            <a:latin typeface="Arial" panose="020B0604020202020204" pitchFamily="34" charset="0"/>
            <a:cs typeface="Arial" panose="020B0604020202020204" pitchFamily="34" charset="0"/>
          </a:endParaRPr>
        </a:p>
      </dgm:t>
    </dgm:pt>
    <dgm:pt modelId="{CA69A173-991C-4056-B9BE-BC9C3B7DCB96}" type="parTrans" cxnId="{AE93A014-2306-4F63-9FBF-FAE4EFB572FA}">
      <dgm:prSet/>
      <dgm:spPr/>
      <dgm:t>
        <a:bodyPr/>
        <a:lstStyle/>
        <a:p>
          <a:endParaRPr lang="en-US"/>
        </a:p>
      </dgm:t>
    </dgm:pt>
    <dgm:pt modelId="{A0BFBBD5-F785-46C5-B545-F4F14178378B}" type="sibTrans" cxnId="{AE93A014-2306-4F63-9FBF-FAE4EFB572FA}">
      <dgm:prSet/>
      <dgm:spPr/>
      <dgm:t>
        <a:bodyPr/>
        <a:lstStyle/>
        <a:p>
          <a:endParaRPr lang="en-US"/>
        </a:p>
      </dgm:t>
    </dgm:pt>
    <dgm:pt modelId="{CBD2692B-C744-4303-91CC-5AA0D1A1C35C}">
      <dgm:prSet phldrT="[Text]" custT="1"/>
      <dgm:spPr/>
      <dgm:t>
        <a:bodyPr/>
        <a:lstStyle/>
        <a:p>
          <a:r>
            <a:rPr kumimoji="0" lang="en-US" sz="1200" b="0" i="0" u="none" baseline="0" dirty="0">
              <a:uLnTx/>
              <a:uFillTx/>
              <a:latin typeface="Arial" panose="020B0604020202020204" pitchFamily="34" charset="0"/>
              <a:cs typeface="Arial" panose="020B0604020202020204" pitchFamily="34" charset="0"/>
            </a:rPr>
            <a:t>Identification of key HIP faculty on targeted locations</a:t>
          </a:r>
          <a:endParaRPr lang="en-US" sz="1200" dirty="0">
            <a:latin typeface="Arial" panose="020B0604020202020204" pitchFamily="34" charset="0"/>
            <a:cs typeface="Arial" panose="020B0604020202020204" pitchFamily="34" charset="0"/>
          </a:endParaRPr>
        </a:p>
      </dgm:t>
    </dgm:pt>
    <dgm:pt modelId="{09B4EB61-A793-4D0F-84F8-C8AF3E759395}" type="parTrans" cxnId="{9864D536-DD38-4D8C-A72F-C8D0FB43DE78}">
      <dgm:prSet/>
      <dgm:spPr/>
      <dgm:t>
        <a:bodyPr/>
        <a:lstStyle/>
        <a:p>
          <a:endParaRPr lang="en-US"/>
        </a:p>
      </dgm:t>
    </dgm:pt>
    <dgm:pt modelId="{A2840145-72C4-4566-AD9F-7FEAF6592E50}" type="sibTrans" cxnId="{9864D536-DD38-4D8C-A72F-C8D0FB43DE78}">
      <dgm:prSet/>
      <dgm:spPr/>
      <dgm:t>
        <a:bodyPr/>
        <a:lstStyle/>
        <a:p>
          <a:endParaRPr lang="en-US"/>
        </a:p>
      </dgm:t>
    </dgm:pt>
    <dgm:pt modelId="{9BB5470B-F3D2-4245-B5F8-D356C2CFB9E2}">
      <dgm:prSet custT="1"/>
      <dgm:spPr/>
      <dgm:t>
        <a:bodyPr/>
        <a:lstStyle/>
        <a:p>
          <a:r>
            <a:rPr kumimoji="0" lang="en-US" sz="1200" b="0" i="0" u="none" baseline="0" dirty="0">
              <a:uLnTx/>
              <a:uFillTx/>
              <a:latin typeface="Arial" panose="020B0604020202020204" pitchFamily="34" charset="0"/>
              <a:cs typeface="Arial" panose="020B0604020202020204" pitchFamily="34" charset="0"/>
            </a:rPr>
            <a:t>Needs assessment data collected by AETCs</a:t>
          </a:r>
          <a:endParaRPr lang="en-US" sz="1200" dirty="0">
            <a:latin typeface="Arial" panose="020B0604020202020204" pitchFamily="34" charset="0"/>
            <a:cs typeface="Arial" panose="020B0604020202020204" pitchFamily="34" charset="0"/>
          </a:endParaRPr>
        </a:p>
      </dgm:t>
    </dgm:pt>
    <dgm:pt modelId="{E9DE4401-6254-49C6-8B9D-451551F2763E}" type="parTrans" cxnId="{30567215-4F55-491B-91B2-94BE6649D02A}">
      <dgm:prSet/>
      <dgm:spPr/>
      <dgm:t>
        <a:bodyPr/>
        <a:lstStyle/>
        <a:p>
          <a:endParaRPr lang="en-US"/>
        </a:p>
      </dgm:t>
    </dgm:pt>
    <dgm:pt modelId="{09F20D7B-107F-4128-8318-67EABA701B18}" type="sibTrans" cxnId="{30567215-4F55-491B-91B2-94BE6649D02A}">
      <dgm:prSet/>
      <dgm:spPr/>
      <dgm:t>
        <a:bodyPr/>
        <a:lstStyle/>
        <a:p>
          <a:endParaRPr lang="en-US"/>
        </a:p>
      </dgm:t>
    </dgm:pt>
    <dgm:pt modelId="{A151F17F-4840-486B-BB5E-8B0064E6A64F}">
      <dgm:prSet custT="1"/>
      <dgm:spPr/>
      <dgm:t>
        <a:bodyPr/>
        <a:lstStyle/>
        <a:p>
          <a:r>
            <a:rPr kumimoji="0" lang="en-US" sz="1200" b="0" i="0" u="none" baseline="0" dirty="0">
              <a:uLnTx/>
              <a:uFillTx/>
              <a:latin typeface="Arial" panose="020B0604020202020204" pitchFamily="34" charset="0"/>
              <a:cs typeface="Arial" panose="020B0604020202020204" pitchFamily="34" charset="0"/>
            </a:rPr>
            <a:t>Development of  infographics/marketing materials</a:t>
          </a:r>
          <a:endParaRPr lang="en-US" sz="1200" dirty="0">
            <a:latin typeface="Arial" panose="020B0604020202020204" pitchFamily="34" charset="0"/>
            <a:cs typeface="Arial" panose="020B0604020202020204" pitchFamily="34" charset="0"/>
          </a:endParaRPr>
        </a:p>
      </dgm:t>
    </dgm:pt>
    <dgm:pt modelId="{524DF32B-8253-4A9A-AA70-AEE9B8F15743}" type="parTrans" cxnId="{8CA0DB25-3AE1-4F2C-AEFE-ADFF49DBD4BB}">
      <dgm:prSet/>
      <dgm:spPr/>
      <dgm:t>
        <a:bodyPr/>
        <a:lstStyle/>
        <a:p>
          <a:endParaRPr lang="en-US"/>
        </a:p>
      </dgm:t>
    </dgm:pt>
    <dgm:pt modelId="{83CE2AE9-8507-469F-8304-49676030FA57}" type="sibTrans" cxnId="{8CA0DB25-3AE1-4F2C-AEFE-ADFF49DBD4BB}">
      <dgm:prSet/>
      <dgm:spPr/>
      <dgm:t>
        <a:bodyPr/>
        <a:lstStyle/>
        <a:p>
          <a:endParaRPr lang="en-US"/>
        </a:p>
      </dgm:t>
    </dgm:pt>
    <dgm:pt modelId="{D7CE82D8-B75B-421F-91F7-3D0466152650}" type="pres">
      <dgm:prSet presAssocID="{FBF77C70-3D5F-4DE5-AF16-B5AB704F3F5A}" presName="Name0" presStyleCnt="0">
        <dgm:presLayoutVars>
          <dgm:chMax val="1"/>
          <dgm:dir/>
          <dgm:animLvl val="ctr"/>
          <dgm:resizeHandles val="exact"/>
        </dgm:presLayoutVars>
      </dgm:prSet>
      <dgm:spPr/>
      <dgm:t>
        <a:bodyPr/>
        <a:lstStyle/>
        <a:p>
          <a:endParaRPr lang="en-US"/>
        </a:p>
      </dgm:t>
    </dgm:pt>
    <dgm:pt modelId="{476E5E43-9243-4BD4-B439-D29976BF2044}" type="pres">
      <dgm:prSet presAssocID="{E4FD750A-1EC8-46CB-9587-542692CB7B78}" presName="centerShape" presStyleLbl="node0" presStyleIdx="0" presStyleCnt="1"/>
      <dgm:spPr/>
      <dgm:t>
        <a:bodyPr/>
        <a:lstStyle/>
        <a:p>
          <a:endParaRPr lang="en-US"/>
        </a:p>
      </dgm:t>
    </dgm:pt>
    <dgm:pt modelId="{9ACD2DF4-D0D5-40E2-B6C4-77B0E4418B6D}" type="pres">
      <dgm:prSet presAssocID="{58A47A9D-7250-48A2-A865-F0B81DE2406E}" presName="parTrans" presStyleLbl="sibTrans2D1" presStyleIdx="0" presStyleCnt="6"/>
      <dgm:spPr/>
      <dgm:t>
        <a:bodyPr/>
        <a:lstStyle/>
        <a:p>
          <a:endParaRPr lang="en-US"/>
        </a:p>
      </dgm:t>
    </dgm:pt>
    <dgm:pt modelId="{F37BE751-2A6C-4165-9D45-B08E32DA0AFA}" type="pres">
      <dgm:prSet presAssocID="{58A47A9D-7250-48A2-A865-F0B81DE2406E}" presName="connectorText" presStyleLbl="sibTrans2D1" presStyleIdx="0" presStyleCnt="6"/>
      <dgm:spPr/>
      <dgm:t>
        <a:bodyPr/>
        <a:lstStyle/>
        <a:p>
          <a:endParaRPr lang="en-US"/>
        </a:p>
      </dgm:t>
    </dgm:pt>
    <dgm:pt modelId="{42CBFC73-8149-4DB8-8F38-07BF5F81EAF5}" type="pres">
      <dgm:prSet presAssocID="{76482040-1A8B-40CA-BB52-F97F9613DCFC}" presName="node" presStyleLbl="node1" presStyleIdx="0" presStyleCnt="6">
        <dgm:presLayoutVars>
          <dgm:bulletEnabled val="1"/>
        </dgm:presLayoutVars>
      </dgm:prSet>
      <dgm:spPr/>
      <dgm:t>
        <a:bodyPr/>
        <a:lstStyle/>
        <a:p>
          <a:endParaRPr lang="en-US"/>
        </a:p>
      </dgm:t>
    </dgm:pt>
    <dgm:pt modelId="{3E9915BB-8414-4F03-BF40-343A8E530946}" type="pres">
      <dgm:prSet presAssocID="{293C0887-4689-4BB3-A45E-22A9527F4FF3}" presName="parTrans" presStyleLbl="sibTrans2D1" presStyleIdx="1" presStyleCnt="6"/>
      <dgm:spPr/>
      <dgm:t>
        <a:bodyPr/>
        <a:lstStyle/>
        <a:p>
          <a:endParaRPr lang="en-US"/>
        </a:p>
      </dgm:t>
    </dgm:pt>
    <dgm:pt modelId="{16885F7D-C368-4B99-A9DA-425569722BAA}" type="pres">
      <dgm:prSet presAssocID="{293C0887-4689-4BB3-A45E-22A9527F4FF3}" presName="connectorText" presStyleLbl="sibTrans2D1" presStyleIdx="1" presStyleCnt="6"/>
      <dgm:spPr/>
      <dgm:t>
        <a:bodyPr/>
        <a:lstStyle/>
        <a:p>
          <a:endParaRPr lang="en-US"/>
        </a:p>
      </dgm:t>
    </dgm:pt>
    <dgm:pt modelId="{711E6C71-5BC8-4F8A-A765-4C658AF7662F}" type="pres">
      <dgm:prSet presAssocID="{C10E9B7F-CB57-468E-B63B-0D9EFF8A0316}" presName="node" presStyleLbl="node1" presStyleIdx="1" presStyleCnt="6">
        <dgm:presLayoutVars>
          <dgm:bulletEnabled val="1"/>
        </dgm:presLayoutVars>
      </dgm:prSet>
      <dgm:spPr/>
      <dgm:t>
        <a:bodyPr/>
        <a:lstStyle/>
        <a:p>
          <a:endParaRPr lang="en-US"/>
        </a:p>
      </dgm:t>
    </dgm:pt>
    <dgm:pt modelId="{924D9724-4A5D-4935-AE08-C2991EBE7727}" type="pres">
      <dgm:prSet presAssocID="{CA69A173-991C-4056-B9BE-BC9C3B7DCB96}" presName="parTrans" presStyleLbl="sibTrans2D1" presStyleIdx="2" presStyleCnt="6"/>
      <dgm:spPr/>
      <dgm:t>
        <a:bodyPr/>
        <a:lstStyle/>
        <a:p>
          <a:endParaRPr lang="en-US"/>
        </a:p>
      </dgm:t>
    </dgm:pt>
    <dgm:pt modelId="{13F06E61-5F99-4D30-A1C2-24705E7B44E8}" type="pres">
      <dgm:prSet presAssocID="{CA69A173-991C-4056-B9BE-BC9C3B7DCB96}" presName="connectorText" presStyleLbl="sibTrans2D1" presStyleIdx="2" presStyleCnt="6"/>
      <dgm:spPr/>
      <dgm:t>
        <a:bodyPr/>
        <a:lstStyle/>
        <a:p>
          <a:endParaRPr lang="en-US"/>
        </a:p>
      </dgm:t>
    </dgm:pt>
    <dgm:pt modelId="{943FAFC5-BC32-4B55-B30A-577FC7740A0A}" type="pres">
      <dgm:prSet presAssocID="{7B9A4FA1-52C6-479C-B377-A990F044D17B}" presName="node" presStyleLbl="node1" presStyleIdx="2" presStyleCnt="6">
        <dgm:presLayoutVars>
          <dgm:bulletEnabled val="1"/>
        </dgm:presLayoutVars>
      </dgm:prSet>
      <dgm:spPr/>
      <dgm:t>
        <a:bodyPr/>
        <a:lstStyle/>
        <a:p>
          <a:endParaRPr lang="en-US"/>
        </a:p>
      </dgm:t>
    </dgm:pt>
    <dgm:pt modelId="{BF011764-6A30-4B13-9A33-55DE3A1F17B5}" type="pres">
      <dgm:prSet presAssocID="{09B4EB61-A793-4D0F-84F8-C8AF3E759395}" presName="parTrans" presStyleLbl="sibTrans2D1" presStyleIdx="3" presStyleCnt="6"/>
      <dgm:spPr/>
      <dgm:t>
        <a:bodyPr/>
        <a:lstStyle/>
        <a:p>
          <a:endParaRPr lang="en-US"/>
        </a:p>
      </dgm:t>
    </dgm:pt>
    <dgm:pt modelId="{842B54C0-A5B5-4A84-A9D2-6612A3DF9B86}" type="pres">
      <dgm:prSet presAssocID="{09B4EB61-A793-4D0F-84F8-C8AF3E759395}" presName="connectorText" presStyleLbl="sibTrans2D1" presStyleIdx="3" presStyleCnt="6"/>
      <dgm:spPr/>
      <dgm:t>
        <a:bodyPr/>
        <a:lstStyle/>
        <a:p>
          <a:endParaRPr lang="en-US"/>
        </a:p>
      </dgm:t>
    </dgm:pt>
    <dgm:pt modelId="{DC677BB4-DAF2-4DE2-A84F-7500C1367C62}" type="pres">
      <dgm:prSet presAssocID="{CBD2692B-C744-4303-91CC-5AA0D1A1C35C}" presName="node" presStyleLbl="node1" presStyleIdx="3" presStyleCnt="6">
        <dgm:presLayoutVars>
          <dgm:bulletEnabled val="1"/>
        </dgm:presLayoutVars>
      </dgm:prSet>
      <dgm:spPr/>
      <dgm:t>
        <a:bodyPr/>
        <a:lstStyle/>
        <a:p>
          <a:endParaRPr lang="en-US"/>
        </a:p>
      </dgm:t>
    </dgm:pt>
    <dgm:pt modelId="{03F2C26D-3229-477B-B8C2-51D9B2A56FE9}" type="pres">
      <dgm:prSet presAssocID="{E9DE4401-6254-49C6-8B9D-451551F2763E}" presName="parTrans" presStyleLbl="sibTrans2D1" presStyleIdx="4" presStyleCnt="6"/>
      <dgm:spPr/>
      <dgm:t>
        <a:bodyPr/>
        <a:lstStyle/>
        <a:p>
          <a:endParaRPr lang="en-US"/>
        </a:p>
      </dgm:t>
    </dgm:pt>
    <dgm:pt modelId="{DC2EE0DF-BFF6-4191-9E87-2CB98E8C9CE8}" type="pres">
      <dgm:prSet presAssocID="{E9DE4401-6254-49C6-8B9D-451551F2763E}" presName="connectorText" presStyleLbl="sibTrans2D1" presStyleIdx="4" presStyleCnt="6"/>
      <dgm:spPr/>
      <dgm:t>
        <a:bodyPr/>
        <a:lstStyle/>
        <a:p>
          <a:endParaRPr lang="en-US"/>
        </a:p>
      </dgm:t>
    </dgm:pt>
    <dgm:pt modelId="{6A0553FC-D6CE-4FAD-A753-CE3875721C2B}" type="pres">
      <dgm:prSet presAssocID="{9BB5470B-F3D2-4245-B5F8-D356C2CFB9E2}" presName="node" presStyleLbl="node1" presStyleIdx="4" presStyleCnt="6">
        <dgm:presLayoutVars>
          <dgm:bulletEnabled val="1"/>
        </dgm:presLayoutVars>
      </dgm:prSet>
      <dgm:spPr/>
      <dgm:t>
        <a:bodyPr/>
        <a:lstStyle/>
        <a:p>
          <a:endParaRPr lang="en-US"/>
        </a:p>
      </dgm:t>
    </dgm:pt>
    <dgm:pt modelId="{4183B6AE-E96B-42DC-8E56-4D62C9B17FB4}" type="pres">
      <dgm:prSet presAssocID="{524DF32B-8253-4A9A-AA70-AEE9B8F15743}" presName="parTrans" presStyleLbl="sibTrans2D1" presStyleIdx="5" presStyleCnt="6"/>
      <dgm:spPr/>
      <dgm:t>
        <a:bodyPr/>
        <a:lstStyle/>
        <a:p>
          <a:endParaRPr lang="en-US"/>
        </a:p>
      </dgm:t>
    </dgm:pt>
    <dgm:pt modelId="{3C87D03C-4356-48D7-A4EC-83B4277BA54C}" type="pres">
      <dgm:prSet presAssocID="{524DF32B-8253-4A9A-AA70-AEE9B8F15743}" presName="connectorText" presStyleLbl="sibTrans2D1" presStyleIdx="5" presStyleCnt="6"/>
      <dgm:spPr/>
      <dgm:t>
        <a:bodyPr/>
        <a:lstStyle/>
        <a:p>
          <a:endParaRPr lang="en-US"/>
        </a:p>
      </dgm:t>
    </dgm:pt>
    <dgm:pt modelId="{B180799A-AE4E-4B6B-A85E-02DF6FD39488}" type="pres">
      <dgm:prSet presAssocID="{A151F17F-4840-486B-BB5E-8B0064E6A64F}" presName="node" presStyleLbl="node1" presStyleIdx="5" presStyleCnt="6">
        <dgm:presLayoutVars>
          <dgm:bulletEnabled val="1"/>
        </dgm:presLayoutVars>
      </dgm:prSet>
      <dgm:spPr/>
      <dgm:t>
        <a:bodyPr/>
        <a:lstStyle/>
        <a:p>
          <a:endParaRPr lang="en-US"/>
        </a:p>
      </dgm:t>
    </dgm:pt>
  </dgm:ptLst>
  <dgm:cxnLst>
    <dgm:cxn modelId="{21605836-1AC8-8B46-9F7F-5FF520BB70A5}" type="presOf" srcId="{524DF32B-8253-4A9A-AA70-AEE9B8F15743}" destId="{3C87D03C-4356-48D7-A4EC-83B4277BA54C}" srcOrd="1" destOrd="0" presId="urn:microsoft.com/office/officeart/2005/8/layout/radial5"/>
    <dgm:cxn modelId="{7066685D-8E3E-BE48-9F7E-800AF934144C}" type="presOf" srcId="{CA69A173-991C-4056-B9BE-BC9C3B7DCB96}" destId="{13F06E61-5F99-4D30-A1C2-24705E7B44E8}" srcOrd="1" destOrd="0" presId="urn:microsoft.com/office/officeart/2005/8/layout/radial5"/>
    <dgm:cxn modelId="{9864D536-DD38-4D8C-A72F-C8D0FB43DE78}" srcId="{E4FD750A-1EC8-46CB-9587-542692CB7B78}" destId="{CBD2692B-C744-4303-91CC-5AA0D1A1C35C}" srcOrd="3" destOrd="0" parTransId="{09B4EB61-A793-4D0F-84F8-C8AF3E759395}" sibTransId="{A2840145-72C4-4566-AD9F-7FEAF6592E50}"/>
    <dgm:cxn modelId="{923450E7-7434-064F-A7BA-49C38DBDC4CE}" type="presOf" srcId="{9BB5470B-F3D2-4245-B5F8-D356C2CFB9E2}" destId="{6A0553FC-D6CE-4FAD-A753-CE3875721C2B}" srcOrd="0" destOrd="0" presId="urn:microsoft.com/office/officeart/2005/8/layout/radial5"/>
    <dgm:cxn modelId="{30567215-4F55-491B-91B2-94BE6649D02A}" srcId="{E4FD750A-1EC8-46CB-9587-542692CB7B78}" destId="{9BB5470B-F3D2-4245-B5F8-D356C2CFB9E2}" srcOrd="4" destOrd="0" parTransId="{E9DE4401-6254-49C6-8B9D-451551F2763E}" sibTransId="{09F20D7B-107F-4128-8318-67EABA701B18}"/>
    <dgm:cxn modelId="{EE1A96C9-86CB-3246-A49F-0E3E784E918D}" type="presOf" srcId="{76482040-1A8B-40CA-BB52-F97F9613DCFC}" destId="{42CBFC73-8149-4DB8-8F38-07BF5F81EAF5}" srcOrd="0" destOrd="0" presId="urn:microsoft.com/office/officeart/2005/8/layout/radial5"/>
    <dgm:cxn modelId="{EE2BCB02-8D03-524A-A499-D7ADE878BB39}" type="presOf" srcId="{A151F17F-4840-486B-BB5E-8B0064E6A64F}" destId="{B180799A-AE4E-4B6B-A85E-02DF6FD39488}" srcOrd="0" destOrd="0" presId="urn:microsoft.com/office/officeart/2005/8/layout/radial5"/>
    <dgm:cxn modelId="{FCCB87D8-6B93-41F1-A97F-7CFEF56D6D6A}" srcId="{E4FD750A-1EC8-46CB-9587-542692CB7B78}" destId="{C10E9B7F-CB57-468E-B63B-0D9EFF8A0316}" srcOrd="1" destOrd="0" parTransId="{293C0887-4689-4BB3-A45E-22A9527F4FF3}" sibTransId="{26CD2584-DDD6-4978-ADB0-296A8A072E50}"/>
    <dgm:cxn modelId="{8F0FABE7-40A3-D742-B248-349FA07756A0}" type="presOf" srcId="{C10E9B7F-CB57-468E-B63B-0D9EFF8A0316}" destId="{711E6C71-5BC8-4F8A-A765-4C658AF7662F}" srcOrd="0" destOrd="0" presId="urn:microsoft.com/office/officeart/2005/8/layout/radial5"/>
    <dgm:cxn modelId="{8CA0DB25-3AE1-4F2C-AEFE-ADFF49DBD4BB}" srcId="{E4FD750A-1EC8-46CB-9587-542692CB7B78}" destId="{A151F17F-4840-486B-BB5E-8B0064E6A64F}" srcOrd="5" destOrd="0" parTransId="{524DF32B-8253-4A9A-AA70-AEE9B8F15743}" sibTransId="{83CE2AE9-8507-469F-8304-49676030FA57}"/>
    <dgm:cxn modelId="{71289121-192D-4E1D-ADCC-54F9639BE29F}" srcId="{FBF77C70-3D5F-4DE5-AF16-B5AB704F3F5A}" destId="{E4FD750A-1EC8-46CB-9587-542692CB7B78}" srcOrd="0" destOrd="0" parTransId="{13D19772-D07B-410E-B002-B5B3ACC85EC3}" sibTransId="{310364CC-0EF7-40A4-834C-F482441CA604}"/>
    <dgm:cxn modelId="{FF49B8B8-EAD3-7243-BE23-F6B7BB68CDA3}" type="presOf" srcId="{293C0887-4689-4BB3-A45E-22A9527F4FF3}" destId="{3E9915BB-8414-4F03-BF40-343A8E530946}" srcOrd="0" destOrd="0" presId="urn:microsoft.com/office/officeart/2005/8/layout/radial5"/>
    <dgm:cxn modelId="{AF307649-DEF5-7E48-B733-903EF332AB06}" type="presOf" srcId="{FBF77C70-3D5F-4DE5-AF16-B5AB704F3F5A}" destId="{D7CE82D8-B75B-421F-91F7-3D0466152650}" srcOrd="0" destOrd="0" presId="urn:microsoft.com/office/officeart/2005/8/layout/radial5"/>
    <dgm:cxn modelId="{037FBB1D-CA2B-664B-9DDD-A76BB7A042EC}" type="presOf" srcId="{E9DE4401-6254-49C6-8B9D-451551F2763E}" destId="{DC2EE0DF-BFF6-4191-9E87-2CB98E8C9CE8}" srcOrd="1" destOrd="0" presId="urn:microsoft.com/office/officeart/2005/8/layout/radial5"/>
    <dgm:cxn modelId="{AE93A014-2306-4F63-9FBF-FAE4EFB572FA}" srcId="{E4FD750A-1EC8-46CB-9587-542692CB7B78}" destId="{7B9A4FA1-52C6-479C-B377-A990F044D17B}" srcOrd="2" destOrd="0" parTransId="{CA69A173-991C-4056-B9BE-BC9C3B7DCB96}" sibTransId="{A0BFBBD5-F785-46C5-B545-F4F14178378B}"/>
    <dgm:cxn modelId="{AE1BEF6C-3ADC-7C49-8614-5EA7A95F127D}" type="presOf" srcId="{CBD2692B-C744-4303-91CC-5AA0D1A1C35C}" destId="{DC677BB4-DAF2-4DE2-A84F-7500C1367C62}" srcOrd="0" destOrd="0" presId="urn:microsoft.com/office/officeart/2005/8/layout/radial5"/>
    <dgm:cxn modelId="{6F5BEF16-C220-5E4C-B521-0AACB386031E}" type="presOf" srcId="{524DF32B-8253-4A9A-AA70-AEE9B8F15743}" destId="{4183B6AE-E96B-42DC-8E56-4D62C9B17FB4}" srcOrd="0" destOrd="0" presId="urn:microsoft.com/office/officeart/2005/8/layout/radial5"/>
    <dgm:cxn modelId="{D7071810-3527-644D-9F7D-DB4F03F4BDBC}" type="presOf" srcId="{E9DE4401-6254-49C6-8B9D-451551F2763E}" destId="{03F2C26D-3229-477B-B8C2-51D9B2A56FE9}" srcOrd="0" destOrd="0" presId="urn:microsoft.com/office/officeart/2005/8/layout/radial5"/>
    <dgm:cxn modelId="{0EAC06EF-9618-F64D-AA05-3446E0FC20F9}" type="presOf" srcId="{CA69A173-991C-4056-B9BE-BC9C3B7DCB96}" destId="{924D9724-4A5D-4935-AE08-C2991EBE7727}" srcOrd="0" destOrd="0" presId="urn:microsoft.com/office/officeart/2005/8/layout/radial5"/>
    <dgm:cxn modelId="{EA13E73C-0022-6F46-A5E9-C402EFA90E1D}" type="presOf" srcId="{58A47A9D-7250-48A2-A865-F0B81DE2406E}" destId="{9ACD2DF4-D0D5-40E2-B6C4-77B0E4418B6D}" srcOrd="0" destOrd="0" presId="urn:microsoft.com/office/officeart/2005/8/layout/radial5"/>
    <dgm:cxn modelId="{5DBAFBCD-7AF9-7643-9B76-46DC4DAC32FA}" type="presOf" srcId="{293C0887-4689-4BB3-A45E-22A9527F4FF3}" destId="{16885F7D-C368-4B99-A9DA-425569722BAA}" srcOrd="1" destOrd="0" presId="urn:microsoft.com/office/officeart/2005/8/layout/radial5"/>
    <dgm:cxn modelId="{D57FF9B9-C9C7-2A4E-9A77-7DFB078CE123}" type="presOf" srcId="{58A47A9D-7250-48A2-A865-F0B81DE2406E}" destId="{F37BE751-2A6C-4165-9D45-B08E32DA0AFA}" srcOrd="1" destOrd="0" presId="urn:microsoft.com/office/officeart/2005/8/layout/radial5"/>
    <dgm:cxn modelId="{7A367F45-A196-3C4F-92C4-59F7E51A0899}" type="presOf" srcId="{7B9A4FA1-52C6-479C-B377-A990F044D17B}" destId="{943FAFC5-BC32-4B55-B30A-577FC7740A0A}" srcOrd="0" destOrd="0" presId="urn:microsoft.com/office/officeart/2005/8/layout/radial5"/>
    <dgm:cxn modelId="{06A4A8A0-701C-4140-B7A9-CB0DFFA40338}" type="presOf" srcId="{E4FD750A-1EC8-46CB-9587-542692CB7B78}" destId="{476E5E43-9243-4BD4-B439-D29976BF2044}" srcOrd="0" destOrd="0" presId="urn:microsoft.com/office/officeart/2005/8/layout/radial5"/>
    <dgm:cxn modelId="{BA064469-72D8-5F4F-8D01-1FA37C1550AA}" type="presOf" srcId="{09B4EB61-A793-4D0F-84F8-C8AF3E759395}" destId="{842B54C0-A5B5-4A84-A9D2-6612A3DF9B86}" srcOrd="1" destOrd="0" presId="urn:microsoft.com/office/officeart/2005/8/layout/radial5"/>
    <dgm:cxn modelId="{E1258D99-B4FF-4943-841A-9657BABA9BB6}" type="presOf" srcId="{09B4EB61-A793-4D0F-84F8-C8AF3E759395}" destId="{BF011764-6A30-4B13-9A33-55DE3A1F17B5}" srcOrd="0" destOrd="0" presId="urn:microsoft.com/office/officeart/2005/8/layout/radial5"/>
    <dgm:cxn modelId="{6CBC99E0-9618-4D2B-B07E-BA3320E39C1F}" srcId="{E4FD750A-1EC8-46CB-9587-542692CB7B78}" destId="{76482040-1A8B-40CA-BB52-F97F9613DCFC}" srcOrd="0" destOrd="0" parTransId="{58A47A9D-7250-48A2-A865-F0B81DE2406E}" sibTransId="{B46A1455-755C-41CE-B969-AFB8AC38CF9D}"/>
    <dgm:cxn modelId="{FCE90F5F-4AAF-7449-80C0-8F7AC316C537}" type="presParOf" srcId="{D7CE82D8-B75B-421F-91F7-3D0466152650}" destId="{476E5E43-9243-4BD4-B439-D29976BF2044}" srcOrd="0" destOrd="0" presId="urn:microsoft.com/office/officeart/2005/8/layout/radial5"/>
    <dgm:cxn modelId="{B2268C89-A18F-BC40-A690-1E2A93FA71B7}" type="presParOf" srcId="{D7CE82D8-B75B-421F-91F7-3D0466152650}" destId="{9ACD2DF4-D0D5-40E2-B6C4-77B0E4418B6D}" srcOrd="1" destOrd="0" presId="urn:microsoft.com/office/officeart/2005/8/layout/radial5"/>
    <dgm:cxn modelId="{78468093-72AA-844A-8B65-BA3115D867C4}" type="presParOf" srcId="{9ACD2DF4-D0D5-40E2-B6C4-77B0E4418B6D}" destId="{F37BE751-2A6C-4165-9D45-B08E32DA0AFA}" srcOrd="0" destOrd="0" presId="urn:microsoft.com/office/officeart/2005/8/layout/radial5"/>
    <dgm:cxn modelId="{FAFC254C-FFF1-2748-A982-7417E8E8D590}" type="presParOf" srcId="{D7CE82D8-B75B-421F-91F7-3D0466152650}" destId="{42CBFC73-8149-4DB8-8F38-07BF5F81EAF5}" srcOrd="2" destOrd="0" presId="urn:microsoft.com/office/officeart/2005/8/layout/radial5"/>
    <dgm:cxn modelId="{A2C752BF-43B1-664E-A1AE-B171A131E014}" type="presParOf" srcId="{D7CE82D8-B75B-421F-91F7-3D0466152650}" destId="{3E9915BB-8414-4F03-BF40-343A8E530946}" srcOrd="3" destOrd="0" presId="urn:microsoft.com/office/officeart/2005/8/layout/radial5"/>
    <dgm:cxn modelId="{1091324C-95F6-514D-8BD6-205B4ED90164}" type="presParOf" srcId="{3E9915BB-8414-4F03-BF40-343A8E530946}" destId="{16885F7D-C368-4B99-A9DA-425569722BAA}" srcOrd="0" destOrd="0" presId="urn:microsoft.com/office/officeart/2005/8/layout/radial5"/>
    <dgm:cxn modelId="{D22CA3BD-CE9A-184A-91F7-239723F00E4E}" type="presParOf" srcId="{D7CE82D8-B75B-421F-91F7-3D0466152650}" destId="{711E6C71-5BC8-4F8A-A765-4C658AF7662F}" srcOrd="4" destOrd="0" presId="urn:microsoft.com/office/officeart/2005/8/layout/radial5"/>
    <dgm:cxn modelId="{6826867C-0B75-0F4D-9444-31C02EE63D05}" type="presParOf" srcId="{D7CE82D8-B75B-421F-91F7-3D0466152650}" destId="{924D9724-4A5D-4935-AE08-C2991EBE7727}" srcOrd="5" destOrd="0" presId="urn:microsoft.com/office/officeart/2005/8/layout/radial5"/>
    <dgm:cxn modelId="{A9C16B2E-8BCF-FD49-9DD7-FAD0B26650E1}" type="presParOf" srcId="{924D9724-4A5D-4935-AE08-C2991EBE7727}" destId="{13F06E61-5F99-4D30-A1C2-24705E7B44E8}" srcOrd="0" destOrd="0" presId="urn:microsoft.com/office/officeart/2005/8/layout/radial5"/>
    <dgm:cxn modelId="{A33249E7-CCBB-C545-81F9-85174732057F}" type="presParOf" srcId="{D7CE82D8-B75B-421F-91F7-3D0466152650}" destId="{943FAFC5-BC32-4B55-B30A-577FC7740A0A}" srcOrd="6" destOrd="0" presId="urn:microsoft.com/office/officeart/2005/8/layout/radial5"/>
    <dgm:cxn modelId="{96123C8E-BF3D-094B-9892-4E69C8CAAC0A}" type="presParOf" srcId="{D7CE82D8-B75B-421F-91F7-3D0466152650}" destId="{BF011764-6A30-4B13-9A33-55DE3A1F17B5}" srcOrd="7" destOrd="0" presId="urn:microsoft.com/office/officeart/2005/8/layout/radial5"/>
    <dgm:cxn modelId="{06B98107-AE9D-6F43-9FEE-B4B5C59BC5E4}" type="presParOf" srcId="{BF011764-6A30-4B13-9A33-55DE3A1F17B5}" destId="{842B54C0-A5B5-4A84-A9D2-6612A3DF9B86}" srcOrd="0" destOrd="0" presId="urn:microsoft.com/office/officeart/2005/8/layout/radial5"/>
    <dgm:cxn modelId="{37C40589-353C-3042-B869-34C2CDB2099F}" type="presParOf" srcId="{D7CE82D8-B75B-421F-91F7-3D0466152650}" destId="{DC677BB4-DAF2-4DE2-A84F-7500C1367C62}" srcOrd="8" destOrd="0" presId="urn:microsoft.com/office/officeart/2005/8/layout/radial5"/>
    <dgm:cxn modelId="{DDF2C15D-5466-644B-A414-7218C461F7A9}" type="presParOf" srcId="{D7CE82D8-B75B-421F-91F7-3D0466152650}" destId="{03F2C26D-3229-477B-B8C2-51D9B2A56FE9}" srcOrd="9" destOrd="0" presId="urn:microsoft.com/office/officeart/2005/8/layout/radial5"/>
    <dgm:cxn modelId="{810D440E-CEFC-6744-9BA9-CBDACC6E289A}" type="presParOf" srcId="{03F2C26D-3229-477B-B8C2-51D9B2A56FE9}" destId="{DC2EE0DF-BFF6-4191-9E87-2CB98E8C9CE8}" srcOrd="0" destOrd="0" presId="urn:microsoft.com/office/officeart/2005/8/layout/radial5"/>
    <dgm:cxn modelId="{A1F9A622-7E2E-1B40-8A8E-0ACD86E4B1C2}" type="presParOf" srcId="{D7CE82D8-B75B-421F-91F7-3D0466152650}" destId="{6A0553FC-D6CE-4FAD-A753-CE3875721C2B}" srcOrd="10" destOrd="0" presId="urn:microsoft.com/office/officeart/2005/8/layout/radial5"/>
    <dgm:cxn modelId="{30C89F0A-7402-DF4D-83C7-7734F6B4A71D}" type="presParOf" srcId="{D7CE82D8-B75B-421F-91F7-3D0466152650}" destId="{4183B6AE-E96B-42DC-8E56-4D62C9B17FB4}" srcOrd="11" destOrd="0" presId="urn:microsoft.com/office/officeart/2005/8/layout/radial5"/>
    <dgm:cxn modelId="{EDEA160D-E0CC-5D4A-A376-6D3C24ED88F2}" type="presParOf" srcId="{4183B6AE-E96B-42DC-8E56-4D62C9B17FB4}" destId="{3C87D03C-4356-48D7-A4EC-83B4277BA54C}" srcOrd="0" destOrd="0" presId="urn:microsoft.com/office/officeart/2005/8/layout/radial5"/>
    <dgm:cxn modelId="{7A10847F-5C8B-C04C-9538-B87245EEA6BF}" type="presParOf" srcId="{D7CE82D8-B75B-421F-91F7-3D0466152650}" destId="{B180799A-AE4E-4B6B-A85E-02DF6FD39488}"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1E66A-5704-497E-8DCB-094E531FF3E1}">
      <dsp:nvSpPr>
        <dsp:cNvPr id="0" name=""/>
        <dsp:cNvSpPr/>
      </dsp:nvSpPr>
      <dsp:spPr>
        <a:xfrm>
          <a:off x="2987684" y="0"/>
          <a:ext cx="4481527" cy="1070566"/>
        </a:xfrm>
        <a:prstGeom prst="rightArrow">
          <a:avLst>
            <a:gd name="adj1" fmla="val 75000"/>
            <a:gd name="adj2" fmla="val 50000"/>
          </a:avLst>
        </a:prstGeom>
        <a:solidFill>
          <a:srgbClr val="FCB5AE">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Provides a National Educational platform with standard Curricula, Resources and Evaluation. RIGHT THING </a:t>
          </a:r>
          <a:endParaRPr lang="en-US" sz="1800" kern="1200" dirty="0"/>
        </a:p>
      </dsp:txBody>
      <dsp:txXfrm>
        <a:off x="2987684" y="133821"/>
        <a:ext cx="4080065" cy="802924"/>
      </dsp:txXfrm>
    </dsp:sp>
    <dsp:sp modelId="{FD85C5F2-F172-4A30-92DB-D3C9E12FAE7D}">
      <dsp:nvSpPr>
        <dsp:cNvPr id="0" name=""/>
        <dsp:cNvSpPr/>
      </dsp:nvSpPr>
      <dsp:spPr>
        <a:xfrm>
          <a:off x="0" y="0"/>
          <a:ext cx="2987684" cy="1070566"/>
        </a:xfrm>
        <a:prstGeom prst="roundRect">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National Programs</a:t>
          </a:r>
          <a:endParaRPr lang="en-US" sz="3000" kern="1200" dirty="0"/>
        </a:p>
      </dsp:txBody>
      <dsp:txXfrm>
        <a:off x="52261" y="52261"/>
        <a:ext cx="2883162" cy="966044"/>
      </dsp:txXfrm>
    </dsp:sp>
    <dsp:sp modelId="{A52ADE83-762D-4ADD-886C-BDCA155F2D50}">
      <dsp:nvSpPr>
        <dsp:cNvPr id="0" name=""/>
        <dsp:cNvSpPr/>
      </dsp:nvSpPr>
      <dsp:spPr>
        <a:xfrm>
          <a:off x="2987684" y="1177623"/>
          <a:ext cx="4481527" cy="1070566"/>
        </a:xfrm>
        <a:prstGeom prst="rightArrow">
          <a:avLst>
            <a:gd name="adj1" fmla="val 75000"/>
            <a:gd name="adj2" fmla="val 50000"/>
          </a:avLst>
        </a:prstGeom>
        <a:solidFill>
          <a:schemeClr val="accent4">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Locally based, tailored trainings and educational programs to address  immediate training needs. RIGHT PLACE</a:t>
          </a:r>
          <a:endParaRPr lang="en-US" sz="1800" kern="1200" dirty="0"/>
        </a:p>
      </dsp:txBody>
      <dsp:txXfrm>
        <a:off x="2987684" y="1311444"/>
        <a:ext cx="4080065" cy="802924"/>
      </dsp:txXfrm>
    </dsp:sp>
    <dsp:sp modelId="{144C9FFB-3BB2-4717-8B7D-6D7674B685D4}">
      <dsp:nvSpPr>
        <dsp:cNvPr id="0" name=""/>
        <dsp:cNvSpPr/>
      </dsp:nvSpPr>
      <dsp:spPr>
        <a:xfrm>
          <a:off x="0" y="1177623"/>
          <a:ext cx="2987684" cy="1070566"/>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Regional Programs</a:t>
          </a:r>
          <a:endParaRPr lang="en-US" sz="3000" kern="1200" dirty="0"/>
        </a:p>
      </dsp:txBody>
      <dsp:txXfrm>
        <a:off x="52261" y="1229884"/>
        <a:ext cx="2883162" cy="966044"/>
      </dsp:txXfrm>
    </dsp:sp>
    <dsp:sp modelId="{D727DD92-641B-4E32-8662-A3FDAE161175}">
      <dsp:nvSpPr>
        <dsp:cNvPr id="0" name=""/>
        <dsp:cNvSpPr/>
      </dsp:nvSpPr>
      <dsp:spPr>
        <a:xfrm>
          <a:off x="2987684" y="2355246"/>
          <a:ext cx="4481527" cy="1070566"/>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Training NP/PA practitioners in HIV to care for PLWH in the changing healthcare landscape. RIGHT TIME</a:t>
          </a:r>
          <a:endParaRPr lang="en-US" sz="1800" kern="1200" dirty="0"/>
        </a:p>
      </dsp:txBody>
      <dsp:txXfrm>
        <a:off x="2987684" y="2489067"/>
        <a:ext cx="4080065" cy="802924"/>
      </dsp:txXfrm>
    </dsp:sp>
    <dsp:sp modelId="{15F00A37-6F16-4447-A448-024BCD46E077}">
      <dsp:nvSpPr>
        <dsp:cNvPr id="0" name=""/>
        <dsp:cNvSpPr/>
      </dsp:nvSpPr>
      <dsp:spPr>
        <a:xfrm>
          <a:off x="0" y="2355246"/>
          <a:ext cx="2987684" cy="1070566"/>
        </a:xfrm>
        <a:prstGeom prst="round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Training Programs</a:t>
          </a:r>
          <a:endParaRPr lang="en-US" sz="3000" kern="1200" dirty="0"/>
        </a:p>
      </dsp:txBody>
      <dsp:txXfrm>
        <a:off x="52261" y="2407507"/>
        <a:ext cx="2883162" cy="966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E478-9101-4D4A-8047-258AEBA2FC40}">
      <dsp:nvSpPr>
        <dsp:cNvPr id="0" name=""/>
        <dsp:cNvSpPr/>
      </dsp:nvSpPr>
      <dsp:spPr>
        <a:xfrm>
          <a:off x="2625" y="1392143"/>
          <a:ext cx="3199283" cy="1279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Provide consultation for PCA survey on training needs, prevention services, and TA needs</a:t>
          </a:r>
          <a:endParaRPr lang="en-US" sz="1500" kern="1200" dirty="0"/>
        </a:p>
      </dsp:txBody>
      <dsp:txXfrm>
        <a:off x="642482" y="1392143"/>
        <a:ext cx="1919570" cy="1279713"/>
      </dsp:txXfrm>
    </dsp:sp>
    <dsp:sp modelId="{73045DE8-479C-4981-92EF-422CFFA3D28B}">
      <dsp:nvSpPr>
        <dsp:cNvPr id="0" name=""/>
        <dsp:cNvSpPr/>
      </dsp:nvSpPr>
      <dsp:spPr>
        <a:xfrm>
          <a:off x="2881981" y="1392143"/>
          <a:ext cx="3199283" cy="1279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PCA distributes survey and creates report</a:t>
          </a:r>
          <a:endParaRPr lang="en-US" sz="1500" kern="1200" dirty="0"/>
        </a:p>
      </dsp:txBody>
      <dsp:txXfrm>
        <a:off x="3521838" y="1392143"/>
        <a:ext cx="1919570" cy="1279713"/>
      </dsp:txXfrm>
    </dsp:sp>
    <dsp:sp modelId="{3D7C245D-D32D-4FF6-989D-78D79904BB8E}">
      <dsp:nvSpPr>
        <dsp:cNvPr id="0" name=""/>
        <dsp:cNvSpPr/>
      </dsp:nvSpPr>
      <dsp:spPr>
        <a:xfrm>
          <a:off x="5761336" y="1392143"/>
          <a:ext cx="3199283" cy="1279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Denver PTC creates recommended action steps and presents back to health center medical directors for review</a:t>
          </a:r>
          <a:endParaRPr lang="en-US" sz="1500" kern="1200" dirty="0"/>
        </a:p>
      </dsp:txBody>
      <dsp:txXfrm>
        <a:off x="6401193" y="1392143"/>
        <a:ext cx="1919570" cy="1279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E5E43-9243-4BD4-B439-D29976BF2044}">
      <dsp:nvSpPr>
        <dsp:cNvPr id="0" name=""/>
        <dsp:cNvSpPr/>
      </dsp:nvSpPr>
      <dsp:spPr>
        <a:xfrm>
          <a:off x="3933425" y="1865021"/>
          <a:ext cx="1329102" cy="132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Completed work with NAHEWD</a:t>
          </a:r>
        </a:p>
      </dsp:txBody>
      <dsp:txXfrm>
        <a:off x="4128067" y="2059663"/>
        <a:ext cx="939818" cy="939818"/>
      </dsp:txXfrm>
    </dsp:sp>
    <dsp:sp modelId="{9ACD2DF4-D0D5-40E2-B6C4-77B0E4418B6D}">
      <dsp:nvSpPr>
        <dsp:cNvPr id="0" name=""/>
        <dsp:cNvSpPr/>
      </dsp:nvSpPr>
      <dsp:spPr>
        <a:xfrm rot="16200000">
          <a:off x="4456460" y="1380072"/>
          <a:ext cx="283032" cy="451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498915" y="1512906"/>
        <a:ext cx="198122" cy="271136"/>
      </dsp:txXfrm>
    </dsp:sp>
    <dsp:sp modelId="{42CBFC73-8149-4DB8-8F38-07BF5F81EAF5}">
      <dsp:nvSpPr>
        <dsp:cNvPr id="0" name=""/>
        <dsp:cNvSpPr/>
      </dsp:nvSpPr>
      <dsp:spPr>
        <a:xfrm>
          <a:off x="3933425" y="1894"/>
          <a:ext cx="1329102" cy="132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Webinar to introduce the CBA project to AETC audiences nationwide </a:t>
          </a:r>
        </a:p>
      </dsp:txBody>
      <dsp:txXfrm>
        <a:off x="4128067" y="196536"/>
        <a:ext cx="939818" cy="939818"/>
      </dsp:txXfrm>
    </dsp:sp>
    <dsp:sp modelId="{3E9915BB-8414-4F03-BF40-343A8E530946}">
      <dsp:nvSpPr>
        <dsp:cNvPr id="0" name=""/>
        <dsp:cNvSpPr/>
      </dsp:nvSpPr>
      <dsp:spPr>
        <a:xfrm rot="19800000">
          <a:off x="5256280" y="1841848"/>
          <a:ext cx="283032" cy="451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61968" y="1953455"/>
        <a:ext cx="198122" cy="271136"/>
      </dsp:txXfrm>
    </dsp:sp>
    <dsp:sp modelId="{711E6C71-5BC8-4F8A-A765-4C658AF7662F}">
      <dsp:nvSpPr>
        <dsp:cNvPr id="0" name=""/>
        <dsp:cNvSpPr/>
      </dsp:nvSpPr>
      <dsp:spPr>
        <a:xfrm>
          <a:off x="5546940" y="933457"/>
          <a:ext cx="1329102" cy="132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0" lang="en-US" sz="1200" b="0" i="0" u="none" kern="1200" baseline="0" dirty="0">
              <a:uLnTx/>
              <a:uFillTx/>
              <a:latin typeface="Arial" panose="020B0604020202020204" pitchFamily="34" charset="0"/>
              <a:cs typeface="Arial" panose="020B0604020202020204" pitchFamily="34" charset="0"/>
            </a:rPr>
            <a:t>Strategized the sharing of HIP materials developed by National AETCs</a:t>
          </a:r>
          <a:endParaRPr lang="en-US" sz="1200" kern="1200" dirty="0">
            <a:latin typeface="Arial" panose="020B0604020202020204" pitchFamily="34" charset="0"/>
            <a:cs typeface="Arial" panose="020B0604020202020204" pitchFamily="34" charset="0"/>
          </a:endParaRPr>
        </a:p>
      </dsp:txBody>
      <dsp:txXfrm>
        <a:off x="5741582" y="1128099"/>
        <a:ext cx="939818" cy="939818"/>
      </dsp:txXfrm>
    </dsp:sp>
    <dsp:sp modelId="{924D9724-4A5D-4935-AE08-C2991EBE7727}">
      <dsp:nvSpPr>
        <dsp:cNvPr id="0" name=""/>
        <dsp:cNvSpPr/>
      </dsp:nvSpPr>
      <dsp:spPr>
        <a:xfrm rot="1800000">
          <a:off x="5256280" y="2765401"/>
          <a:ext cx="283032" cy="451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61968" y="2834553"/>
        <a:ext cx="198122" cy="271136"/>
      </dsp:txXfrm>
    </dsp:sp>
    <dsp:sp modelId="{943FAFC5-BC32-4B55-B30A-577FC7740A0A}">
      <dsp:nvSpPr>
        <dsp:cNvPr id="0" name=""/>
        <dsp:cNvSpPr/>
      </dsp:nvSpPr>
      <dsp:spPr>
        <a:xfrm>
          <a:off x="5546940" y="2796584"/>
          <a:ext cx="1329102" cy="132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0" lang="en-US" sz="1100" b="0" i="0" u="none" kern="1200" baseline="0" dirty="0">
              <a:uLnTx/>
              <a:uFillTx/>
              <a:latin typeface="Arial" panose="020B0604020202020204" pitchFamily="34" charset="0"/>
              <a:cs typeface="Arial" panose="020B0604020202020204" pitchFamily="34" charset="0"/>
            </a:rPr>
            <a:t>Distribution of a CBA Center Brochure to AETC Network Partners</a:t>
          </a:r>
          <a:endParaRPr lang="en-US" sz="1100" kern="1200" dirty="0">
            <a:latin typeface="Arial" panose="020B0604020202020204" pitchFamily="34" charset="0"/>
            <a:cs typeface="Arial" panose="020B0604020202020204" pitchFamily="34" charset="0"/>
          </a:endParaRPr>
        </a:p>
      </dsp:txBody>
      <dsp:txXfrm>
        <a:off x="5741582" y="2991226"/>
        <a:ext cx="939818" cy="939818"/>
      </dsp:txXfrm>
    </dsp:sp>
    <dsp:sp modelId="{BF011764-6A30-4B13-9A33-55DE3A1F17B5}">
      <dsp:nvSpPr>
        <dsp:cNvPr id="0" name=""/>
        <dsp:cNvSpPr/>
      </dsp:nvSpPr>
      <dsp:spPr>
        <a:xfrm rot="5400000">
          <a:off x="4456460" y="3227178"/>
          <a:ext cx="283032" cy="451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498915" y="3275102"/>
        <a:ext cx="198122" cy="271136"/>
      </dsp:txXfrm>
    </dsp:sp>
    <dsp:sp modelId="{DC677BB4-DAF2-4DE2-A84F-7500C1367C62}">
      <dsp:nvSpPr>
        <dsp:cNvPr id="0" name=""/>
        <dsp:cNvSpPr/>
      </dsp:nvSpPr>
      <dsp:spPr>
        <a:xfrm>
          <a:off x="3933425" y="3728147"/>
          <a:ext cx="1329102" cy="132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0" lang="en-US" sz="1200" b="0" i="0" u="none" kern="1200" baseline="0" dirty="0">
              <a:uLnTx/>
              <a:uFillTx/>
              <a:latin typeface="Arial" panose="020B0604020202020204" pitchFamily="34" charset="0"/>
              <a:cs typeface="Arial" panose="020B0604020202020204" pitchFamily="34" charset="0"/>
            </a:rPr>
            <a:t>Identification of key HIP faculty on targeted locations</a:t>
          </a:r>
          <a:endParaRPr lang="en-US" sz="1200" kern="1200" dirty="0">
            <a:latin typeface="Arial" panose="020B0604020202020204" pitchFamily="34" charset="0"/>
            <a:cs typeface="Arial" panose="020B0604020202020204" pitchFamily="34" charset="0"/>
          </a:endParaRPr>
        </a:p>
      </dsp:txBody>
      <dsp:txXfrm>
        <a:off x="4128067" y="3922789"/>
        <a:ext cx="939818" cy="939818"/>
      </dsp:txXfrm>
    </dsp:sp>
    <dsp:sp modelId="{03F2C26D-3229-477B-B8C2-51D9B2A56FE9}">
      <dsp:nvSpPr>
        <dsp:cNvPr id="0" name=""/>
        <dsp:cNvSpPr/>
      </dsp:nvSpPr>
      <dsp:spPr>
        <a:xfrm rot="9000000">
          <a:off x="3656640" y="2765401"/>
          <a:ext cx="283032" cy="451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735862" y="2834553"/>
        <a:ext cx="198122" cy="271136"/>
      </dsp:txXfrm>
    </dsp:sp>
    <dsp:sp modelId="{6A0553FC-D6CE-4FAD-A753-CE3875721C2B}">
      <dsp:nvSpPr>
        <dsp:cNvPr id="0" name=""/>
        <dsp:cNvSpPr/>
      </dsp:nvSpPr>
      <dsp:spPr>
        <a:xfrm>
          <a:off x="2319910" y="2796584"/>
          <a:ext cx="1329102" cy="132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0" lang="en-US" sz="1200" b="0" i="0" u="none" kern="1200" baseline="0" dirty="0">
              <a:uLnTx/>
              <a:uFillTx/>
              <a:latin typeface="Arial" panose="020B0604020202020204" pitchFamily="34" charset="0"/>
              <a:cs typeface="Arial" panose="020B0604020202020204" pitchFamily="34" charset="0"/>
            </a:rPr>
            <a:t>Needs assessment data collected by AETCs</a:t>
          </a:r>
          <a:endParaRPr lang="en-US" sz="1200" kern="1200" dirty="0">
            <a:latin typeface="Arial" panose="020B0604020202020204" pitchFamily="34" charset="0"/>
            <a:cs typeface="Arial" panose="020B0604020202020204" pitchFamily="34" charset="0"/>
          </a:endParaRPr>
        </a:p>
      </dsp:txBody>
      <dsp:txXfrm>
        <a:off x="2514552" y="2991226"/>
        <a:ext cx="939818" cy="939818"/>
      </dsp:txXfrm>
    </dsp:sp>
    <dsp:sp modelId="{4183B6AE-E96B-42DC-8E56-4D62C9B17FB4}">
      <dsp:nvSpPr>
        <dsp:cNvPr id="0" name=""/>
        <dsp:cNvSpPr/>
      </dsp:nvSpPr>
      <dsp:spPr>
        <a:xfrm rot="12600000">
          <a:off x="3656640" y="1841848"/>
          <a:ext cx="283032" cy="451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735862" y="1953455"/>
        <a:ext cx="198122" cy="271136"/>
      </dsp:txXfrm>
    </dsp:sp>
    <dsp:sp modelId="{B180799A-AE4E-4B6B-A85E-02DF6FD39488}">
      <dsp:nvSpPr>
        <dsp:cNvPr id="0" name=""/>
        <dsp:cNvSpPr/>
      </dsp:nvSpPr>
      <dsp:spPr>
        <a:xfrm>
          <a:off x="2319910" y="933457"/>
          <a:ext cx="1329102" cy="132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0" lang="en-US" sz="1200" b="0" i="0" u="none" kern="1200" baseline="0" dirty="0">
              <a:uLnTx/>
              <a:uFillTx/>
              <a:latin typeface="Arial" panose="020B0604020202020204" pitchFamily="34" charset="0"/>
              <a:cs typeface="Arial" panose="020B0604020202020204" pitchFamily="34" charset="0"/>
            </a:rPr>
            <a:t>Development of  infographics/marketing materials</a:t>
          </a:r>
          <a:endParaRPr lang="en-US" sz="1200" kern="1200" dirty="0">
            <a:latin typeface="Arial" panose="020B0604020202020204" pitchFamily="34" charset="0"/>
            <a:cs typeface="Arial" panose="020B0604020202020204" pitchFamily="34" charset="0"/>
          </a:endParaRPr>
        </a:p>
      </dsp:txBody>
      <dsp:txXfrm>
        <a:off x="2514552" y="1128099"/>
        <a:ext cx="939818" cy="9398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0210FD-7DD5-AA4A-8C09-D649AC6751D3}" type="datetimeFigureOut">
              <a:rPr lang="en-US" smtClean="0"/>
              <a:t>10/11/16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3A314F-59EE-B74F-8914-DF182076EA6E}" type="slidenum">
              <a:rPr lang="en-US" smtClean="0"/>
              <a:t>‹#›</a:t>
            </a:fld>
            <a:endParaRPr lang="en-US"/>
          </a:p>
        </p:txBody>
      </p:sp>
    </p:spTree>
    <p:extLst>
      <p:ext uri="{BB962C8B-B14F-4D97-AF65-F5344CB8AC3E}">
        <p14:creationId xmlns:p14="http://schemas.microsoft.com/office/powerpoint/2010/main" val="141187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544DC-03C3-6D4D-97F0-B1958240482F}" type="datetimeFigureOut">
              <a:rPr lang="en-US" smtClean="0"/>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D95EE-4262-2D40-8694-62AC348909FC}" type="slidenum">
              <a:rPr lang="en-US" smtClean="0"/>
              <a:t>‹#›</a:t>
            </a:fld>
            <a:endParaRPr lang="en-US"/>
          </a:p>
        </p:txBody>
      </p:sp>
    </p:spTree>
    <p:extLst>
      <p:ext uri="{BB962C8B-B14F-4D97-AF65-F5344CB8AC3E}">
        <p14:creationId xmlns:p14="http://schemas.microsoft.com/office/powerpoint/2010/main" val="1963982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Care and prevention coordination is more important than ever as agencies seek to engage people in the HIV care continuum, stem new infections, and improve planning to allocate funds to varied HIV services. Join federal and other staff as they cover a series of hot topics (planning, PrEP, data use, HIV testing, stigma). Also, share your insights about capacity building assistance (CBA) collaborative work.</a:t>
            </a:r>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1</a:t>
            </a:fld>
            <a:endParaRPr lang="en-US" dirty="0"/>
          </a:p>
        </p:txBody>
      </p:sp>
    </p:spTree>
    <p:extLst>
      <p:ext uri="{BB962C8B-B14F-4D97-AF65-F5344CB8AC3E}">
        <p14:creationId xmlns:p14="http://schemas.microsoft.com/office/powerpoint/2010/main" val="16802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 ADD MORE TO WHAT IS SAID ON SLIDE</a:t>
            </a:r>
          </a:p>
          <a:p>
            <a:endParaRPr lang="en-US" b="0" dirty="0" smtClean="0"/>
          </a:p>
          <a:p>
            <a:r>
              <a:rPr lang="en-US" b="0" dirty="0" smtClean="0"/>
              <a:t>The Integrated HIV Prevention and Care Plan reflects the </a:t>
            </a:r>
            <a:r>
              <a:rPr lang="en-US" sz="1100" u="sng" dirty="0" smtClean="0"/>
              <a:t>community’s vision and values </a:t>
            </a:r>
            <a:r>
              <a:rPr lang="en-US" b="0" dirty="0" smtClean="0"/>
              <a:t>regarding how best to deliver HIV prevention and care services</a:t>
            </a:r>
          </a:p>
          <a:p>
            <a:endParaRPr lang="en-US" b="0" dirty="0" smtClean="0"/>
          </a:p>
          <a:p>
            <a:r>
              <a:rPr lang="en-US" b="0" dirty="0" smtClean="0"/>
              <a:t>The Integrated HIV Prevention and Care Plan is a</a:t>
            </a:r>
            <a:r>
              <a:rPr lang="en-US" dirty="0" smtClean="0"/>
              <a:t> </a:t>
            </a:r>
            <a:r>
              <a:rPr lang="en-US" sz="1100" u="sng" dirty="0" smtClean="0"/>
              <a:t>living document</a:t>
            </a:r>
            <a:r>
              <a:rPr lang="en-US" dirty="0" smtClean="0"/>
              <a:t> </a:t>
            </a:r>
            <a:r>
              <a:rPr lang="en-US" b="0" dirty="0" smtClean="0"/>
              <a:t>that serves as a jurisdictional HIV/AIDS strategy, or roadmap, for CDC and HRSA grant recipients</a:t>
            </a:r>
            <a:endParaRPr lang="en-US" b="0" dirty="0"/>
          </a:p>
        </p:txBody>
      </p:sp>
      <p:sp>
        <p:nvSpPr>
          <p:cNvPr id="4" name="Slide Number Placeholder 3"/>
          <p:cNvSpPr>
            <a:spLocks noGrp="1"/>
          </p:cNvSpPr>
          <p:nvPr>
            <p:ph type="sldNum" sz="quarter" idx="10"/>
          </p:nvPr>
        </p:nvSpPr>
        <p:spPr/>
        <p:txBody>
          <a:bodyPr/>
          <a:lstStyle/>
          <a:p>
            <a:fld id="{B4FD95EE-4262-2D40-8694-62AC348909FC}" type="slidenum">
              <a:rPr lang="en-US" smtClean="0"/>
              <a:t>22</a:t>
            </a:fld>
            <a:endParaRPr lang="en-US"/>
          </a:p>
        </p:txBody>
      </p:sp>
    </p:spTree>
    <p:extLst>
      <p:ext uri="{BB962C8B-B14F-4D97-AF65-F5344CB8AC3E}">
        <p14:creationId xmlns:p14="http://schemas.microsoft.com/office/powerpoint/2010/main" val="81535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799AD-427D-486E-B435-A92FAFD7284B}" type="slidenum">
              <a:rPr lang="en-US" smtClean="0"/>
              <a:t>25</a:t>
            </a:fld>
            <a:endParaRPr lang="en-US" dirty="0"/>
          </a:p>
        </p:txBody>
      </p:sp>
    </p:spTree>
    <p:extLst>
      <p:ext uri="{BB962C8B-B14F-4D97-AF65-F5344CB8AC3E}">
        <p14:creationId xmlns:p14="http://schemas.microsoft.com/office/powerpoint/2010/main" val="275309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08164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30AC32-AC9F-40AF-9F81-80395CEAC40D}" type="slidenum">
              <a:rPr lang="en-US" altLang="en-US" smtClean="0">
                <a:solidFill>
                  <a:prstClr val="black"/>
                </a:solidFill>
                <a:cs typeface="Arial" pitchFamily="34" charset="0"/>
              </a:rPr>
              <a:pPr eaLnBrk="1" hangingPunct="1">
                <a:spcBef>
                  <a:spcPct val="0"/>
                </a:spcBef>
              </a:pPr>
              <a:t>30</a:t>
            </a:fld>
            <a:endParaRPr lang="en-US" altLang="en-US" dirty="0" smtClean="0">
              <a:solidFill>
                <a:prstClr val="black"/>
              </a:solidFill>
              <a:cs typeface="Arial" pitchFamily="34" charset="0"/>
            </a:endParaRPr>
          </a:p>
        </p:txBody>
      </p:sp>
    </p:spTree>
    <p:extLst>
      <p:ext uri="{BB962C8B-B14F-4D97-AF65-F5344CB8AC3E}">
        <p14:creationId xmlns:p14="http://schemas.microsoft.com/office/powerpoint/2010/main" val="396443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E1A760B-3C9D-481B-9BB6-00CDCB54C036}" type="slidenum">
              <a:rPr lang="en-US" altLang="en-US" smtClean="0">
                <a:solidFill>
                  <a:prstClr val="black"/>
                </a:solidFill>
                <a:cs typeface="Arial" pitchFamily="34" charset="0"/>
              </a:rPr>
              <a:pPr eaLnBrk="1" hangingPunct="1">
                <a:spcBef>
                  <a:spcPct val="0"/>
                </a:spcBef>
              </a:pPr>
              <a:t>31</a:t>
            </a:fld>
            <a:endParaRPr lang="en-US" altLang="en-US" dirty="0" smtClean="0">
              <a:solidFill>
                <a:prstClr val="black"/>
              </a:solidFill>
              <a:cs typeface="Arial" pitchFamily="34" charset="0"/>
            </a:endParaRPr>
          </a:p>
        </p:txBody>
      </p:sp>
    </p:spTree>
    <p:extLst>
      <p:ext uri="{BB962C8B-B14F-4D97-AF65-F5344CB8AC3E}">
        <p14:creationId xmlns:p14="http://schemas.microsoft.com/office/powerpoint/2010/main" val="1493605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3AC5E7-00D6-465B-85F8-10D8D387FBF0}" type="slidenum">
              <a:rPr lang="en-US" altLang="en-US" smtClean="0">
                <a:solidFill>
                  <a:prstClr val="black"/>
                </a:solidFill>
                <a:cs typeface="Arial" pitchFamily="34" charset="0"/>
              </a:rPr>
              <a:pPr eaLnBrk="1" hangingPunct="1">
                <a:spcBef>
                  <a:spcPct val="0"/>
                </a:spcBef>
              </a:pPr>
              <a:t>32</a:t>
            </a:fld>
            <a:endParaRPr lang="en-US" altLang="en-US" dirty="0" smtClean="0">
              <a:solidFill>
                <a:prstClr val="black"/>
              </a:solidFill>
              <a:cs typeface="Arial" pitchFamily="34" charset="0"/>
            </a:endParaRPr>
          </a:p>
        </p:txBody>
      </p:sp>
    </p:spTree>
    <p:extLst>
      <p:ext uri="{BB962C8B-B14F-4D97-AF65-F5344CB8AC3E}">
        <p14:creationId xmlns:p14="http://schemas.microsoft.com/office/powerpoint/2010/main" val="179757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7B817A-E729-4F91-9CAF-AD458CA271E1}" type="slidenum">
              <a:rPr lang="en-US" altLang="en-US" smtClean="0">
                <a:solidFill>
                  <a:prstClr val="black"/>
                </a:solidFill>
                <a:cs typeface="Arial" pitchFamily="34" charset="0"/>
              </a:rPr>
              <a:pPr eaLnBrk="1" hangingPunct="1">
                <a:spcBef>
                  <a:spcPct val="0"/>
                </a:spcBef>
              </a:pPr>
              <a:t>33</a:t>
            </a:fld>
            <a:endParaRPr lang="en-US" altLang="en-US" dirty="0" smtClean="0">
              <a:solidFill>
                <a:prstClr val="black"/>
              </a:solidFill>
              <a:cs typeface="Arial" pitchFamily="34" charset="0"/>
            </a:endParaRPr>
          </a:p>
        </p:txBody>
      </p:sp>
    </p:spTree>
    <p:extLst>
      <p:ext uri="{BB962C8B-B14F-4D97-AF65-F5344CB8AC3E}">
        <p14:creationId xmlns:p14="http://schemas.microsoft.com/office/powerpoint/2010/main" val="172734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62A0A4-4021-4F67-B7D0-1BA96F8C6CCC}" type="slidenum">
              <a:rPr lang="en-US" altLang="en-US" smtClean="0">
                <a:solidFill>
                  <a:prstClr val="black"/>
                </a:solidFill>
                <a:cs typeface="Arial" pitchFamily="34" charset="0"/>
              </a:rPr>
              <a:pPr eaLnBrk="1" hangingPunct="1">
                <a:spcBef>
                  <a:spcPct val="0"/>
                </a:spcBef>
              </a:pPr>
              <a:t>34</a:t>
            </a:fld>
            <a:endParaRPr lang="en-US" altLang="en-US" dirty="0" smtClean="0">
              <a:solidFill>
                <a:prstClr val="black"/>
              </a:solidFill>
              <a:cs typeface="Arial" pitchFamily="34" charset="0"/>
            </a:endParaRPr>
          </a:p>
        </p:txBody>
      </p:sp>
    </p:spTree>
    <p:extLst>
      <p:ext uri="{BB962C8B-B14F-4D97-AF65-F5344CB8AC3E}">
        <p14:creationId xmlns:p14="http://schemas.microsoft.com/office/powerpoint/2010/main" val="202534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310" indent="-283060" eaLnBrk="0" hangingPunct="0">
              <a:spcBef>
                <a:spcPct val="30000"/>
              </a:spcBef>
              <a:defRPr sz="1200">
                <a:solidFill>
                  <a:schemeClr val="tx1"/>
                </a:solidFill>
                <a:latin typeface="Calibri" pitchFamily="34" charset="0"/>
              </a:defRPr>
            </a:lvl2pPr>
            <a:lvl3pPr marL="1140016" indent="-225515" eaLnBrk="0" hangingPunct="0">
              <a:spcBef>
                <a:spcPct val="30000"/>
              </a:spcBef>
              <a:defRPr sz="1200">
                <a:solidFill>
                  <a:schemeClr val="tx1"/>
                </a:solidFill>
                <a:latin typeface="Calibri" pitchFamily="34" charset="0"/>
              </a:defRPr>
            </a:lvl3pPr>
            <a:lvl4pPr marL="1597267" indent="-225515" eaLnBrk="0" hangingPunct="0">
              <a:spcBef>
                <a:spcPct val="30000"/>
              </a:spcBef>
              <a:defRPr sz="1200">
                <a:solidFill>
                  <a:schemeClr val="tx1"/>
                </a:solidFill>
                <a:latin typeface="Calibri" pitchFamily="34" charset="0"/>
              </a:defRPr>
            </a:lvl4pPr>
            <a:lvl5pPr marL="2054517" indent="-225515" eaLnBrk="0" hangingPunct="0">
              <a:spcBef>
                <a:spcPct val="30000"/>
              </a:spcBef>
              <a:defRPr sz="1200">
                <a:solidFill>
                  <a:schemeClr val="tx1"/>
                </a:solidFill>
                <a:latin typeface="Calibri" pitchFamily="34" charset="0"/>
              </a:defRPr>
            </a:lvl5pPr>
            <a:lvl6pPr marL="2502436" indent="-225515" eaLnBrk="0" fontAlgn="base" hangingPunct="0">
              <a:spcBef>
                <a:spcPct val="30000"/>
              </a:spcBef>
              <a:spcAft>
                <a:spcPct val="0"/>
              </a:spcAft>
              <a:defRPr sz="1200">
                <a:solidFill>
                  <a:schemeClr val="tx1"/>
                </a:solidFill>
                <a:latin typeface="Calibri" pitchFamily="34" charset="0"/>
              </a:defRPr>
            </a:lvl6pPr>
            <a:lvl7pPr marL="2950355" indent="-225515" eaLnBrk="0" fontAlgn="base" hangingPunct="0">
              <a:spcBef>
                <a:spcPct val="30000"/>
              </a:spcBef>
              <a:spcAft>
                <a:spcPct val="0"/>
              </a:spcAft>
              <a:defRPr sz="1200">
                <a:solidFill>
                  <a:schemeClr val="tx1"/>
                </a:solidFill>
                <a:latin typeface="Calibri" pitchFamily="34" charset="0"/>
              </a:defRPr>
            </a:lvl7pPr>
            <a:lvl8pPr marL="3398274" indent="-225515" eaLnBrk="0" fontAlgn="base" hangingPunct="0">
              <a:spcBef>
                <a:spcPct val="30000"/>
              </a:spcBef>
              <a:spcAft>
                <a:spcPct val="0"/>
              </a:spcAft>
              <a:defRPr sz="1200">
                <a:solidFill>
                  <a:schemeClr val="tx1"/>
                </a:solidFill>
                <a:latin typeface="Calibri" pitchFamily="34" charset="0"/>
              </a:defRPr>
            </a:lvl8pPr>
            <a:lvl9pPr marL="3846192" indent="-2255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F6D1A1-FB2D-4DFE-AB32-45A4B6033E03}" type="slidenum">
              <a:rPr lang="en-US" altLang="en-US">
                <a:solidFill>
                  <a:srgbClr val="000000"/>
                </a:solidFill>
              </a:rPr>
              <a:pPr eaLnBrk="1" hangingPunct="1">
                <a:spcBef>
                  <a:spcPct val="0"/>
                </a:spcBef>
              </a:pPr>
              <a:t>35</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342900" indent="-342900" eaLnBrk="1" hangingPunct="1">
              <a:spcBef>
                <a:spcPct val="0"/>
              </a:spcBef>
              <a:defRPr/>
            </a:pPr>
            <a:r>
              <a:rPr lang="en-US" altLang="en-US" sz="2400" dirty="0" smtClean="0">
                <a:solidFill>
                  <a:srgbClr val="595959"/>
                </a:solidFill>
                <a:latin typeface="Rockwell" pitchFamily="18" charset="0"/>
                <a:ea typeface="+mn-ea"/>
              </a:rPr>
              <a:t>Quality outcomes</a:t>
            </a:r>
          </a:p>
          <a:p>
            <a:pPr marL="1085850" lvl="1" indent="-342900" eaLnBrk="1" hangingPunct="1">
              <a:spcBef>
                <a:spcPct val="0"/>
              </a:spcBef>
              <a:defRPr/>
            </a:pPr>
            <a:r>
              <a:rPr lang="en-US" altLang="en-US" sz="2000" dirty="0" smtClean="0">
                <a:solidFill>
                  <a:srgbClr val="595959"/>
                </a:solidFill>
                <a:latin typeface="Rockwell" pitchFamily="18" charset="0"/>
                <a:ea typeface="+mn-ea"/>
              </a:rPr>
              <a:t>HIV care continuum </a:t>
            </a:r>
            <a:endParaRPr lang="en-US" altLang="en-US" sz="2400" dirty="0" smtClean="0">
              <a:solidFill>
                <a:srgbClr val="595959"/>
              </a:solidFill>
              <a:latin typeface="Rockwell" pitchFamily="18" charset="0"/>
              <a:ea typeface="+mn-ea"/>
            </a:endParaRPr>
          </a:p>
          <a:p>
            <a:pPr marL="342900" indent="-342900" eaLnBrk="1" hangingPunct="1">
              <a:spcBef>
                <a:spcPct val="0"/>
              </a:spcBef>
              <a:defRPr/>
            </a:pPr>
            <a:endParaRPr lang="en-US" altLang="en-US" sz="2400" dirty="0" smtClean="0">
              <a:solidFill>
                <a:srgbClr val="595959"/>
              </a:solidFill>
              <a:latin typeface="Rockwell" pitchFamily="18" charset="0"/>
              <a:ea typeface="+mn-ea"/>
            </a:endParaRPr>
          </a:p>
          <a:p>
            <a:pPr marL="342900" indent="-342900" eaLnBrk="1" hangingPunct="1">
              <a:spcBef>
                <a:spcPct val="0"/>
              </a:spcBef>
              <a:defRPr/>
            </a:pPr>
            <a:endParaRPr lang="en-US" altLang="en-US" sz="2400" dirty="0" smtClean="0">
              <a:solidFill>
                <a:srgbClr val="595959"/>
              </a:solidFill>
              <a:latin typeface="Rockwell" pitchFamily="18" charset="0"/>
              <a:ea typeface="+mn-ea"/>
            </a:endParaRPr>
          </a:p>
          <a:p>
            <a:pPr marL="342900" indent="-342900" eaLnBrk="1" hangingPunct="1">
              <a:spcBef>
                <a:spcPct val="0"/>
              </a:spcBef>
              <a:defRPr/>
            </a:pPr>
            <a:r>
              <a:rPr lang="en-US" altLang="en-US" sz="2400" dirty="0" smtClean="0">
                <a:solidFill>
                  <a:srgbClr val="595959"/>
                </a:solidFill>
                <a:latin typeface="Rockwell" pitchFamily="18" charset="0"/>
                <a:ea typeface="+mn-ea"/>
              </a:rPr>
              <a:t>Organizational development</a:t>
            </a:r>
          </a:p>
          <a:p>
            <a:pPr marL="1085850" lvl="1" indent="-342900" eaLnBrk="1" hangingPunct="1">
              <a:spcBef>
                <a:spcPct val="0"/>
              </a:spcBef>
              <a:defRPr/>
            </a:pPr>
            <a:r>
              <a:rPr lang="en-US" altLang="en-US" sz="2000" dirty="0" smtClean="0">
                <a:solidFill>
                  <a:srgbClr val="595959"/>
                </a:solidFill>
                <a:latin typeface="Rockwell" pitchFamily="18" charset="0"/>
                <a:ea typeface="+mn-ea"/>
              </a:rPr>
              <a:t>Affordable Care Act (ACA) </a:t>
            </a:r>
          </a:p>
          <a:p>
            <a:pPr marL="1085850" lvl="1" indent="-342900" eaLnBrk="1" hangingPunct="1">
              <a:spcBef>
                <a:spcPct val="0"/>
              </a:spcBef>
              <a:defRPr/>
            </a:pPr>
            <a:r>
              <a:rPr lang="en-US" altLang="en-US" sz="2000" dirty="0" smtClean="0">
                <a:solidFill>
                  <a:srgbClr val="595959"/>
                </a:solidFill>
                <a:latin typeface="Rockwell" pitchFamily="18" charset="0"/>
                <a:ea typeface="+mn-ea"/>
              </a:rPr>
              <a:t>Electronic medical records </a:t>
            </a:r>
          </a:p>
          <a:p>
            <a:pPr marL="1085850" lvl="1" indent="-342900" eaLnBrk="1" hangingPunct="1">
              <a:spcBef>
                <a:spcPct val="0"/>
              </a:spcBef>
              <a:defRPr/>
            </a:pPr>
            <a:r>
              <a:rPr lang="en-US" altLang="en-US" sz="2000" dirty="0" smtClean="0">
                <a:solidFill>
                  <a:srgbClr val="595959"/>
                </a:solidFill>
                <a:latin typeface="Rockwell" pitchFamily="18" charset="0"/>
                <a:ea typeface="+mn-ea"/>
              </a:rPr>
              <a:t>Patient-centered medical home  </a:t>
            </a:r>
          </a:p>
          <a:p>
            <a:pPr eaLnBrk="1" hangingPunct="1">
              <a:defRPr/>
            </a:pPr>
            <a:endParaRPr lang="en-US" dirty="0">
              <a:ea typeface="+mn-ea"/>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CBCE7A8C-29C1-7C42-927E-295D1564377E}" type="slidenum">
              <a:rPr lang="en-US"/>
              <a:pPr eaLnBrk="1" hangingPunct="1"/>
              <a:t>39</a:t>
            </a:fld>
            <a:endParaRPr lang="en-US"/>
          </a:p>
        </p:txBody>
      </p:sp>
    </p:spTree>
    <p:extLst>
      <p:ext uri="{BB962C8B-B14F-4D97-AF65-F5344CB8AC3E}">
        <p14:creationId xmlns:p14="http://schemas.microsoft.com/office/powerpoint/2010/main" val="408423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Throughout</a:t>
            </a:r>
            <a:r>
              <a:rPr lang="en-US" altLang="en-US" baseline="0" dirty="0" smtClean="0"/>
              <a:t> this session, you will be provided with the opportunity to respond to polling questions, using the clickers on your chairs.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29CDED-CB67-41C2-8236-C56B9667282B}" type="slidenum">
              <a:rPr lang="en-US" altLang="en-US" smtClean="0">
                <a:solidFill>
                  <a:prstClr val="black"/>
                </a:solidFill>
                <a:cs typeface="Arial" pitchFamily="34" charset="0"/>
              </a:rPr>
              <a:pPr eaLnBrk="1" hangingPunct="1">
                <a:spcBef>
                  <a:spcPct val="0"/>
                </a:spcBef>
              </a:pPr>
              <a:t>3</a:t>
            </a:fld>
            <a:endParaRPr lang="en-US" altLang="en-US" dirty="0" smtClean="0">
              <a:solidFill>
                <a:prstClr val="black"/>
              </a:solidFill>
              <a:cs typeface="Arial" pitchFamily="34" charset="0"/>
            </a:endParaRPr>
          </a:p>
        </p:txBody>
      </p:sp>
    </p:spTree>
    <p:extLst>
      <p:ext uri="{BB962C8B-B14F-4D97-AF65-F5344CB8AC3E}">
        <p14:creationId xmlns:p14="http://schemas.microsoft.com/office/powerpoint/2010/main" val="3496480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1363" indent="-284163" eaLnBrk="0" hangingPunct="0">
              <a:defRPr>
                <a:solidFill>
                  <a:schemeClr val="tx1"/>
                </a:solidFill>
                <a:latin typeface="Calibri" charset="0"/>
                <a:ea typeface="Arial" charset="0"/>
                <a:cs typeface="Arial" charset="0"/>
              </a:defRPr>
            </a:lvl2pPr>
            <a:lvl3pPr marL="1141413" indent="-227013" eaLnBrk="0" hangingPunct="0">
              <a:defRPr>
                <a:solidFill>
                  <a:schemeClr val="tx1"/>
                </a:solidFill>
                <a:latin typeface="Calibri" charset="0"/>
                <a:ea typeface="Arial" charset="0"/>
                <a:cs typeface="Arial" charset="0"/>
              </a:defRPr>
            </a:lvl3pPr>
            <a:lvl4pPr marL="1598613" indent="-227013" eaLnBrk="0" hangingPunct="0">
              <a:defRPr>
                <a:solidFill>
                  <a:schemeClr val="tx1"/>
                </a:solidFill>
                <a:latin typeface="Calibri" charset="0"/>
                <a:ea typeface="Arial" charset="0"/>
                <a:cs typeface="Arial" charset="0"/>
              </a:defRPr>
            </a:lvl4pPr>
            <a:lvl5pPr marL="2055813" indent="-227013" eaLnBrk="0" hangingPunct="0">
              <a:defRPr>
                <a:solidFill>
                  <a:schemeClr val="tx1"/>
                </a:solidFill>
                <a:latin typeface="Calibri" charset="0"/>
                <a:ea typeface="Arial" charset="0"/>
                <a:cs typeface="Arial" charset="0"/>
              </a:defRPr>
            </a:lvl5pPr>
            <a:lvl6pPr marL="2513013" indent="-227013" eaLnBrk="0" fontAlgn="base" hangingPunct="0">
              <a:spcBef>
                <a:spcPct val="0"/>
              </a:spcBef>
              <a:spcAft>
                <a:spcPct val="0"/>
              </a:spcAft>
              <a:defRPr>
                <a:solidFill>
                  <a:schemeClr val="tx1"/>
                </a:solidFill>
                <a:latin typeface="Calibri" charset="0"/>
                <a:ea typeface="Arial" charset="0"/>
                <a:cs typeface="Arial" charset="0"/>
              </a:defRPr>
            </a:lvl6pPr>
            <a:lvl7pPr marL="2970213" indent="-227013" eaLnBrk="0" fontAlgn="base" hangingPunct="0">
              <a:spcBef>
                <a:spcPct val="0"/>
              </a:spcBef>
              <a:spcAft>
                <a:spcPct val="0"/>
              </a:spcAft>
              <a:defRPr>
                <a:solidFill>
                  <a:schemeClr val="tx1"/>
                </a:solidFill>
                <a:latin typeface="Calibri" charset="0"/>
                <a:ea typeface="Arial" charset="0"/>
                <a:cs typeface="Arial" charset="0"/>
              </a:defRPr>
            </a:lvl7pPr>
            <a:lvl8pPr marL="3427413" indent="-227013" eaLnBrk="0" fontAlgn="base" hangingPunct="0">
              <a:spcBef>
                <a:spcPct val="0"/>
              </a:spcBef>
              <a:spcAft>
                <a:spcPct val="0"/>
              </a:spcAft>
              <a:defRPr>
                <a:solidFill>
                  <a:schemeClr val="tx1"/>
                </a:solidFill>
                <a:latin typeface="Calibri" charset="0"/>
                <a:ea typeface="Arial" charset="0"/>
                <a:cs typeface="Arial" charset="0"/>
              </a:defRPr>
            </a:lvl8pPr>
            <a:lvl9pPr marL="3884613" indent="-22701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7678836F-BF94-9048-ADE7-8B4280E9DBBE}" type="slidenum">
              <a:rPr lang="en-US">
                <a:solidFill>
                  <a:srgbClr val="000000"/>
                </a:solidFill>
              </a:rPr>
              <a:pPr eaLnBrk="1" hangingPunct="1"/>
              <a:t>41</a:t>
            </a:fld>
            <a:endParaRPr lang="en-US">
              <a:solidFill>
                <a:srgbClr val="000000"/>
              </a:solidFill>
            </a:endParaRPr>
          </a:p>
        </p:txBody>
      </p:sp>
    </p:spTree>
    <p:extLst>
      <p:ext uri="{BB962C8B-B14F-4D97-AF65-F5344CB8AC3E}">
        <p14:creationId xmlns:p14="http://schemas.microsoft.com/office/powerpoint/2010/main" val="1299863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04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ts val="600"/>
              </a:spcBef>
              <a:buFont typeface="Arial" panose="020B0604020202020204" pitchFamily="34" charset="0"/>
              <a:buNone/>
              <a:defRPr/>
            </a:pPr>
            <a:r>
              <a:rPr lang="en-US" sz="1100" baseline="0" dirty="0" smtClean="0">
                <a:solidFill>
                  <a:schemeClr val="tx1">
                    <a:lumMod val="65000"/>
                    <a:lumOff val="35000"/>
                  </a:schemeClr>
                </a:solidFill>
                <a:latin typeface="Arial" panose="020B0604020202020204" pitchFamily="34" charset="0"/>
                <a:cs typeface="Arial" charset="0"/>
              </a:rPr>
              <a:t>Must be </a:t>
            </a:r>
            <a:r>
              <a:rPr lang="en-US" sz="1100" b="1" baseline="0" dirty="0" smtClean="0">
                <a:solidFill>
                  <a:schemeClr val="tx1">
                    <a:lumMod val="65000"/>
                    <a:lumOff val="35000"/>
                  </a:schemeClr>
                </a:solidFill>
                <a:latin typeface="Arial" panose="020B0604020202020204" pitchFamily="34" charset="0"/>
                <a:cs typeface="Arial" charset="0"/>
              </a:rPr>
              <a:t>adaptable</a:t>
            </a:r>
            <a:r>
              <a:rPr lang="en-US" sz="1100" baseline="0" dirty="0" smtClean="0">
                <a:solidFill>
                  <a:schemeClr val="tx1">
                    <a:lumMod val="65000"/>
                    <a:lumOff val="35000"/>
                  </a:schemeClr>
                </a:solidFill>
                <a:latin typeface="Arial" panose="020B0604020202020204" pitchFamily="34" charset="0"/>
                <a:cs typeface="Arial" charset="0"/>
              </a:rPr>
              <a:t> and </a:t>
            </a:r>
            <a:r>
              <a:rPr lang="en-US" sz="1100" b="1" baseline="0" dirty="0" smtClean="0">
                <a:solidFill>
                  <a:schemeClr val="tx1">
                    <a:lumMod val="65000"/>
                    <a:lumOff val="35000"/>
                  </a:schemeClr>
                </a:solidFill>
                <a:latin typeface="Arial" panose="020B0604020202020204" pitchFamily="34" charset="0"/>
                <a:cs typeface="Arial" charset="0"/>
              </a:rPr>
              <a:t>responsive</a:t>
            </a:r>
            <a:r>
              <a:rPr lang="en-US" sz="1100" baseline="0" dirty="0" smtClean="0">
                <a:solidFill>
                  <a:schemeClr val="tx1">
                    <a:lumMod val="65000"/>
                    <a:lumOff val="35000"/>
                  </a:schemeClr>
                </a:solidFill>
                <a:latin typeface="Arial" panose="020B0604020202020204" pitchFamily="34" charset="0"/>
                <a:cs typeface="Arial" charset="0"/>
              </a:rPr>
              <a:t> to the changing environment</a:t>
            </a:r>
          </a:p>
          <a:p>
            <a:pPr marL="800100" lvl="1" indent="-342900" eaLnBrk="1" hangingPunct="1">
              <a:spcBef>
                <a:spcPts val="0"/>
              </a:spcBef>
              <a:buFont typeface="Arial" panose="020B0604020202020204" pitchFamily="34" charset="0"/>
              <a:buChar char="•"/>
              <a:defRPr/>
            </a:pPr>
            <a:r>
              <a:rPr lang="en-US" sz="1100" baseline="0" dirty="0" smtClean="0">
                <a:solidFill>
                  <a:schemeClr val="tx1">
                    <a:lumMod val="65000"/>
                    <a:lumOff val="35000"/>
                  </a:schemeClr>
                </a:solidFill>
                <a:latin typeface="Arial" panose="020B0604020202020204" pitchFamily="34" charset="0"/>
                <a:cs typeface="Arial" charset="0"/>
              </a:rPr>
              <a:t>Policy</a:t>
            </a:r>
          </a:p>
          <a:p>
            <a:pPr marL="800100" lvl="1" indent="-342900" eaLnBrk="1" hangingPunct="1">
              <a:spcBef>
                <a:spcPts val="0"/>
              </a:spcBef>
              <a:buFont typeface="Arial" panose="020B0604020202020204" pitchFamily="34" charset="0"/>
              <a:buChar char="•"/>
              <a:defRPr/>
            </a:pPr>
            <a:r>
              <a:rPr lang="en-US" sz="1100" baseline="0" dirty="0" smtClean="0">
                <a:solidFill>
                  <a:schemeClr val="tx1">
                    <a:lumMod val="65000"/>
                    <a:lumOff val="35000"/>
                  </a:schemeClr>
                </a:solidFill>
                <a:latin typeface="Arial" panose="020B0604020202020204" pitchFamily="34" charset="0"/>
                <a:cs typeface="Arial" charset="0"/>
              </a:rPr>
              <a:t>Science</a:t>
            </a:r>
          </a:p>
          <a:p>
            <a:pPr marL="800100" lvl="1" indent="-342900" eaLnBrk="1" hangingPunct="1">
              <a:spcBef>
                <a:spcPts val="0"/>
              </a:spcBef>
              <a:buFont typeface="Arial" panose="020B0604020202020204" pitchFamily="34" charset="0"/>
              <a:buChar char="•"/>
              <a:defRPr/>
            </a:pPr>
            <a:r>
              <a:rPr lang="en-US" sz="1100" baseline="0" dirty="0" smtClean="0">
                <a:solidFill>
                  <a:schemeClr val="tx1">
                    <a:lumMod val="65000"/>
                    <a:lumOff val="35000"/>
                  </a:schemeClr>
                </a:solidFill>
                <a:latin typeface="Arial" panose="020B0604020202020204" pitchFamily="34" charset="0"/>
                <a:cs typeface="Arial" charset="0"/>
              </a:rPr>
              <a:t>Modalities</a:t>
            </a:r>
          </a:p>
          <a:p>
            <a:pPr eaLnBrk="1" hangingPunct="1">
              <a:spcBef>
                <a:spcPct val="0"/>
              </a:spcBef>
              <a:defRPr/>
            </a:pPr>
            <a:endParaRPr lang="en-US" altLang="en-US" sz="800" dirty="0" smtClean="0">
              <a:ea typeface="+mn-ea"/>
            </a:endParaRPr>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1363" indent="-284163" eaLnBrk="0" hangingPunct="0">
              <a:defRPr>
                <a:solidFill>
                  <a:schemeClr val="tx1"/>
                </a:solidFill>
                <a:latin typeface="Calibri" charset="0"/>
                <a:ea typeface="Arial" charset="0"/>
                <a:cs typeface="Arial" charset="0"/>
              </a:defRPr>
            </a:lvl2pPr>
            <a:lvl3pPr marL="1141413" indent="-227013" eaLnBrk="0" hangingPunct="0">
              <a:defRPr>
                <a:solidFill>
                  <a:schemeClr val="tx1"/>
                </a:solidFill>
                <a:latin typeface="Calibri" charset="0"/>
                <a:ea typeface="Arial" charset="0"/>
                <a:cs typeface="Arial" charset="0"/>
              </a:defRPr>
            </a:lvl3pPr>
            <a:lvl4pPr marL="1598613" indent="-227013" eaLnBrk="0" hangingPunct="0">
              <a:defRPr>
                <a:solidFill>
                  <a:schemeClr val="tx1"/>
                </a:solidFill>
                <a:latin typeface="Calibri" charset="0"/>
                <a:ea typeface="Arial" charset="0"/>
                <a:cs typeface="Arial" charset="0"/>
              </a:defRPr>
            </a:lvl4pPr>
            <a:lvl5pPr marL="2055813" indent="-227013" eaLnBrk="0" hangingPunct="0">
              <a:defRPr>
                <a:solidFill>
                  <a:schemeClr val="tx1"/>
                </a:solidFill>
                <a:latin typeface="Calibri" charset="0"/>
                <a:ea typeface="Arial" charset="0"/>
                <a:cs typeface="Arial" charset="0"/>
              </a:defRPr>
            </a:lvl5pPr>
            <a:lvl6pPr marL="2513013" indent="-227013" eaLnBrk="0" fontAlgn="base" hangingPunct="0">
              <a:spcBef>
                <a:spcPct val="0"/>
              </a:spcBef>
              <a:spcAft>
                <a:spcPct val="0"/>
              </a:spcAft>
              <a:defRPr>
                <a:solidFill>
                  <a:schemeClr val="tx1"/>
                </a:solidFill>
                <a:latin typeface="Calibri" charset="0"/>
                <a:ea typeface="Arial" charset="0"/>
                <a:cs typeface="Arial" charset="0"/>
              </a:defRPr>
            </a:lvl6pPr>
            <a:lvl7pPr marL="2970213" indent="-227013" eaLnBrk="0" fontAlgn="base" hangingPunct="0">
              <a:spcBef>
                <a:spcPct val="0"/>
              </a:spcBef>
              <a:spcAft>
                <a:spcPct val="0"/>
              </a:spcAft>
              <a:defRPr>
                <a:solidFill>
                  <a:schemeClr val="tx1"/>
                </a:solidFill>
                <a:latin typeface="Calibri" charset="0"/>
                <a:ea typeface="Arial" charset="0"/>
                <a:cs typeface="Arial" charset="0"/>
              </a:defRPr>
            </a:lvl7pPr>
            <a:lvl8pPr marL="3427413" indent="-227013" eaLnBrk="0" fontAlgn="base" hangingPunct="0">
              <a:spcBef>
                <a:spcPct val="0"/>
              </a:spcBef>
              <a:spcAft>
                <a:spcPct val="0"/>
              </a:spcAft>
              <a:defRPr>
                <a:solidFill>
                  <a:schemeClr val="tx1"/>
                </a:solidFill>
                <a:latin typeface="Calibri" charset="0"/>
                <a:ea typeface="Arial" charset="0"/>
                <a:cs typeface="Arial" charset="0"/>
              </a:defRPr>
            </a:lvl8pPr>
            <a:lvl9pPr marL="3884613" indent="-22701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9BBF3A8D-F73D-AE4E-AC7C-73BDA4701548}" type="slidenum">
              <a:rPr lang="en-US">
                <a:solidFill>
                  <a:srgbClr val="000000"/>
                </a:solidFill>
              </a:rPr>
              <a:pPr eaLnBrk="1" hangingPunct="1"/>
              <a:t>42</a:t>
            </a:fld>
            <a:endParaRPr lang="en-US">
              <a:solidFill>
                <a:srgbClr val="000000"/>
              </a:solidFill>
            </a:endParaRPr>
          </a:p>
        </p:txBody>
      </p:sp>
    </p:spTree>
    <p:extLst>
      <p:ext uri="{BB962C8B-B14F-4D97-AF65-F5344CB8AC3E}">
        <p14:creationId xmlns:p14="http://schemas.microsoft.com/office/powerpoint/2010/main" val="608615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F0CF2-D32B-4981-BF28-8647E44E0EC1}" type="slidenum">
              <a:rPr lang="en-US" smtClean="0">
                <a:solidFill>
                  <a:prstClr val="black"/>
                </a:solidFill>
                <a:latin typeface="Calibri"/>
              </a:rPr>
              <a:pPr/>
              <a:t>43</a:t>
            </a:fld>
            <a:endParaRPr lang="en-US" dirty="0">
              <a:solidFill>
                <a:prstClr val="black"/>
              </a:solidFill>
              <a:latin typeface="Calibri"/>
            </a:endParaRPr>
          </a:p>
        </p:txBody>
      </p:sp>
    </p:spTree>
    <p:extLst>
      <p:ext uri="{BB962C8B-B14F-4D97-AF65-F5344CB8AC3E}">
        <p14:creationId xmlns:p14="http://schemas.microsoft.com/office/powerpoint/2010/main" val="3778873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22F0CF2-D32B-4981-BF28-8647E44E0EC1}" type="slidenum">
              <a:rPr lang="en-US" smtClean="0">
                <a:solidFill>
                  <a:prstClr val="black"/>
                </a:solidFill>
                <a:latin typeface="Calibri"/>
              </a:rPr>
              <a:pPr/>
              <a:t>44</a:t>
            </a:fld>
            <a:endParaRPr lang="en-US" dirty="0">
              <a:solidFill>
                <a:prstClr val="black"/>
              </a:solidFill>
              <a:latin typeface="Calibri"/>
            </a:endParaRPr>
          </a:p>
        </p:txBody>
      </p:sp>
    </p:spTree>
    <p:extLst>
      <p:ext uri="{BB962C8B-B14F-4D97-AF65-F5344CB8AC3E}">
        <p14:creationId xmlns:p14="http://schemas.microsoft.com/office/powerpoint/2010/main" val="3078976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22F0CF2-D32B-4981-BF28-8647E44E0EC1}" type="slidenum">
              <a:rPr lang="en-US" smtClean="0">
                <a:solidFill>
                  <a:prstClr val="black"/>
                </a:solidFill>
                <a:latin typeface="Calibri"/>
              </a:rPr>
              <a:pPr/>
              <a:t>45</a:t>
            </a:fld>
            <a:endParaRPr lang="en-US" dirty="0">
              <a:solidFill>
                <a:prstClr val="black"/>
              </a:solidFill>
              <a:latin typeface="Calibri"/>
            </a:endParaRPr>
          </a:p>
        </p:txBody>
      </p:sp>
    </p:spTree>
    <p:extLst>
      <p:ext uri="{BB962C8B-B14F-4D97-AF65-F5344CB8AC3E}">
        <p14:creationId xmlns:p14="http://schemas.microsoft.com/office/powerpoint/2010/main" val="29595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F0CF2-D32B-4981-BF28-8647E44E0EC1}" type="slidenum">
              <a:rPr lang="en-US" smtClean="0">
                <a:solidFill>
                  <a:prstClr val="black"/>
                </a:solidFill>
                <a:latin typeface="Calibri"/>
              </a:rPr>
              <a:pPr/>
              <a:t>46</a:t>
            </a:fld>
            <a:endParaRPr lang="en-US" dirty="0">
              <a:solidFill>
                <a:prstClr val="black"/>
              </a:solidFill>
              <a:latin typeface="Calibri"/>
            </a:endParaRPr>
          </a:p>
        </p:txBody>
      </p:sp>
    </p:spTree>
    <p:extLst>
      <p:ext uri="{BB962C8B-B14F-4D97-AF65-F5344CB8AC3E}">
        <p14:creationId xmlns:p14="http://schemas.microsoft.com/office/powerpoint/2010/main" val="3407365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58F00E-CF42-2745-9759-9E0BF0A600BA}" type="slidenum">
              <a:rPr lang="en-US">
                <a:solidFill>
                  <a:prstClr val="black"/>
                </a:solidFill>
                <a:latin typeface="Calibri"/>
              </a:rPr>
              <a:pPr>
                <a:defRPr/>
              </a:pPr>
              <a:t>47</a:t>
            </a:fld>
            <a:endParaRPr lang="en-US" dirty="0">
              <a:solidFill>
                <a:prstClr val="black"/>
              </a:solidFill>
              <a:latin typeface="Calibri"/>
            </a:endParaRPr>
          </a:p>
        </p:txBody>
      </p:sp>
    </p:spTree>
    <p:extLst>
      <p:ext uri="{BB962C8B-B14F-4D97-AF65-F5344CB8AC3E}">
        <p14:creationId xmlns:p14="http://schemas.microsoft.com/office/powerpoint/2010/main" val="227735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F0CF2-D32B-4981-BF28-8647E44E0EC1}" type="slidenum">
              <a:rPr lang="en-US" smtClean="0">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val="466344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F0CF2-D32B-4981-BF28-8647E44E0EC1}" type="slidenum">
              <a:rPr lang="en-US" smtClean="0">
                <a:solidFill>
                  <a:prstClr val="black"/>
                </a:solidFill>
                <a:latin typeface="Calibri"/>
              </a:rPr>
              <a:pPr/>
              <a:t>49</a:t>
            </a:fld>
            <a:endParaRPr lang="en-US" dirty="0">
              <a:solidFill>
                <a:prstClr val="black"/>
              </a:solidFill>
              <a:latin typeface="Calibri"/>
            </a:endParaRPr>
          </a:p>
        </p:txBody>
      </p:sp>
    </p:spTree>
    <p:extLst>
      <p:ext uri="{BB962C8B-B14F-4D97-AF65-F5344CB8AC3E}">
        <p14:creationId xmlns:p14="http://schemas.microsoft.com/office/powerpoint/2010/main" val="3464808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F0CF2-D32B-4981-BF28-8647E44E0EC1}" type="slidenum">
              <a:rPr lang="en-US" smtClean="0">
                <a:solidFill>
                  <a:prstClr val="black"/>
                </a:solidFill>
                <a:latin typeface="Calibri"/>
              </a:rPr>
              <a:pPr/>
              <a:t>50</a:t>
            </a:fld>
            <a:endParaRPr lang="en-US" dirty="0">
              <a:solidFill>
                <a:prstClr val="black"/>
              </a:solidFill>
              <a:latin typeface="Calibri"/>
            </a:endParaRPr>
          </a:p>
        </p:txBody>
      </p:sp>
    </p:spTree>
    <p:extLst>
      <p:ext uri="{BB962C8B-B14F-4D97-AF65-F5344CB8AC3E}">
        <p14:creationId xmlns:p14="http://schemas.microsoft.com/office/powerpoint/2010/main" val="347595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5</a:t>
            </a:fld>
            <a:endParaRPr lang="en-US"/>
          </a:p>
        </p:txBody>
      </p:sp>
    </p:spTree>
    <p:extLst>
      <p:ext uri="{BB962C8B-B14F-4D97-AF65-F5344CB8AC3E}">
        <p14:creationId xmlns:p14="http://schemas.microsoft.com/office/powerpoint/2010/main" val="939017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200" dirty="0" smtClean="0"/>
              <a:t>Using HIV Surveillance Data to Find/Link Out of Care</a:t>
            </a:r>
          </a:p>
          <a:p>
            <a:pPr>
              <a:spcAft>
                <a:spcPts val="600"/>
              </a:spcAft>
            </a:pPr>
            <a:r>
              <a:rPr lang="en-US" sz="1200" dirty="0" smtClean="0"/>
              <a:t>Electronic Medical Records</a:t>
            </a:r>
          </a:p>
          <a:p>
            <a:pPr>
              <a:spcAft>
                <a:spcPts val="600"/>
              </a:spcAft>
            </a:pPr>
            <a:r>
              <a:rPr lang="en-US" sz="1200" dirty="0" smtClean="0"/>
              <a:t>Accessing Medicaid Data</a:t>
            </a:r>
          </a:p>
          <a:p>
            <a:pPr>
              <a:spcAft>
                <a:spcPts val="600"/>
              </a:spcAft>
            </a:pPr>
            <a:r>
              <a:rPr lang="en-US" sz="1200" dirty="0" smtClean="0"/>
              <a:t>Examining Testing and ADAP Data</a:t>
            </a:r>
          </a:p>
          <a:p>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51</a:t>
            </a:fld>
            <a:endParaRPr lang="en-US"/>
          </a:p>
        </p:txBody>
      </p:sp>
    </p:spTree>
    <p:extLst>
      <p:ext uri="{BB962C8B-B14F-4D97-AF65-F5344CB8AC3E}">
        <p14:creationId xmlns:p14="http://schemas.microsoft.com/office/powerpoint/2010/main" val="3697868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E3DA0F-BA7E-4354-954B-D77B2AF25535}"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3167916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739347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53D6BB-8F0F-43E7-9E13-A37540959B5B}"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3919844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new slide to reflect all of the current</a:t>
            </a:r>
            <a:r>
              <a:rPr lang="en-US" baseline="0" dirty="0" smtClean="0"/>
              <a:t> and new TA/training projects. </a:t>
            </a:r>
            <a:endParaRPr lang="en-US" dirty="0"/>
          </a:p>
        </p:txBody>
      </p:sp>
      <p:sp>
        <p:nvSpPr>
          <p:cNvPr id="4" name="Slide Number Placeholder 3"/>
          <p:cNvSpPr>
            <a:spLocks noGrp="1"/>
          </p:cNvSpPr>
          <p:nvPr>
            <p:ph type="sldNum" sz="quarter" idx="10"/>
          </p:nvPr>
        </p:nvSpPr>
        <p:spPr/>
        <p:txBody>
          <a:bodyPr/>
          <a:lstStyle/>
          <a:p>
            <a:fld id="{22334601-6295-44BC-899E-2F588B30D8D2}" type="slidenum">
              <a:rPr lang="en-US" smtClean="0"/>
              <a:t>56</a:t>
            </a:fld>
            <a:endParaRPr lang="en-US" dirty="0"/>
          </a:p>
        </p:txBody>
      </p:sp>
    </p:spTree>
    <p:extLst>
      <p:ext uri="{BB962C8B-B14F-4D97-AF65-F5344CB8AC3E}">
        <p14:creationId xmlns:p14="http://schemas.microsoft.com/office/powerpoint/2010/main" val="3410210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programs within the AETC Umbrella</a:t>
            </a:r>
            <a:r>
              <a:rPr lang="en-US" baseline="0" dirty="0" smtClean="0"/>
              <a:t> – the National programs, the regional AETCs and the NP/PA training program- all fit together to provide a comprehensive multi-faceted approach to the education and training needs in the United States.</a:t>
            </a:r>
          </a:p>
          <a:p>
            <a:endParaRPr lang="en-US" dirty="0" smtClean="0"/>
          </a:p>
          <a:p>
            <a:r>
              <a:rPr lang="en-US" dirty="0" smtClean="0"/>
              <a:t>The National Programs – provide a standard for the country –</a:t>
            </a:r>
            <a:r>
              <a:rPr lang="en-US" baseline="0" dirty="0" smtClean="0"/>
              <a:t> in terms of resources through the NCRC and a standard National HIV curricula which is scheduled to be released January, 2017.   The NCCC provides expert responses to complex clinical questions through the HIV </a:t>
            </a:r>
            <a:r>
              <a:rPr lang="en-US" baseline="0" dirty="0" err="1" smtClean="0"/>
              <a:t>Warmlines</a:t>
            </a:r>
            <a:r>
              <a:rPr lang="en-US" baseline="0" dirty="0" smtClean="0"/>
              <a:t>. Together, these AETCs provide a national standard of the RIGHT THING.</a:t>
            </a:r>
          </a:p>
          <a:p>
            <a:endParaRPr lang="en-US" baseline="0" dirty="0" smtClean="0"/>
          </a:p>
          <a:p>
            <a:r>
              <a:rPr lang="en-US" baseline="0" dirty="0" smtClean="0"/>
              <a:t>The regional AETC programs complete a thorough needs assessment of their region to understand the training needs of their area, then provide locally tailored trainings and educational programs. The Regional AETCs have in depth networks and partnerships that make responding to crises like the outbreak in Indiana, possible. They have boots on the ground and are able to respond in the RIGHT TIME.</a:t>
            </a:r>
          </a:p>
          <a:p>
            <a:endParaRPr lang="en-US" baseline="0" dirty="0" smtClean="0"/>
          </a:p>
          <a:p>
            <a:r>
              <a:rPr lang="en-US" baseline="0" dirty="0" smtClean="0"/>
              <a:t>And the NP/PA training programs are shaping providers for today and for tomorrow as they integrate HIV into the general NP/PA curricula across the country as well as provide specialized training to meet the healthcare needs of PLWH – i.e. putting providers in the RIGHT PLACE.</a:t>
            </a:r>
            <a:endParaRPr lang="en-US" dirty="0"/>
          </a:p>
        </p:txBody>
      </p:sp>
      <p:sp>
        <p:nvSpPr>
          <p:cNvPr id="4" name="Slide Number Placeholder 3"/>
          <p:cNvSpPr>
            <a:spLocks noGrp="1"/>
          </p:cNvSpPr>
          <p:nvPr>
            <p:ph type="sldNum" sz="quarter" idx="10"/>
          </p:nvPr>
        </p:nvSpPr>
        <p:spPr/>
        <p:txBody>
          <a:bodyPr/>
          <a:lstStyle/>
          <a:p>
            <a:fld id="{ADD0E966-F9A2-4C6A-A265-B4CCE4338711}" type="slidenum">
              <a:rPr lang="en-US" smtClean="0"/>
              <a:t>57</a:t>
            </a:fld>
            <a:endParaRPr lang="en-US"/>
          </a:p>
        </p:txBody>
      </p:sp>
    </p:spTree>
    <p:extLst>
      <p:ext uri="{BB962C8B-B14F-4D97-AF65-F5344CB8AC3E}">
        <p14:creationId xmlns:p14="http://schemas.microsoft.com/office/powerpoint/2010/main" val="3924148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smtClean="0">
                <a:solidFill>
                  <a:schemeClr val="accent1">
                    <a:lumMod val="75000"/>
                  </a:schemeClr>
                </a:solidFill>
              </a:rPr>
              <a:t>Programs </a:t>
            </a:r>
            <a:r>
              <a:rPr lang="en-US" b="0" u="sng" dirty="0" smtClean="0">
                <a:solidFill>
                  <a:schemeClr val="accent1">
                    <a:lumMod val="75000"/>
                  </a:schemeClr>
                </a:solidFill>
              </a:rPr>
              <a:t>must</a:t>
            </a:r>
            <a:r>
              <a:rPr lang="en-US" b="0" dirty="0" smtClean="0">
                <a:solidFill>
                  <a:schemeClr val="accent1">
                    <a:lumMod val="75000"/>
                  </a:schemeClr>
                </a:solidFill>
              </a:rPr>
              <a:t> support </a:t>
            </a:r>
            <a:r>
              <a:rPr lang="en-US" b="0" i="1" dirty="0" smtClean="0">
                <a:solidFill>
                  <a:schemeClr val="accent1">
                    <a:lumMod val="75000"/>
                  </a:schemeClr>
                </a:solidFill>
              </a:rPr>
              <a:t>national</a:t>
            </a:r>
            <a:r>
              <a:rPr lang="en-US" b="0" dirty="0" smtClean="0">
                <a:solidFill>
                  <a:schemeClr val="accent1">
                    <a:lumMod val="75000"/>
                  </a:schemeClr>
                </a:solidFill>
              </a:rPr>
              <a:t> delivery of CBA services and be prepared to work with agencies across the entire United States and all of its territories.</a:t>
            </a:r>
          </a:p>
          <a:p>
            <a:pPr defTabSz="465887">
              <a:defRPr/>
            </a:pPr>
            <a:endParaRPr lang="en-US" b="0" dirty="0" smtClean="0">
              <a:solidFill>
                <a:schemeClr val="tx1"/>
              </a:solidFill>
            </a:endParaRPr>
          </a:p>
          <a:p>
            <a:pPr defTabSz="465887">
              <a:defRPr/>
            </a:pPr>
            <a:endParaRPr lang="en-US" b="0" dirty="0" smtClean="0">
              <a:solidFill>
                <a:schemeClr val="tx1"/>
              </a:solidFill>
            </a:endParaRPr>
          </a:p>
          <a:p>
            <a:pPr defTabSz="465887">
              <a:defRPr/>
            </a:pPr>
            <a:r>
              <a:rPr lang="en-US" b="0" dirty="0" smtClean="0">
                <a:solidFill>
                  <a:schemeClr val="tx1"/>
                </a:solidFill>
              </a:rPr>
              <a:t>Currently, CAI, Denver PTC and PCDC are creating partnerships across the country with other CBA providers, including AETCs, in an effort to reduce duplication of services and improve the delivery of national HIV prevention CBA.</a:t>
            </a:r>
          </a:p>
          <a:p>
            <a:pPr defTabSz="465887">
              <a:defRPr/>
            </a:pPr>
            <a:endParaRPr lang="en-US" b="0" dirty="0" smtClean="0">
              <a:solidFill>
                <a:schemeClr val="tx1"/>
              </a:solidFill>
            </a:endParaRPr>
          </a:p>
          <a:p>
            <a:pPr defTabSz="465887">
              <a:defRPr/>
            </a:pPr>
            <a:endParaRPr lang="en-US" b="0"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095B044-30D3-B44E-B8F7-108E4E41F220}" type="slidenum">
              <a:rPr lang="en-US" smtClean="0"/>
              <a:t>60</a:t>
            </a:fld>
            <a:endParaRPr lang="en-US"/>
          </a:p>
        </p:txBody>
      </p:sp>
    </p:spTree>
    <p:extLst>
      <p:ext uri="{BB962C8B-B14F-4D97-AF65-F5344CB8AC3E}">
        <p14:creationId xmlns:p14="http://schemas.microsoft.com/office/powerpoint/2010/main" val="601606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5B044-30D3-B44E-B8F7-108E4E41F220}"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16276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5B044-30D3-B44E-B8F7-108E4E41F220}"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1106431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5B044-30D3-B44E-B8F7-108E4E41F220}"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110643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NHAS 2020/PEPFAR 3.0: </a:t>
            </a:r>
            <a:r>
              <a:rPr lang="en-US" dirty="0"/>
              <a:t>Maximize HRSA HAB expertise and resources to operationalize NHAS 2020 and PEPFAR 3.0. This includes utilizing our RWHAP and PEPFAR legislations, resources, staff and recipient expertise, national leadership, and partnerships to achieve the goals of NHAS 2020 and PEPAR 3.0. </a:t>
            </a:r>
          </a:p>
          <a:p>
            <a:r>
              <a:rPr lang="en-US" dirty="0"/>
              <a:t>Examples of focus areas/activities: </a:t>
            </a:r>
          </a:p>
          <a:p>
            <a:r>
              <a:rPr lang="en-US" dirty="0"/>
              <a:t>• HRSA and HAB level PrEP Workgroups </a:t>
            </a:r>
          </a:p>
          <a:p>
            <a:r>
              <a:rPr lang="en-US" dirty="0"/>
              <a:t>• RWHAP Part A HIV Continuum of Care Learning Collaborative Initiative </a:t>
            </a:r>
          </a:p>
          <a:p>
            <a:r>
              <a:rPr lang="en-US" dirty="0"/>
              <a:t>• Global program work in health workforce development and health systems strengthening in the four Fragile States </a:t>
            </a:r>
          </a:p>
          <a:p>
            <a:r>
              <a:rPr lang="en-US" dirty="0"/>
              <a:t>• Continuous engagement of HAB staff expertise for the development and implementation of NHAS and PEPFAR activities </a:t>
            </a:r>
          </a:p>
          <a:p>
            <a:r>
              <a:rPr lang="en-US" dirty="0"/>
              <a:t> </a:t>
            </a:r>
          </a:p>
          <a:p>
            <a:r>
              <a:rPr lang="en-US" b="1" dirty="0"/>
              <a:t>Leadership: </a:t>
            </a:r>
            <a:r>
              <a:rPr lang="en-US" dirty="0"/>
              <a:t>Enhance and lead national and international HIV care and treatment through evidence-informed innovations, policy development, health workforce development, and program implementation. </a:t>
            </a:r>
          </a:p>
          <a:p>
            <a:r>
              <a:rPr lang="en-US" dirty="0"/>
              <a:t>Examples of focus areas/activities: </a:t>
            </a:r>
          </a:p>
          <a:p>
            <a:r>
              <a:rPr lang="en-US" dirty="0"/>
              <a:t>• Presenting at the USCA and other high profile meetings to disseminate HRSA policies, HIV care and treatment information and best practices </a:t>
            </a:r>
          </a:p>
          <a:p>
            <a:r>
              <a:rPr lang="en-US" dirty="0"/>
              <a:t>• Convening the Ryan White HIV/AIDS Program Consultation on Clinical Quality Measurement of Retention in HIV Medical Care </a:t>
            </a:r>
          </a:p>
          <a:p>
            <a:r>
              <a:rPr lang="en-US" dirty="0"/>
              <a:t>• Staff engagement with opportunities for leadership through workgroups, special projects, Cooperative Agreement and/or contract lead, etc. as well as HRSA leadership training </a:t>
            </a:r>
          </a:p>
          <a:p>
            <a:r>
              <a:rPr lang="en-US" dirty="0"/>
              <a:t>• Focusing on leadership development by and for people living with HIV </a:t>
            </a:r>
          </a:p>
          <a:p>
            <a:r>
              <a:rPr lang="en-US" dirty="0"/>
              <a:t>• Development of the National HIV Curriculum with the AETC National Resource and Coordination Center </a:t>
            </a:r>
          </a:p>
          <a:p>
            <a:r>
              <a:rPr lang="en-US" dirty="0"/>
              <a:t>• Dissemination of best practices through the SPNS Dissemination of Evidence Informed Interventions to Improve Health Outcomes along the HIV Care Continuum Initiative (DEII) </a:t>
            </a:r>
          </a:p>
          <a:p>
            <a:r>
              <a:rPr lang="en-US" dirty="0"/>
              <a:t>• Developing an HIV health care workforce strategy </a:t>
            </a:r>
          </a:p>
          <a:p>
            <a:r>
              <a:rPr lang="en-US" dirty="0"/>
              <a:t>• Resilient and Responsive Health Systems in fragile countries</a:t>
            </a:r>
          </a:p>
          <a:p>
            <a:r>
              <a:rPr lang="en-US" dirty="0"/>
              <a:t> </a:t>
            </a:r>
          </a:p>
          <a:p>
            <a:r>
              <a:rPr lang="en-US" b="1" dirty="0"/>
              <a:t>Partnerships: </a:t>
            </a:r>
            <a:r>
              <a:rPr lang="en-US" dirty="0"/>
              <a:t>Enhance and develop strategic domestic and international partnerships internally and externally. This includes promoting better collaboration across Divisions, Bureaus/Offices, and HHS </a:t>
            </a:r>
            <a:r>
              <a:rPr lang="en-US" dirty="0" err="1"/>
              <a:t>OpDivs</a:t>
            </a:r>
            <a:r>
              <a:rPr lang="en-US" dirty="0"/>
              <a:t> and other federal agencies in design and implementation of data utilization, programmatic initiatives, communications, and policy development to support service integration and to utilize HRSA, HAB, and partner resources most effectively. </a:t>
            </a:r>
          </a:p>
          <a:p>
            <a:r>
              <a:rPr lang="en-US" dirty="0"/>
              <a:t>Examples of focus areas/activities: </a:t>
            </a:r>
          </a:p>
          <a:p>
            <a:r>
              <a:rPr lang="en-US" dirty="0"/>
              <a:t>• Strategic partnerships development work focusing on CDC,SAMSHA, CMS, and HOPWA </a:t>
            </a:r>
          </a:p>
          <a:p>
            <a:r>
              <a:rPr lang="en-US" dirty="0"/>
              <a:t>• Internal HRSA strategic partnership work with BPHC on service delivery; BHW for workforce development; MCHB for adolescent health and maternal and child health </a:t>
            </a:r>
          </a:p>
          <a:p>
            <a:r>
              <a:rPr lang="en-US" dirty="0"/>
              <a:t>• Overall Hepatitis C focus and SMAIF Hepatitis C initiative working with BPHC, CDC, and OHAIDP </a:t>
            </a:r>
          </a:p>
          <a:p>
            <a:endParaRPr lang="en-US" dirty="0"/>
          </a:p>
          <a:p>
            <a:r>
              <a:rPr lang="en-US" b="1" dirty="0"/>
              <a:t>Integration: </a:t>
            </a:r>
            <a:r>
              <a:rPr lang="en-US" dirty="0"/>
              <a:t>Integrate HIV prevention, care, and treatment in an evolving healthcare environment. This includes maximizing opportunities afforded by the healthcare system for preventing infections, increasing access to quality HIV care, and reducing HIV-related health disparities. </a:t>
            </a:r>
          </a:p>
          <a:p>
            <a:r>
              <a:rPr lang="en-US" dirty="0"/>
              <a:t>Examples of focus areas/activities: </a:t>
            </a:r>
          </a:p>
          <a:p>
            <a:r>
              <a:rPr lang="en-US" dirty="0"/>
              <a:t>• Quality Management Programs and Quality Measures in the RWHAP and Medicaid </a:t>
            </a:r>
          </a:p>
          <a:p>
            <a:r>
              <a:rPr lang="en-US" dirty="0"/>
              <a:t>• SPNS Health Information Technology </a:t>
            </a:r>
          </a:p>
          <a:p>
            <a:r>
              <a:rPr lang="en-US" dirty="0"/>
              <a:t>• Integrated HIV Prevention and Care Plans, including the Statewide Coordinated Statement of Need </a:t>
            </a:r>
          </a:p>
          <a:p>
            <a:r>
              <a:rPr lang="en-US" dirty="0"/>
              <a:t>• Leveraging opportunities offered by health delivery system reform </a:t>
            </a:r>
          </a:p>
          <a:p>
            <a:r>
              <a:rPr lang="en-US" dirty="0"/>
              <a:t> </a:t>
            </a:r>
          </a:p>
          <a:p>
            <a:r>
              <a:rPr lang="en-US" b="1" dirty="0"/>
              <a:t>Data Utilization: </a:t>
            </a:r>
            <a:r>
              <a:rPr lang="en-US" dirty="0"/>
              <a:t>Use data from program reporting systems, surveillance, modeling, and other programs, as well as results from evaluation and special projects efforts to target, prioritize, and improve policies, programs, and service delivery. </a:t>
            </a:r>
          </a:p>
          <a:p>
            <a:r>
              <a:rPr lang="en-US" dirty="0"/>
              <a:t>Examples of focus areas/activities: </a:t>
            </a:r>
          </a:p>
          <a:p>
            <a:r>
              <a:rPr lang="en-US" dirty="0"/>
              <a:t>• Continue to document outcomes of the RWHAP and delineate health disparities </a:t>
            </a:r>
          </a:p>
          <a:p>
            <a:r>
              <a:rPr lang="en-US" dirty="0"/>
              <a:t>• Provide technical assistance to grantees and staff to enhance their capacity </a:t>
            </a:r>
          </a:p>
          <a:p>
            <a:r>
              <a:rPr lang="en-US" dirty="0"/>
              <a:t>• Focus programmatic, cooperative agreements, and special study investment on specific population focus based on data, e.g. youth, black men who have sex with men, transgender individuals to improve health outcomes </a:t>
            </a:r>
          </a:p>
          <a:p>
            <a:r>
              <a:rPr lang="en-US" dirty="0"/>
              <a:t>• SPNS Health Information Technology investments </a:t>
            </a:r>
          </a:p>
          <a:p>
            <a:r>
              <a:rPr lang="en-US" dirty="0"/>
              <a:t> </a:t>
            </a:r>
          </a:p>
          <a:p>
            <a:r>
              <a:rPr lang="en-US" b="1" dirty="0"/>
              <a:t>Operations: </a:t>
            </a:r>
            <a:r>
              <a:rPr lang="en-US" dirty="0"/>
              <a:t>Strengthen HAB administrative and programmatic processes through Bureau-wide knowledge management, innovation, and collaboration. This includes supporting excellence in HIV care and treatment service delivery and programs by ensuring efficient business and scientific administration, implementing effective communication and policies, and enhancing the skills of current staff. </a:t>
            </a:r>
          </a:p>
          <a:p>
            <a:r>
              <a:rPr lang="en-US" dirty="0"/>
              <a:t>Examples of focus areas/activities: </a:t>
            </a:r>
          </a:p>
          <a:p>
            <a:r>
              <a:rPr lang="en-US" dirty="0"/>
              <a:t>• Streamline and improve the site visit, non-site visit, and conference planning processes for travel </a:t>
            </a:r>
          </a:p>
          <a:p>
            <a:r>
              <a:rPr lang="en-US" dirty="0"/>
              <a:t>• Enhancing communication mechanisms for external and internal stakeholder with an emphasis on staff communications </a:t>
            </a:r>
          </a:p>
          <a:p>
            <a:r>
              <a:rPr lang="en-US" dirty="0"/>
              <a:t>• Improving SharePoint functionality for workflow processes and information management </a:t>
            </a:r>
          </a:p>
          <a:p>
            <a:r>
              <a:rPr lang="en-US" dirty="0"/>
              <a:t>• Improving EHB functionality for workflow, dashboard utilization, and reports</a:t>
            </a:r>
          </a:p>
          <a:p>
            <a:endParaRPr lang="en-US" dirty="0"/>
          </a:p>
          <a:p>
            <a:r>
              <a:rPr lang="en-US" dirty="0"/>
              <a:t> </a:t>
            </a:r>
          </a:p>
        </p:txBody>
      </p:sp>
      <p:sp>
        <p:nvSpPr>
          <p:cNvPr id="4" name="Slide Number Placeholder 3"/>
          <p:cNvSpPr>
            <a:spLocks noGrp="1"/>
          </p:cNvSpPr>
          <p:nvPr>
            <p:ph type="sldNum" sz="quarter" idx="10"/>
          </p:nvPr>
        </p:nvSpPr>
        <p:spPr/>
        <p:txBody>
          <a:bodyPr/>
          <a:lstStyle/>
          <a:p>
            <a:fld id="{46A249F1-26CA-44C7-8C9B-BD146C7A42DF}" type="slidenum">
              <a:rPr lang="en-US" smtClean="0"/>
              <a:t>10</a:t>
            </a:fld>
            <a:endParaRPr lang="en-US"/>
          </a:p>
        </p:txBody>
      </p:sp>
    </p:spTree>
    <p:extLst>
      <p:ext uri="{BB962C8B-B14F-4D97-AF65-F5344CB8AC3E}">
        <p14:creationId xmlns:p14="http://schemas.microsoft.com/office/powerpoint/2010/main" val="1562247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142937" lvl="2" indent="-228587" defTabSz="914350">
              <a:lnSpc>
                <a:spcPct val="90000"/>
              </a:lnSpc>
              <a:spcBef>
                <a:spcPts val="500"/>
              </a:spcBef>
              <a:buClr>
                <a:prstClr val="black"/>
              </a:buClr>
              <a:buSzPct val="100000"/>
              <a:buFont typeface="Courier New" pitchFamily="49" charset="0"/>
              <a:buChar char="o"/>
              <a:defRPr/>
            </a:pPr>
            <a:r>
              <a:rPr lang="en-US" dirty="0"/>
              <a:t>The National Alliance for HIV Education and Workforce Development (NAHEWD) is a membership organization of 11 regional AIDS Education and Training Centers (AETCs) and 3 national centers that support the AETC mission: the AETC National Resource Center (NRC), the AETC National Evaluation Center (NEC), and the AETC National HIV/AIDS Clinicians’ Consultation Center (NCCC).</a:t>
            </a:r>
          </a:p>
          <a:p>
            <a:pPr marL="1142937" lvl="2" indent="-228587" defTabSz="914350">
              <a:lnSpc>
                <a:spcPct val="90000"/>
              </a:lnSpc>
              <a:spcBef>
                <a:spcPts val="500"/>
              </a:spcBef>
              <a:buClr>
                <a:prstClr val="black"/>
              </a:buClr>
              <a:buSzPct val="100000"/>
              <a:buFont typeface="Courier New" pitchFamily="49" charset="0"/>
              <a:buChar char="o"/>
              <a:defRPr/>
            </a:pPr>
            <a:r>
              <a:rPr lang="en-US" b="1" dirty="0">
                <a:solidFill>
                  <a:prstClr val="black"/>
                </a:solidFill>
              </a:rPr>
              <a:t>National Alliance for HIV Education and Workforce Development</a:t>
            </a:r>
            <a:r>
              <a:rPr lang="en-US" dirty="0">
                <a:solidFill>
                  <a:prstClr val="black"/>
                </a:solidFill>
              </a:rPr>
              <a:t> </a:t>
            </a:r>
          </a:p>
          <a:p>
            <a:pPr marL="1600112" lvl="3"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Webinar to introduce the CBA project to AETC audiences nationwide (including the National Resource Center, Mountain Plains AETC, DELTA AETC, NY/NJ AETC, Pacific AETC, New England AETC, Florida/Caribbean AETC, Southeast AETC, Pennsylvania/Mid-Atlantic AETC, Midwest AETC, and the National Clinical Consultations Center)</a:t>
            </a:r>
          </a:p>
          <a:p>
            <a:pPr marL="1600112" lvl="3"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Regular meetings to coordinate and strategize the sharing of HIP materials developed by National AETCs</a:t>
            </a:r>
          </a:p>
          <a:p>
            <a:pPr marL="1600112" lvl="3"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Distribution of a CBA Center Brochure to AETC Network Partners via the AETC bi weekly newsletter </a:t>
            </a:r>
          </a:p>
          <a:p>
            <a:pPr marL="1600112" lvl="3"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Identification of key HIP faculty on targeted locations (Regional AETC Contacts for 12 Cities</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1.	Atlanta, GA</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Southeast AIDS Training and Education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2.	Baltimore, MD</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Pennsylvania/</a:t>
            </a:r>
            <a:r>
              <a:rPr lang="en-US" dirty="0" err="1">
                <a:solidFill>
                  <a:prstClr val="black"/>
                </a:solidFill>
              </a:rPr>
              <a:t>MidAtlantic</a:t>
            </a:r>
            <a:r>
              <a:rPr lang="en-US" dirty="0">
                <a:solidFill>
                  <a:prstClr val="black"/>
                </a:solidFill>
              </a:rPr>
              <a:t>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3.	Chicago, IL</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Midwest AIDS Training and Education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4.	Dallas, TX</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Texas/Oklahoma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5.	Houston, TX</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Texas/Oklahoma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6.	Los Angeles, CA</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Pacific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7.	Miami, FL</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Florida/Caribbean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8.	New York, NY</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New York/New Jersey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9.	Philadelphia, PA</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Pennsylvania/</a:t>
            </a:r>
            <a:r>
              <a:rPr lang="en-US" dirty="0" err="1">
                <a:solidFill>
                  <a:prstClr val="black"/>
                </a:solidFill>
              </a:rPr>
              <a:t>MidAtlantic</a:t>
            </a:r>
            <a:r>
              <a:rPr lang="en-US" dirty="0">
                <a:solidFill>
                  <a:prstClr val="black"/>
                </a:solidFill>
              </a:rPr>
              <a:t>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10.	San Francisco, CA</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Pacific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11.	San Juan, PR (Florida/Caribbean AIDS Education and Training Center</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12.	Washington, DC.</a:t>
            </a:r>
          </a:p>
          <a:p>
            <a:pPr marL="2971635" lvl="6"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Pennsylvania/</a:t>
            </a:r>
            <a:r>
              <a:rPr lang="en-US" dirty="0" err="1">
                <a:solidFill>
                  <a:prstClr val="black"/>
                </a:solidFill>
              </a:rPr>
              <a:t>MidAtlantic</a:t>
            </a:r>
            <a:r>
              <a:rPr lang="en-US" dirty="0">
                <a:solidFill>
                  <a:prstClr val="black"/>
                </a:solidFill>
              </a:rPr>
              <a:t> AIDS Education and Training Center</a:t>
            </a:r>
          </a:p>
          <a:p>
            <a:pPr marL="1600112" lvl="3" indent="-228587" defTabSz="914350">
              <a:lnSpc>
                <a:spcPct val="90000"/>
              </a:lnSpc>
              <a:spcBef>
                <a:spcPts val="500"/>
              </a:spcBef>
              <a:buClr>
                <a:prstClr val="black"/>
              </a:buClr>
              <a:buSzPct val="70000"/>
              <a:buFont typeface="Courier New" pitchFamily="49" charset="0"/>
              <a:buChar char="o"/>
              <a:defRPr/>
            </a:pPr>
            <a:endParaRPr lang="en-US" dirty="0">
              <a:solidFill>
                <a:prstClr val="black"/>
              </a:solidFill>
            </a:endParaRPr>
          </a:p>
          <a:p>
            <a:pPr marL="1600112" lvl="3"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Sharing of needs assessment data collected by AETCs</a:t>
            </a:r>
          </a:p>
          <a:p>
            <a:pPr marL="1600112" lvl="3" indent="-228587" defTabSz="914350">
              <a:lnSpc>
                <a:spcPct val="90000"/>
              </a:lnSpc>
              <a:spcBef>
                <a:spcPts val="500"/>
              </a:spcBef>
              <a:buClr>
                <a:prstClr val="black"/>
              </a:buClr>
              <a:buSzPct val="70000"/>
              <a:buFont typeface="Courier New" pitchFamily="49" charset="0"/>
              <a:buChar char="o"/>
              <a:defRPr/>
            </a:pPr>
            <a:r>
              <a:rPr lang="en-US" dirty="0">
                <a:solidFill>
                  <a:prstClr val="black"/>
                </a:solidFill>
              </a:rPr>
              <a:t>Development of  infographics/marketing materials and distribution of these materials to AETC Network Partners (http://cba.caiglobal.org/index.php/resources/infographics)</a:t>
            </a:r>
          </a:p>
          <a:p>
            <a:pPr marL="1600112" lvl="3" indent="-228587" defTabSz="914350">
              <a:lnSpc>
                <a:spcPct val="90000"/>
              </a:lnSpc>
              <a:spcBef>
                <a:spcPts val="500"/>
              </a:spcBef>
              <a:buClr>
                <a:prstClr val="black"/>
              </a:buClr>
              <a:buSzPct val="70000"/>
              <a:buFont typeface="Courier New" pitchFamily="49" charset="0"/>
              <a:buChar char="o"/>
              <a:defRPr/>
            </a:pPr>
            <a:endParaRPr lang="en-US" dirty="0"/>
          </a:p>
        </p:txBody>
      </p:sp>
      <p:sp>
        <p:nvSpPr>
          <p:cNvPr id="4" name="Slide Number Placeholder 3"/>
          <p:cNvSpPr>
            <a:spLocks noGrp="1"/>
          </p:cNvSpPr>
          <p:nvPr>
            <p:ph type="sldNum" sz="quarter" idx="10"/>
          </p:nvPr>
        </p:nvSpPr>
        <p:spPr/>
        <p:txBody>
          <a:bodyPr/>
          <a:lstStyle/>
          <a:p>
            <a:fld id="{B5918270-C83A-40C2-BB6D-20B7F414FF41}"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438009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r>
              <a:rPr lang="en-US" b="1" dirty="0"/>
              <a:t>Atlanta PrEP Learning Collaborative, Georgia:</a:t>
            </a:r>
            <a:r>
              <a:rPr lang="en-US" dirty="0"/>
              <a:t> Partnering with Fulton County Health Department, National AIDS Education &amp; Services for Minorities, Absolute Care, AID Atlanta, and Emory University to deliver a PrEP Learning Community in collaboration with the Black AIDS Institute</a:t>
            </a:r>
          </a:p>
          <a:p>
            <a:pPr lvl="1"/>
            <a:r>
              <a:rPr lang="en-US" dirty="0"/>
              <a:t>	-</a:t>
            </a:r>
            <a:r>
              <a:rPr lang="en-US" b="1" dirty="0"/>
              <a:t>intent</a:t>
            </a:r>
            <a:r>
              <a:rPr lang="en-US" dirty="0"/>
              <a:t>: Worked with organizations to discuss promotion of PrEP, recruitment of patients for PrEP, and 	providing patients with PrEP</a:t>
            </a:r>
          </a:p>
          <a:p>
            <a:pPr lvl="0"/>
            <a:r>
              <a:rPr lang="en-US" b="1" dirty="0"/>
              <a:t>	-outcome: </a:t>
            </a:r>
            <a:r>
              <a:rPr lang="en-US" sz="1800" dirty="0">
                <a:latin typeface="Arial" panose="020B0604020202020204" pitchFamily="34" charset="0"/>
                <a:cs typeface="Arial" panose="020B0604020202020204" pitchFamily="34" charset="0"/>
              </a:rPr>
              <a:t>Patients on PrEP:</a:t>
            </a:r>
          </a:p>
          <a:p>
            <a:pPr lvl="1"/>
            <a:r>
              <a:rPr lang="en-US" sz="1800" dirty="0">
                <a:latin typeface="Arial" panose="020B0604020202020204" pitchFamily="34" charset="0"/>
                <a:cs typeface="Arial" panose="020B0604020202020204" pitchFamily="34" charset="0"/>
              </a:rPr>
              <a:t>	       -Before the Learning Collaborative the organizations combined had a total of </a:t>
            </a:r>
            <a:r>
              <a:rPr lang="en-US" sz="1800" b="1" dirty="0">
                <a:latin typeface="Arial" panose="020B0604020202020204" pitchFamily="34" charset="0"/>
                <a:cs typeface="Arial" panose="020B0604020202020204" pitchFamily="34" charset="0"/>
              </a:rPr>
              <a:t>37 patients on PrEP </a:t>
            </a:r>
          </a:p>
          <a:p>
            <a:pPr lvl="1"/>
            <a:r>
              <a:rPr lang="en-US" sz="1800" dirty="0">
                <a:latin typeface="Arial" panose="020B0604020202020204" pitchFamily="34" charset="0"/>
                <a:cs typeface="Arial" panose="020B0604020202020204" pitchFamily="34" charset="0"/>
              </a:rPr>
              <a:t>	       -After  the Learning Collaborative the organizations has a combined total of </a:t>
            </a:r>
            <a:r>
              <a:rPr lang="en-US" sz="1800" b="1" dirty="0">
                <a:latin typeface="Arial" panose="020B0604020202020204" pitchFamily="34" charset="0"/>
                <a:cs typeface="Arial" panose="020B0604020202020204" pitchFamily="34" charset="0"/>
              </a:rPr>
              <a:t>260 patients on PrEP</a:t>
            </a:r>
          </a:p>
          <a:p>
            <a:pPr lvl="1"/>
            <a:endParaRPr lang="en-US" b="1" dirty="0"/>
          </a:p>
          <a:p>
            <a:pPr lvl="1"/>
            <a:r>
              <a:rPr lang="en-US" b="1" dirty="0"/>
              <a:t>Rapid Syphilis Test with HIV testing, Illinois &amp; Pennsylvania</a:t>
            </a:r>
            <a:r>
              <a:rPr lang="en-US" dirty="0"/>
              <a:t>: </a:t>
            </a:r>
          </a:p>
          <a:p>
            <a:pPr lvl="1"/>
            <a:endParaRPr lang="en-US" dirty="0"/>
          </a:p>
          <a:p>
            <a:pPr lvl="1"/>
            <a:r>
              <a:rPr lang="en-US" dirty="0"/>
              <a:t>-</a:t>
            </a:r>
            <a:r>
              <a:rPr lang="en-US" b="1" dirty="0"/>
              <a:t>intent</a:t>
            </a:r>
            <a:r>
              <a:rPr lang="en-US" dirty="0"/>
              <a:t>: to use the RST to find new non-HIV+ syphilis cases and educate about PrEP and to standardize the use of RST in these clinical settings </a:t>
            </a:r>
          </a:p>
          <a:p>
            <a:pPr lvl="1"/>
            <a:r>
              <a:rPr lang="en-US" dirty="0"/>
              <a:t>-Partnering with the </a:t>
            </a:r>
            <a:r>
              <a:rPr lang="en-US" dirty="0" err="1"/>
              <a:t>Rentz</a:t>
            </a:r>
            <a:r>
              <a:rPr lang="en-US" dirty="0"/>
              <a:t> Center, the Coordinated Youth &amp; Human Services Clinic, and the Gay Men’s Health Clinic to deliver a CLIA Waived Rapid Syphilis Test Learning Community in collaboration with the National Coalition of STD Directors</a:t>
            </a:r>
          </a:p>
          <a:p>
            <a:pPr lvl="1"/>
            <a:r>
              <a:rPr lang="en-US" dirty="0"/>
              <a:t>-</a:t>
            </a:r>
            <a:r>
              <a:rPr lang="en-US" b="1" dirty="0"/>
              <a:t>outcome</a:t>
            </a:r>
            <a:r>
              <a:rPr lang="en-US" dirty="0"/>
              <a:t>: </a:t>
            </a:r>
            <a:r>
              <a:rPr lang="en-US" sz="1800" dirty="0">
                <a:latin typeface="Arial" panose="020B0604020202020204" pitchFamily="34" charset="0"/>
                <a:cs typeface="Arial" panose="020B0604020202020204" pitchFamily="34" charset="0"/>
              </a:rPr>
              <a:t>Tests preformed: </a:t>
            </a:r>
            <a:r>
              <a:rPr lang="en-US" sz="1800" b="1" dirty="0">
                <a:latin typeface="Arial" panose="020B0604020202020204" pitchFamily="34" charset="0"/>
                <a:cs typeface="Arial" panose="020B0604020202020204" pitchFamily="34" charset="0"/>
              </a:rPr>
              <a:t>743, </a:t>
            </a:r>
            <a:r>
              <a:rPr lang="en-US" sz="1800" dirty="0">
                <a:latin typeface="Arial" panose="020B0604020202020204" pitchFamily="34" charset="0"/>
                <a:cs typeface="Arial" panose="020B0604020202020204" pitchFamily="34" charset="0"/>
              </a:rPr>
              <a:t>Reactive Tests: </a:t>
            </a:r>
            <a:r>
              <a:rPr lang="en-US" sz="1800" b="1" dirty="0">
                <a:latin typeface="Arial" panose="020B0604020202020204" pitchFamily="34" charset="0"/>
                <a:cs typeface="Arial" panose="020B0604020202020204" pitchFamily="34" charset="0"/>
              </a:rPr>
              <a:t>35 </a:t>
            </a:r>
            <a:r>
              <a:rPr lang="en-US" sz="1800" dirty="0">
                <a:latin typeface="Arial" panose="020B0604020202020204" pitchFamily="34" charset="0"/>
                <a:cs typeface="Arial" panose="020B0604020202020204" pitchFamily="34" charset="0"/>
              </a:rPr>
              <a:t>(15 newly confirmed), sites now use RST </a:t>
            </a:r>
            <a:endParaRPr lang="en-US" sz="400" dirty="0"/>
          </a:p>
          <a:p>
            <a:pPr lvl="1"/>
            <a:endParaRPr lang="en-US" dirty="0"/>
          </a:p>
          <a:p>
            <a:pPr lvl="1"/>
            <a:endParaRPr lang="en-US" dirty="0"/>
          </a:p>
          <a:p>
            <a:pPr marL="457175" lvl="1" defTabSz="914350">
              <a:defRPr/>
            </a:pPr>
            <a:r>
              <a:rPr lang="en-US" b="1" dirty="0"/>
              <a:t>Enhance HCO CBO Partnership to Implement HIP Learning Collaborative, Connecticut, Idaho, New York, South Carolina, Pennsylvania, California, and New Jersey</a:t>
            </a:r>
            <a:r>
              <a:rPr lang="en-US" dirty="0"/>
              <a:t>: Partnering with Sunset Terrace Community Health Center, Cornell Scott-Hill Health Center, Idaho State University Meridian Health Science, </a:t>
            </a:r>
            <a:r>
              <a:rPr lang="en-US" dirty="0" err="1"/>
              <a:t>Betances</a:t>
            </a:r>
            <a:r>
              <a:rPr lang="en-US" dirty="0"/>
              <a:t> Health Center, William F. Ryan Community Health Network, </a:t>
            </a:r>
            <a:r>
              <a:rPr lang="en-US" dirty="0" err="1"/>
              <a:t>Sandhills</a:t>
            </a:r>
            <a:r>
              <a:rPr lang="en-US" dirty="0"/>
              <a:t> Medical Foundation, Inc., Little River Medical Center, </a:t>
            </a:r>
            <a:r>
              <a:rPr lang="en-US" dirty="0" err="1"/>
              <a:t>Inc</a:t>
            </a:r>
            <a:r>
              <a:rPr lang="en-US" dirty="0"/>
              <a:t>, Educating Teens Inc., Roots Community Health Center, and Henry J. Austin Health Center to deliver a HIP Strategies for Community Health Centers Learning Community in collaboration with the Clinical Directors Network</a:t>
            </a:r>
          </a:p>
          <a:p>
            <a:pPr marL="457175" lvl="1" defTabSz="914350">
              <a:defRPr/>
            </a:pPr>
            <a:r>
              <a:rPr lang="en-US" b="1" dirty="0"/>
              <a:t>-intent: </a:t>
            </a:r>
            <a:r>
              <a:rPr lang="en-US" dirty="0"/>
              <a:t>to provide information and support to </a:t>
            </a:r>
            <a:r>
              <a:rPr lang="en-US" dirty="0" err="1"/>
              <a:t>healthc</a:t>
            </a:r>
            <a:r>
              <a:rPr lang="en-US" dirty="0"/>
              <a:t> enter </a:t>
            </a:r>
            <a:r>
              <a:rPr lang="en-US" dirty="0" err="1"/>
              <a:t>treams</a:t>
            </a:r>
            <a:r>
              <a:rPr lang="en-US" dirty="0"/>
              <a:t> in assessing their demographics and HIV screening, prevention, testing, and management practices, and creating an appropriate action agenda for program implementation </a:t>
            </a:r>
          </a:p>
          <a:p>
            <a:pPr marL="457175" lvl="1" defTabSz="914350">
              <a:defRPr/>
            </a:pPr>
            <a:r>
              <a:rPr lang="en-US" b="1" dirty="0"/>
              <a:t>-outcome: </a:t>
            </a:r>
            <a:r>
              <a:rPr lang="en-US" dirty="0"/>
              <a:t>74% of participants in webcasts have implemented HIP Strategies that they learned from the series</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B5918270-C83A-40C2-BB6D-20B7F414FF41}"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1276963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1" defTabSz="914350">
              <a:defRPr/>
            </a:pPr>
            <a:r>
              <a:rPr lang="en-US" altLang="en-US" b="1" dirty="0">
                <a:ea typeface="ITC Avant Garde Gothic W01BkCn"/>
              </a:rPr>
              <a:t>Northeast/Caribbean AETC</a:t>
            </a:r>
            <a:r>
              <a:rPr lang="en-US" altLang="en-US" b="1" dirty="0"/>
              <a:t>; Columbia University, Department of Psychiatry HIV Center. </a:t>
            </a:r>
            <a:r>
              <a:rPr lang="en-US" altLang="en-US" dirty="0"/>
              <a:t>Review of materials directed to Dental providers in order to incorporate the subject of cultural competency into the existing PPTs and existing training curricula</a:t>
            </a:r>
            <a:endParaRPr lang="en-US" altLang="en-US" b="1" dirty="0"/>
          </a:p>
          <a:p>
            <a:pPr marL="0" lvl="1" defTabSz="914350">
              <a:defRPr/>
            </a:pPr>
            <a:endParaRPr lang="en-US" b="1" dirty="0"/>
          </a:p>
          <a:p>
            <a:pPr marL="0" lvl="1" defTabSz="914350">
              <a:defRPr/>
            </a:pPr>
            <a:r>
              <a:rPr lang="en-US" b="1" dirty="0"/>
              <a:t>New Jersey</a:t>
            </a:r>
            <a:r>
              <a:rPr lang="en-US" dirty="0"/>
              <a:t>: Partnering with Rutgers to produce an online PrEP module</a:t>
            </a:r>
            <a:endParaRPr lang="en-US" b="1" dirty="0"/>
          </a:p>
        </p:txBody>
      </p:sp>
      <p:sp>
        <p:nvSpPr>
          <p:cNvPr id="4" name="Slide Number Placeholder 3"/>
          <p:cNvSpPr>
            <a:spLocks noGrp="1"/>
          </p:cNvSpPr>
          <p:nvPr>
            <p:ph type="sldNum" sz="quarter" idx="10"/>
          </p:nvPr>
        </p:nvSpPr>
        <p:spPr/>
        <p:txBody>
          <a:bodyPr/>
          <a:lstStyle/>
          <a:p>
            <a:fld id="{B5918270-C83A-40C2-BB6D-20B7F414FF41}"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2082175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Develop/clarify process for communication between Category C CBA Providers and regional AETCs to explore potential partnerships (CDC &amp; HRSA) and reduce duplication of efforts</a:t>
            </a:r>
          </a:p>
          <a:p>
            <a:endParaRPr lang="en-US" b="0" dirty="0" smtClean="0">
              <a:solidFill>
                <a:schemeClr val="tx1"/>
              </a:solidFill>
            </a:endParaRPr>
          </a:p>
          <a:p>
            <a:r>
              <a:rPr lang="en-US" b="0" dirty="0" smtClean="0">
                <a:solidFill>
                  <a:schemeClr val="tx1"/>
                </a:solidFill>
              </a:rPr>
              <a:t>Provide overview of Category C CBA services at quarterly AETC directors meeting</a:t>
            </a:r>
          </a:p>
          <a:p>
            <a:endParaRPr lang="en-US" b="0" dirty="0" smtClean="0">
              <a:solidFill>
                <a:schemeClr val="tx1"/>
              </a:solidFill>
            </a:endParaRPr>
          </a:p>
          <a:p>
            <a:r>
              <a:rPr lang="en-US" b="0" dirty="0" smtClean="0">
                <a:solidFill>
                  <a:schemeClr val="tx1"/>
                </a:solidFill>
              </a:rPr>
              <a:t>Share lessons learned from partnerships already underway</a:t>
            </a:r>
          </a:p>
          <a:p>
            <a:endParaRPr lang="en-US" dirty="0"/>
          </a:p>
        </p:txBody>
      </p:sp>
      <p:sp>
        <p:nvSpPr>
          <p:cNvPr id="4" name="Slide Number Placeholder 3"/>
          <p:cNvSpPr>
            <a:spLocks noGrp="1"/>
          </p:cNvSpPr>
          <p:nvPr>
            <p:ph type="sldNum" sz="quarter" idx="10"/>
          </p:nvPr>
        </p:nvSpPr>
        <p:spPr/>
        <p:txBody>
          <a:bodyPr/>
          <a:lstStyle/>
          <a:p>
            <a:fld id="{C095B044-30D3-B44E-B8F7-108E4E41F220}"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1859093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5B044-30D3-B44E-B8F7-108E4E41F220}" type="slidenum">
              <a:rPr lang="en-US" smtClean="0">
                <a:solidFill>
                  <a:prstClr val="black"/>
                </a:solidFill>
                <a:latin typeface="Calibri"/>
              </a:rPr>
              <a:pPr/>
              <a:t>76</a:t>
            </a:fld>
            <a:endParaRPr lang="en-US">
              <a:solidFill>
                <a:prstClr val="black"/>
              </a:solidFill>
              <a:latin typeface="Calibri"/>
            </a:endParaRPr>
          </a:p>
        </p:txBody>
      </p:sp>
    </p:spTree>
    <p:extLst>
      <p:ext uri="{BB962C8B-B14F-4D97-AF65-F5344CB8AC3E}">
        <p14:creationId xmlns:p14="http://schemas.microsoft.com/office/powerpoint/2010/main" val="4266140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800000"/>
                </a:solidFill>
              </a:rPr>
              <a:t>AETCs: Training to Primary Care Providers on PrEP </a:t>
            </a:r>
          </a:p>
          <a:p>
            <a:r>
              <a:rPr lang="en-US" sz="1200" dirty="0" smtClean="0">
                <a:solidFill>
                  <a:srgbClr val="800000"/>
                </a:solidFill>
              </a:rPr>
              <a:t>CDC-Funded </a:t>
            </a:r>
            <a:r>
              <a:rPr lang="en-US" sz="1200" dirty="0" err="1" smtClean="0">
                <a:solidFill>
                  <a:srgbClr val="800000"/>
                </a:solidFill>
              </a:rPr>
              <a:t>PrEPline</a:t>
            </a:r>
            <a:r>
              <a:rPr lang="en-US" sz="1200" dirty="0" smtClean="0">
                <a:solidFill>
                  <a:srgbClr val="800000"/>
                </a:solidFill>
              </a:rPr>
              <a:t> </a:t>
            </a:r>
          </a:p>
          <a:p>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79</a:t>
            </a:fld>
            <a:endParaRPr lang="en-US"/>
          </a:p>
        </p:txBody>
      </p:sp>
    </p:spTree>
    <p:extLst>
      <p:ext uri="{BB962C8B-B14F-4D97-AF65-F5344CB8AC3E}">
        <p14:creationId xmlns:p14="http://schemas.microsoft.com/office/powerpoint/2010/main" val="332606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HIP</a:t>
            </a:r>
            <a:r>
              <a:rPr lang="en-US" baseline="0" dirty="0" smtClean="0"/>
              <a:t> – activities on the care continuum focusing on viral suppression.</a:t>
            </a:r>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11</a:t>
            </a:fld>
            <a:endParaRPr lang="en-US"/>
          </a:p>
        </p:txBody>
      </p:sp>
    </p:spTree>
    <p:extLst>
      <p:ext uri="{BB962C8B-B14F-4D97-AF65-F5344CB8AC3E}">
        <p14:creationId xmlns:p14="http://schemas.microsoft.com/office/powerpoint/2010/main" val="356591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provided you the rationale for collaboration but want it to be clear that we’ve been at this for many decades</a:t>
            </a:r>
            <a:r>
              <a:rPr lang="en-US" baseline="0" dirty="0" smtClean="0"/>
              <a:t> across CDC and HRSA.</a:t>
            </a:r>
          </a:p>
          <a:p>
            <a:r>
              <a:rPr lang="en-US" dirty="0" smtClean="0"/>
              <a:t>Here are some examples</a:t>
            </a:r>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14</a:t>
            </a:fld>
            <a:endParaRPr lang="en-US" dirty="0"/>
          </a:p>
        </p:txBody>
      </p:sp>
    </p:spTree>
    <p:extLst>
      <p:ext uri="{BB962C8B-B14F-4D97-AF65-F5344CB8AC3E}">
        <p14:creationId xmlns:p14="http://schemas.microsoft.com/office/powerpoint/2010/main" val="148020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provided you the rationale for collaboration but want it to be clear that we’ve been at this for many decades</a:t>
            </a:r>
            <a:r>
              <a:rPr lang="en-US" baseline="0" dirty="0" smtClean="0"/>
              <a:t> across CDC and HRSA.</a:t>
            </a:r>
          </a:p>
          <a:p>
            <a:r>
              <a:rPr lang="en-US" dirty="0" smtClean="0"/>
              <a:t>Here are some examples</a:t>
            </a:r>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15</a:t>
            </a:fld>
            <a:endParaRPr lang="en-US"/>
          </a:p>
        </p:txBody>
      </p:sp>
    </p:spTree>
    <p:extLst>
      <p:ext uri="{BB962C8B-B14F-4D97-AF65-F5344CB8AC3E}">
        <p14:creationId xmlns:p14="http://schemas.microsoft.com/office/powerpoint/2010/main" val="148020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been at this for quite a while.</a:t>
            </a:r>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20</a:t>
            </a:fld>
            <a:endParaRPr lang="en-US"/>
          </a:p>
        </p:txBody>
      </p:sp>
    </p:spTree>
    <p:extLst>
      <p:ext uri="{BB962C8B-B14F-4D97-AF65-F5344CB8AC3E}">
        <p14:creationId xmlns:p14="http://schemas.microsoft.com/office/powerpoint/2010/main" val="90432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been at this for quite a while.</a:t>
            </a:r>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21</a:t>
            </a:fld>
            <a:endParaRPr lang="en-US"/>
          </a:p>
        </p:txBody>
      </p:sp>
    </p:spTree>
    <p:extLst>
      <p:ext uri="{BB962C8B-B14F-4D97-AF65-F5344CB8AC3E}">
        <p14:creationId xmlns:p14="http://schemas.microsoft.com/office/powerpoint/2010/main" val="90432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PChart" hidden="1"/>
          <p:cNvGraphicFramePr/>
          <p:nvPr userDrawn="1">
            <p:extLst>
              <p:ext uri="{D42A27DB-BD31-4B8C-83A1-F6EECF244321}">
                <p14:modId xmlns:p14="http://schemas.microsoft.com/office/powerpoint/2010/main" val="529673600"/>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726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022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352800" y="6172200"/>
            <a:ext cx="2057400" cy="365125"/>
          </a:xfrm>
          <a:prstGeom prst="rect">
            <a:avLst/>
          </a:prstGeom>
        </p:spPr>
        <p:txBody>
          <a:bodyPr/>
          <a:lstStyle>
            <a:lvl1pPr algn="ctr">
              <a:defRPr sz="1400"/>
            </a:lvl1pPr>
          </a:lstStyle>
          <a:p>
            <a:fld id="{F9ECA865-404D-4A57-9AC1-FD3038CC100D}" type="slidenum">
              <a:rPr lang="en-US" smtClean="0"/>
              <a:pPr/>
              <a:t>‹#›</a:t>
            </a:fld>
            <a:endParaRPr lang="en-US"/>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043975061"/>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341197334"/>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41668235"/>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220095132"/>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830035667"/>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06361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489755875"/>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24934827"/>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907438218"/>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364349741"/>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solidFill>
                <a:srgbClr val="0F56DC"/>
              </a:solidFill>
              <a:latin typeface="Myriad Web Pro"/>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solidFill>
                <a:srgbClr val="0F56DC"/>
              </a:solidFill>
              <a:latin typeface="Myriad Web Pro"/>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B61E24E-63D4-4DBD-AC9C-63E50C301A29}" type="slidenum">
              <a:rPr lang="en-US" smtClean="0">
                <a:solidFill>
                  <a:srgbClr val="0F56DC"/>
                </a:solidFill>
                <a:latin typeface="Myriad Web Pro"/>
              </a:rPr>
              <a:pPr/>
              <a:t>‹#›</a:t>
            </a:fld>
            <a:endParaRPr lang="en-US">
              <a:solidFill>
                <a:srgbClr val="0F56DC"/>
              </a:solidFill>
              <a:latin typeface="Myriad Web Pro"/>
            </a:endParaRPr>
          </a:p>
        </p:txBody>
      </p:sp>
    </p:spTree>
    <p:extLst>
      <p:ext uri="{BB962C8B-B14F-4D97-AF65-F5344CB8AC3E}">
        <p14:creationId xmlns:p14="http://schemas.microsoft.com/office/powerpoint/2010/main" val="396359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3274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6852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0045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9332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492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74781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7688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4930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3591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93637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6074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75C745-1942-4F3E-9AA9-59905FCBC4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115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94598428"/>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93805970"/>
      </p:ext>
    </p:extLst>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rgbClr val="FFC000"/>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818087781"/>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726936327"/>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15673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64394860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7066"/>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653344372"/>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2" y="1435107"/>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028371061"/>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866494961"/>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82"/>
            <a:ext cx="6400800" cy="492443"/>
          </a:xfrm>
          <a:prstGeom prst="rect">
            <a:avLst/>
          </a:prstGeom>
        </p:spPr>
        <p:txBody>
          <a:bodyPr wrap="square">
            <a:spAutoFit/>
          </a:bodyPr>
          <a:lstStyle/>
          <a:p>
            <a:r>
              <a:rPr lang="en-US" sz="1300" b="1" dirty="0">
                <a:solidFill>
                  <a:srgbClr val="FFFFFF"/>
                </a:solidFill>
                <a:latin typeface="Myriad Web Pro"/>
              </a:rPr>
              <a:t>For more information please contact Centers for Disease Control and Prevention</a:t>
            </a:r>
          </a:p>
        </p:txBody>
      </p:sp>
      <p:sp>
        <p:nvSpPr>
          <p:cNvPr id="11" name="Rectangle 10"/>
          <p:cNvSpPr/>
          <p:nvPr/>
        </p:nvSpPr>
        <p:spPr>
          <a:xfrm>
            <a:off x="1371600" y="4706200"/>
            <a:ext cx="5943600" cy="646331"/>
          </a:xfrm>
          <a:prstGeom prst="rect">
            <a:avLst/>
          </a:prstGeom>
        </p:spPr>
        <p:txBody>
          <a:bodyPr wrap="square">
            <a:spAutoFit/>
          </a:bodyPr>
          <a:lstStyle/>
          <a:p>
            <a:r>
              <a:rPr lang="en-US" sz="1200" dirty="0">
                <a:solidFill>
                  <a:srgbClr val="FFFFFF"/>
                </a:solidFill>
                <a:latin typeface="Myriad Web Pro"/>
              </a:rPr>
              <a:t>1600 Clifton Road NE, Atlanta, GA 30333</a:t>
            </a:r>
          </a:p>
          <a:p>
            <a:r>
              <a:rPr lang="en-US" sz="1200" dirty="0">
                <a:solidFill>
                  <a:srgbClr val="FFFFFF"/>
                </a:solidFill>
                <a:latin typeface="Myriad Web Pro"/>
              </a:rPr>
              <a:t>Telephone, 1-800-CDC-INFO (232-4636)/TTY: 1-888-232-6348</a:t>
            </a:r>
          </a:p>
          <a:p>
            <a:r>
              <a:rPr lang="en-US" sz="1200" dirty="0">
                <a:solidFill>
                  <a:srgbClr val="FFFFFF"/>
                </a:solidFill>
                <a:latin typeface="Myriad Web Pro"/>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a:spAutoFit/>
          </a:bodyPr>
          <a:lstStyle/>
          <a:p>
            <a:r>
              <a:rPr lang="en-US" sz="900" dirty="0">
                <a:solidFill>
                  <a:srgbClr val="FFFFFF"/>
                </a:solidFill>
                <a:latin typeface="Myriad Web Pro"/>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463053708"/>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839911"/>
      </p:ext>
    </p:extLst>
  </p:cSld>
  <p:clrMapOvr>
    <a:masterClrMapping/>
  </p:clrMapOvr>
  <p:transition xmlns:p14="http://schemas.microsoft.com/office/powerpoint/2010/main" spd="slow">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22608556"/>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68017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2162"/>
          </a:xfrm>
          <a:prstGeom prst="rect">
            <a:avLst/>
          </a:prstGeom>
        </p:spPr>
        <p:txBody>
          <a:bodyPr anchor="b" anchorCtr="0"/>
          <a:lstStyle>
            <a:lvl1pPr>
              <a:lnSpc>
                <a:spcPts val="3000"/>
              </a:lnSpc>
              <a:defRPr sz="3200" b="1" baseline="0">
                <a:solidFill>
                  <a:schemeClr val="bg1"/>
                </a:solidFill>
                <a:effectLst/>
              </a:defRPr>
            </a:lvl1pPr>
          </a:lstStyle>
          <a:p>
            <a:r>
              <a:rPr lang="en-US" dirty="0" smtClean="0"/>
              <a:t>Headline – Myriad Pro, Bold, Shadow, 32pt</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None/>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10pt</a:t>
            </a:r>
            <a:endParaRPr lang="en-US" dirty="0"/>
          </a:p>
        </p:txBody>
      </p:sp>
    </p:spTree>
    <p:extLst>
      <p:ext uri="{BB962C8B-B14F-4D97-AF65-F5344CB8AC3E}">
        <p14:creationId xmlns:p14="http://schemas.microsoft.com/office/powerpoint/2010/main" val="8420205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Arial,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smtClean="0"/>
              <a:t>Place Descriptor Here</a:t>
            </a:r>
            <a:endParaRPr lang="en-US" dirty="0"/>
          </a:p>
        </p:txBody>
      </p:sp>
    </p:spTree>
    <p:extLst>
      <p:ext uri="{BB962C8B-B14F-4D97-AF65-F5344CB8AC3E}">
        <p14:creationId xmlns:p14="http://schemas.microsoft.com/office/powerpoint/2010/main" val="3038168041"/>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22375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603739"/>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endParaRPr lang="en-US" dirty="0">
              <a:solidFill>
                <a:srgbClr val="0070C0"/>
              </a:solidFill>
              <a:latin typeface="Myriad Web Pro"/>
            </a:endParaRPr>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dirty="0">
              <a:solidFill>
                <a:srgbClr val="0070C0"/>
              </a:solidFill>
              <a:latin typeface="Myriad Web Pro"/>
            </a:endParaRPr>
          </a:p>
        </p:txBody>
      </p:sp>
      <p:sp>
        <p:nvSpPr>
          <p:cNvPr id="4" name="Slide Number Placeholder 3"/>
          <p:cNvSpPr>
            <a:spLocks noGrp="1"/>
          </p:cNvSpPr>
          <p:nvPr>
            <p:ph type="sldNum" sz="quarter" idx="12"/>
          </p:nvPr>
        </p:nvSpPr>
        <p:spPr>
          <a:xfrm>
            <a:off x="8401038" y="6170822"/>
            <a:ext cx="502920" cy="502920"/>
          </a:xfrm>
          <a:prstGeom prst="ellipse">
            <a:avLst/>
          </a:prstGeom>
        </p:spPr>
        <p:txBody>
          <a:bodyPr/>
          <a:lstStyle/>
          <a:p>
            <a:fld id="{2754ED01-E2A0-4C1E-8E21-014B99041579}" type="slidenum">
              <a:rPr lang="en-US" smtClean="0">
                <a:solidFill>
                  <a:srgbClr val="0070C0"/>
                </a:solidFill>
                <a:latin typeface="Myriad Web Pro"/>
              </a:rPr>
              <a:pPr/>
              <a:t>‹#›</a:t>
            </a:fld>
            <a:endParaRPr lang="en-US" dirty="0">
              <a:solidFill>
                <a:srgbClr val="0070C0"/>
              </a:solidFill>
              <a:latin typeface="Myriad Web Pro"/>
            </a:endParaRPr>
          </a:p>
        </p:txBody>
      </p:sp>
    </p:spTree>
    <p:extLst>
      <p:ext uri="{BB962C8B-B14F-4D97-AF65-F5344CB8AC3E}">
        <p14:creationId xmlns:p14="http://schemas.microsoft.com/office/powerpoint/2010/main" val="3656757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endParaRPr lang="en-US" dirty="0">
              <a:solidFill>
                <a:srgbClr val="0070C0"/>
              </a:solidFill>
              <a:latin typeface="Myriad Web Pro"/>
            </a:endParaRPr>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endParaRPr lang="en-US" dirty="0">
              <a:solidFill>
                <a:srgbClr val="0070C0"/>
              </a:solidFill>
              <a:latin typeface="Myriad Web Pro"/>
            </a:endParaRPr>
          </a:p>
        </p:txBody>
      </p:sp>
      <p:sp>
        <p:nvSpPr>
          <p:cNvPr id="5" name="Slide Number Placeholder 4"/>
          <p:cNvSpPr>
            <a:spLocks noGrp="1"/>
          </p:cNvSpPr>
          <p:nvPr>
            <p:ph type="sldNum" sz="quarter" idx="12"/>
          </p:nvPr>
        </p:nvSpPr>
        <p:spPr>
          <a:xfrm>
            <a:off x="8401038" y="6170822"/>
            <a:ext cx="502920" cy="502920"/>
          </a:xfrm>
          <a:prstGeom prst="ellipse">
            <a:avLst/>
          </a:prstGeom>
        </p:spPr>
        <p:txBody>
          <a:bodyPr/>
          <a:lstStyle/>
          <a:p>
            <a:fld id="{2754ED01-E2A0-4C1E-8E21-014B99041579}" type="slidenum">
              <a:rPr lang="en-US" smtClean="0">
                <a:solidFill>
                  <a:srgbClr val="0070C0"/>
                </a:solidFill>
                <a:latin typeface="Myriad Web Pro"/>
              </a:rPr>
              <a:pPr/>
              <a:t>‹#›</a:t>
            </a:fld>
            <a:endParaRPr lang="en-US" dirty="0">
              <a:solidFill>
                <a:srgbClr val="0070C0"/>
              </a:solidFill>
              <a:latin typeface="Myriad Web Pro"/>
            </a:endParaRPr>
          </a:p>
        </p:txBody>
      </p:sp>
    </p:spTree>
    <p:extLst>
      <p:ext uri="{BB962C8B-B14F-4D97-AF65-F5344CB8AC3E}">
        <p14:creationId xmlns:p14="http://schemas.microsoft.com/office/powerpoint/2010/main" val="1513617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PN_logo_RGB_FINAL.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80" y="382379"/>
            <a:ext cx="2625352" cy="1220502"/>
          </a:xfrm>
          <a:prstGeom prst="rect">
            <a:avLst/>
          </a:prstGeom>
        </p:spPr>
      </p:pic>
    </p:spTree>
    <p:extLst>
      <p:ext uri="{BB962C8B-B14F-4D97-AF65-F5344CB8AC3E}">
        <p14:creationId xmlns:p14="http://schemas.microsoft.com/office/powerpoint/2010/main" val="38020271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CPN_logo_RGB_FINAL.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297" y="363380"/>
            <a:ext cx="1809488" cy="841214"/>
          </a:xfrm>
          <a:prstGeom prst="rect">
            <a:avLst/>
          </a:prstGeom>
        </p:spPr>
      </p:pic>
    </p:spTree>
    <p:extLst>
      <p:ext uri="{BB962C8B-B14F-4D97-AF65-F5344CB8AC3E}">
        <p14:creationId xmlns:p14="http://schemas.microsoft.com/office/powerpoint/2010/main" val="1433323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PN_logo_RGB_FINAL.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80" y="3194522"/>
            <a:ext cx="2625352" cy="1220502"/>
          </a:xfrm>
          <a:prstGeom prst="rect">
            <a:avLst/>
          </a:prstGeom>
        </p:spPr>
      </p:pic>
    </p:spTree>
    <p:extLst>
      <p:ext uri="{BB962C8B-B14F-4D97-AF65-F5344CB8AC3E}">
        <p14:creationId xmlns:p14="http://schemas.microsoft.com/office/powerpoint/2010/main" val="6958761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2996865D-C442-CE45-BA3C-8537DC043D77}"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3889538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2996865D-C442-CE45-BA3C-8537DC043D77}"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1504227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817224"/>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cxnSp>
        <p:nvCxnSpPr>
          <p:cNvPr id="5" name="Straight Connector 4"/>
          <p:cNvCxnSpPr/>
          <p:nvPr userDrawn="1"/>
        </p:nvCxnSpPr>
        <p:spPr>
          <a:xfrm>
            <a:off x="507076" y="1188720"/>
            <a:ext cx="811322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5398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a:endParaRPr lang="en-US">
              <a:solidFill>
                <a:prstClr val="black"/>
              </a:solidFill>
              <a:latin typeface="Calibr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a:fld id="{3B672F85-1608-413F-AC02-724979C88740}"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239523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6766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a:endParaRPr lang="en-US">
              <a:solidFill>
                <a:prstClr val="black"/>
              </a:solidFill>
              <a:latin typeface="Calibri"/>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a:fld id="{3B672F85-1608-413F-AC02-724979C88740}"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35742328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211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3371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7330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646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2120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39207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11812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26359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408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552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1237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70215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1922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fontAlgn="auto">
              <a:spcBef>
                <a:spcPts val="0"/>
              </a:spcBef>
              <a:spcAft>
                <a:spcPts val="0"/>
              </a:spcAft>
              <a:defRPr sz="2200" b="1">
                <a:solidFill>
                  <a:prstClr val="black">
                    <a:lumMod val="85000"/>
                    <a:lumOff val="15000"/>
                  </a:prstClr>
                </a:solidFill>
                <a:latin typeface="+mn-lt"/>
                <a:cs typeface="+mn-cs"/>
              </a:defRPr>
            </a:lvl1pPr>
          </a:lstStyle>
          <a:p>
            <a:pPr>
              <a:defRPr/>
            </a:pPr>
            <a:endParaRPr lang="en-US" dirty="0"/>
          </a:p>
        </p:txBody>
      </p:sp>
    </p:spTree>
    <p:extLst>
      <p:ext uri="{BB962C8B-B14F-4D97-AF65-F5344CB8AC3E}">
        <p14:creationId xmlns:p14="http://schemas.microsoft.com/office/powerpoint/2010/main" val="27198695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4C64388-1633-42C5-BB43-C489DD93058F}" type="slidenum">
              <a:rPr lang="en-US"/>
              <a:pPr>
                <a:defRPr/>
              </a:pPr>
              <a:t>‹#›</a:t>
            </a:fld>
            <a:endParaRPr lang="en-US" dirty="0"/>
          </a:p>
        </p:txBody>
      </p:sp>
    </p:spTree>
    <p:extLst>
      <p:ext uri="{BB962C8B-B14F-4D97-AF65-F5344CB8AC3E}">
        <p14:creationId xmlns:p14="http://schemas.microsoft.com/office/powerpoint/2010/main" val="3895339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38076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7C8E8E4-B680-48ED-8186-9168B1C4A8C7}" type="slidenum">
              <a:rPr lang="en-US"/>
              <a:pPr>
                <a:defRPr/>
              </a:pPr>
              <a:t>‹#›</a:t>
            </a:fld>
            <a:endParaRPr lang="en-US" dirty="0"/>
          </a:p>
        </p:txBody>
      </p:sp>
    </p:spTree>
    <p:extLst>
      <p:ext uri="{BB962C8B-B14F-4D97-AF65-F5344CB8AC3E}">
        <p14:creationId xmlns:p14="http://schemas.microsoft.com/office/powerpoint/2010/main" val="3230028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0EAD89A-887E-4E59-89FB-48B63CF7ADB1}" type="slidenum">
              <a:rPr lang="en-US"/>
              <a:pPr>
                <a:defRPr/>
              </a:pPr>
              <a:t>‹#›</a:t>
            </a:fld>
            <a:endParaRPr lang="en-US" dirty="0"/>
          </a:p>
        </p:txBody>
      </p:sp>
    </p:spTree>
    <p:extLst>
      <p:ext uri="{BB962C8B-B14F-4D97-AF65-F5344CB8AC3E}">
        <p14:creationId xmlns:p14="http://schemas.microsoft.com/office/powerpoint/2010/main" val="19136385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257A12C-1093-4CEF-85FC-F41199633CFB}" type="slidenum">
              <a:rPr lang="en-US"/>
              <a:pPr>
                <a:defRPr/>
              </a:pPr>
              <a:t>‹#›</a:t>
            </a:fld>
            <a:endParaRPr lang="en-US" dirty="0"/>
          </a:p>
        </p:txBody>
      </p:sp>
    </p:spTree>
    <p:extLst>
      <p:ext uri="{BB962C8B-B14F-4D97-AF65-F5344CB8AC3E}">
        <p14:creationId xmlns:p14="http://schemas.microsoft.com/office/powerpoint/2010/main" val="17917148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F4F12C6-B84B-4A84-A02B-ECFD951F211C}" type="slidenum">
              <a:rPr lang="en-US"/>
              <a:pPr>
                <a:defRPr/>
              </a:pPr>
              <a:t>‹#›</a:t>
            </a:fld>
            <a:endParaRPr lang="en-US" dirty="0"/>
          </a:p>
        </p:txBody>
      </p:sp>
    </p:spTree>
    <p:extLst>
      <p:ext uri="{BB962C8B-B14F-4D97-AF65-F5344CB8AC3E}">
        <p14:creationId xmlns:p14="http://schemas.microsoft.com/office/powerpoint/2010/main" val="309196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7498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43F22AF-53CB-45BE-8CD4-A16F92BF140C}" type="slidenum">
              <a:rPr lang="en-US"/>
              <a:pPr>
                <a:defRPr/>
              </a:pPr>
              <a:t>‹#›</a:t>
            </a:fld>
            <a:endParaRPr lang="en-US" dirty="0"/>
          </a:p>
        </p:txBody>
      </p:sp>
    </p:spTree>
    <p:extLst>
      <p:ext uri="{BB962C8B-B14F-4D97-AF65-F5344CB8AC3E}">
        <p14:creationId xmlns:p14="http://schemas.microsoft.com/office/powerpoint/2010/main" val="2001986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4E6F24B-C449-4110-A475-98E7B9451EAA}" type="slidenum">
              <a:rPr lang="en-US"/>
              <a:pPr>
                <a:defRPr/>
              </a:pPr>
              <a:t>‹#›</a:t>
            </a:fld>
            <a:endParaRPr lang="en-US" dirty="0"/>
          </a:p>
        </p:txBody>
      </p:sp>
    </p:spTree>
    <p:extLst>
      <p:ext uri="{BB962C8B-B14F-4D97-AF65-F5344CB8AC3E}">
        <p14:creationId xmlns:p14="http://schemas.microsoft.com/office/powerpoint/2010/main" val="9595712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D560FC-612F-4459-AEE1-EC122F7F348D}" type="slidenum">
              <a:rPr lang="en-US"/>
              <a:pPr>
                <a:defRPr/>
              </a:pPr>
              <a:t>‹#›</a:t>
            </a:fld>
            <a:endParaRPr lang="en-US" dirty="0"/>
          </a:p>
        </p:txBody>
      </p:sp>
    </p:spTree>
    <p:extLst>
      <p:ext uri="{BB962C8B-B14F-4D97-AF65-F5344CB8AC3E}">
        <p14:creationId xmlns:p14="http://schemas.microsoft.com/office/powerpoint/2010/main" val="22937727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5CCBB17-7F8E-40D8-9461-E41150D1F5BB}" type="slidenum">
              <a:rPr lang="en-US"/>
              <a:pPr>
                <a:defRPr/>
              </a:pPr>
              <a:t>‹#›</a:t>
            </a:fld>
            <a:endParaRPr lang="en-US" dirty="0"/>
          </a:p>
        </p:txBody>
      </p:sp>
    </p:spTree>
    <p:extLst>
      <p:ext uri="{BB962C8B-B14F-4D97-AF65-F5344CB8AC3E}">
        <p14:creationId xmlns:p14="http://schemas.microsoft.com/office/powerpoint/2010/main" val="24244657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98700" y="6391275"/>
            <a:ext cx="4687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1200" dirty="0" smtClean="0">
                <a:solidFill>
                  <a:srgbClr val="FFFFFF"/>
                </a:solidFill>
                <a:cs typeface="Arial" charset="0"/>
              </a:rPr>
              <a:t>2016 NATIONAL RYAN WHITE CONFERENCE ON HIV CARE &amp; TREATMENT</a:t>
            </a:r>
          </a:p>
        </p:txBody>
      </p:sp>
      <p:sp>
        <p:nvSpPr>
          <p:cNvPr id="2" name="Title 1"/>
          <p:cNvSpPr>
            <a:spLocks noGrp="1"/>
          </p:cNvSpPr>
          <p:nvPr>
            <p:ph type="title"/>
          </p:nvPr>
        </p:nvSpPr>
        <p:spPr>
          <a:xfrm>
            <a:off x="2171700" y="2035511"/>
            <a:ext cx="6519718" cy="871007"/>
          </a:xfrm>
          <a:prstGeom prst="rect">
            <a:avLst/>
          </a:prstGeom>
        </p:spPr>
        <p:txBody>
          <a:bodyPr>
            <a:noAutofit/>
          </a:bodyPr>
          <a:lstStyle>
            <a:lvl1pPr>
              <a:defRPr sz="6000" b="1" baseline="0">
                <a:solidFill>
                  <a:schemeClr val="bg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2161886" y="3759199"/>
            <a:ext cx="6529532"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8" name="Content Placeholder 2"/>
          <p:cNvSpPr>
            <a:spLocks noGrp="1"/>
          </p:cNvSpPr>
          <p:nvPr>
            <p:ph idx="13"/>
          </p:nvPr>
        </p:nvSpPr>
        <p:spPr>
          <a:xfrm>
            <a:off x="2171122" y="4221016"/>
            <a:ext cx="6520296"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Tree>
    <p:extLst>
      <p:ext uri="{BB962C8B-B14F-4D97-AF65-F5344CB8AC3E}">
        <p14:creationId xmlns:p14="http://schemas.microsoft.com/office/powerpoint/2010/main" val="526721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98700" y="6391275"/>
            <a:ext cx="4687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1200" dirty="0" smtClean="0">
                <a:solidFill>
                  <a:srgbClr val="FFFFFF"/>
                </a:solidFill>
                <a:cs typeface="Arial" charset="0"/>
              </a:rPr>
              <a:t>2016 NATIONAL RYAN WHITE CONFERENCE ON HIV CARE &amp; TREATMENT</a:t>
            </a:r>
          </a:p>
        </p:txBody>
      </p:sp>
      <p:sp>
        <p:nvSpPr>
          <p:cNvPr id="3" name="Content Placeholder 2"/>
          <p:cNvSpPr>
            <a:spLocks noGrp="1"/>
          </p:cNvSpPr>
          <p:nvPr>
            <p:ph sz="half" idx="1"/>
          </p:nvPr>
        </p:nvSpPr>
        <p:spPr>
          <a:xfrm>
            <a:off x="471629" y="1456171"/>
            <a:ext cx="38862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6378" y="1471469"/>
            <a:ext cx="4241222"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3470124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35977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slideLayout" Target="../slideLayouts/slideLayout61.xml"/><Relationship Id="rId17" Type="http://schemas.openxmlformats.org/officeDocument/2006/relationships/slideLayout" Target="../slideLayouts/slideLayout62.xml"/><Relationship Id="rId18" Type="http://schemas.openxmlformats.org/officeDocument/2006/relationships/theme" Target="../theme/theme5.xml"/><Relationship Id="rId19" Type="http://schemas.openxmlformats.org/officeDocument/2006/relationships/image" Target="../media/image3.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theme" Target="../theme/theme6.xml"/><Relationship Id="rId11" Type="http://schemas.openxmlformats.org/officeDocument/2006/relationships/image" Target="../media/image8.jpeg"/><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theme" Target="../theme/theme7.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Relationship Id="rId15" Type="http://schemas.openxmlformats.org/officeDocument/2006/relationships/theme" Target="../theme/theme8.xml"/><Relationship Id="rId16" Type="http://schemas.openxmlformats.org/officeDocument/2006/relationships/image" Target="../media/image1.jpeg"/><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467600" y="6156590"/>
            <a:ext cx="1600200" cy="431662"/>
          </a:xfrm>
          <a:prstGeom prst="rect">
            <a:avLst/>
          </a:prstGeom>
        </p:spPr>
      </p:pic>
      <p:pic>
        <p:nvPicPr>
          <p:cNvPr id="9" name="Picture 7" descr="CDC.png"/>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152400" y="6019800"/>
            <a:ext cx="1295400" cy="59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809" r:id="rId12"/>
    <p:sldLayoutId id="2147483810" r:id="rId13"/>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8200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ransition xmlns:p14="http://schemas.microsoft.com/office/powerpoint/2010/mai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75C745-1942-4F3E-9AA9-59905FCBC463}" type="slidenum">
              <a:rPr lang="en-US" smtClean="0">
                <a:solidFill>
                  <a:prstClr val="black">
                    <a:tint val="75000"/>
                  </a:prstClr>
                </a:solidFill>
                <a:latin typeface="Calibri"/>
              </a:rPr>
              <a:pPr/>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13003349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8430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ransition xmlns:p14="http://schemas.microsoft.com/office/powerpoint/2010/mai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r.jp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49580" y="6215026"/>
            <a:ext cx="8244840" cy="243840"/>
          </a:xfrm>
          <a:prstGeom prst="rect">
            <a:avLst/>
          </a:prstGeom>
        </p:spPr>
      </p:pic>
    </p:spTree>
    <p:extLst>
      <p:ext uri="{BB962C8B-B14F-4D97-AF65-F5344CB8AC3E}">
        <p14:creationId xmlns:p14="http://schemas.microsoft.com/office/powerpoint/2010/main" val="40485339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812"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A4554-8F60-4EB7-900B-60188A1B87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013789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2362200"/>
            <a:ext cx="7886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cxnSp>
        <p:nvCxnSpPr>
          <p:cNvPr id="7" name="Straight Connector 6"/>
          <p:cNvCxnSpPr/>
          <p:nvPr userDrawn="1"/>
        </p:nvCxnSpPr>
        <p:spPr>
          <a:xfrm>
            <a:off x="-9525"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030" name="Picture 3"/>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467600" y="6156325"/>
            <a:ext cx="160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82951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11" r:id="rId14"/>
  </p:sldLayoutIdLst>
  <p:hf sldNum="0" hdr="0" ftr="0" dt="0"/>
  <p:txStyles>
    <p:titleStyle>
      <a:lvl1pPr algn="l" rtl="0" eaLnBrk="0" fontAlgn="base" hangingPunct="0">
        <a:lnSpc>
          <a:spcPct val="90000"/>
        </a:lnSpc>
        <a:spcBef>
          <a:spcPct val="0"/>
        </a:spcBef>
        <a:spcAft>
          <a:spcPct val="0"/>
        </a:spcAft>
        <a:defRPr lang="en-US" sz="4000" b="1" kern="1200" dirty="0">
          <a:solidFill>
            <a:srgbClr val="0F4D7B"/>
          </a:solidFill>
          <a:latin typeface="+mn-lt"/>
          <a:ea typeface="+mj-ea"/>
          <a:cs typeface="+mj-cs"/>
        </a:defRPr>
      </a:lvl1pPr>
      <a:lvl2pPr algn="l" rtl="0" eaLnBrk="0" fontAlgn="base" hangingPunct="0">
        <a:lnSpc>
          <a:spcPct val="90000"/>
        </a:lnSpc>
        <a:spcBef>
          <a:spcPct val="0"/>
        </a:spcBef>
        <a:spcAft>
          <a:spcPct val="0"/>
        </a:spcAft>
        <a:defRPr sz="4000" b="1">
          <a:solidFill>
            <a:srgbClr val="0F4D7B"/>
          </a:solidFill>
          <a:latin typeface="Calibri" pitchFamily="34" charset="0"/>
        </a:defRPr>
      </a:lvl2pPr>
      <a:lvl3pPr algn="l" rtl="0" eaLnBrk="0" fontAlgn="base" hangingPunct="0">
        <a:lnSpc>
          <a:spcPct val="90000"/>
        </a:lnSpc>
        <a:spcBef>
          <a:spcPct val="0"/>
        </a:spcBef>
        <a:spcAft>
          <a:spcPct val="0"/>
        </a:spcAft>
        <a:defRPr sz="4000" b="1">
          <a:solidFill>
            <a:srgbClr val="0F4D7B"/>
          </a:solidFill>
          <a:latin typeface="Calibri" pitchFamily="34" charset="0"/>
        </a:defRPr>
      </a:lvl3pPr>
      <a:lvl4pPr algn="l" rtl="0" eaLnBrk="0" fontAlgn="base" hangingPunct="0">
        <a:lnSpc>
          <a:spcPct val="90000"/>
        </a:lnSpc>
        <a:spcBef>
          <a:spcPct val="0"/>
        </a:spcBef>
        <a:spcAft>
          <a:spcPct val="0"/>
        </a:spcAft>
        <a:defRPr sz="4000" b="1">
          <a:solidFill>
            <a:srgbClr val="0F4D7B"/>
          </a:solidFill>
          <a:latin typeface="Calibri" pitchFamily="34" charset="0"/>
        </a:defRPr>
      </a:lvl4pPr>
      <a:lvl5pPr algn="l" rtl="0" eaLnBrk="0" fontAlgn="base" hangingPunct="0">
        <a:lnSpc>
          <a:spcPct val="90000"/>
        </a:lnSpc>
        <a:spcBef>
          <a:spcPct val="0"/>
        </a:spcBef>
        <a:spcAft>
          <a:spcPct val="0"/>
        </a:spcAft>
        <a:defRPr sz="4000" b="1">
          <a:solidFill>
            <a:srgbClr val="0F4D7B"/>
          </a:solidFill>
          <a:latin typeface="Calibri" pitchFamily="34" charset="0"/>
        </a:defRPr>
      </a:lvl5pPr>
      <a:lvl6pPr marL="457200" algn="l" rtl="0" fontAlgn="base">
        <a:lnSpc>
          <a:spcPct val="90000"/>
        </a:lnSpc>
        <a:spcBef>
          <a:spcPct val="0"/>
        </a:spcBef>
        <a:spcAft>
          <a:spcPct val="0"/>
        </a:spcAft>
        <a:defRPr sz="4000" b="1">
          <a:solidFill>
            <a:srgbClr val="0F4D7B"/>
          </a:solidFill>
          <a:latin typeface="Calibri" pitchFamily="34" charset="0"/>
        </a:defRPr>
      </a:lvl6pPr>
      <a:lvl7pPr marL="914400" algn="l" rtl="0" fontAlgn="base">
        <a:lnSpc>
          <a:spcPct val="90000"/>
        </a:lnSpc>
        <a:spcBef>
          <a:spcPct val="0"/>
        </a:spcBef>
        <a:spcAft>
          <a:spcPct val="0"/>
        </a:spcAft>
        <a:defRPr sz="4000" b="1">
          <a:solidFill>
            <a:srgbClr val="0F4D7B"/>
          </a:solidFill>
          <a:latin typeface="Calibri" pitchFamily="34" charset="0"/>
        </a:defRPr>
      </a:lvl7pPr>
      <a:lvl8pPr marL="1371600" algn="l" rtl="0" fontAlgn="base">
        <a:lnSpc>
          <a:spcPct val="90000"/>
        </a:lnSpc>
        <a:spcBef>
          <a:spcPct val="0"/>
        </a:spcBef>
        <a:spcAft>
          <a:spcPct val="0"/>
        </a:spcAft>
        <a:defRPr sz="4000" b="1">
          <a:solidFill>
            <a:srgbClr val="0F4D7B"/>
          </a:solidFill>
          <a:latin typeface="Calibri" pitchFamily="34" charset="0"/>
        </a:defRPr>
      </a:lvl8pPr>
      <a:lvl9pPr marL="1828800" algn="l" rtl="0" fontAlgn="base">
        <a:lnSpc>
          <a:spcPct val="90000"/>
        </a:lnSpc>
        <a:spcBef>
          <a:spcPct val="0"/>
        </a:spcBef>
        <a:spcAft>
          <a:spcPct val="0"/>
        </a:spcAft>
        <a:defRPr sz="4000" b="1">
          <a:solidFill>
            <a:srgbClr val="0F4D7B"/>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b="1" kern="1200">
          <a:solidFill>
            <a:srgbClr val="0F4D7B"/>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rgbClr val="262626"/>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rgbClr val="262626"/>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rgbClr val="262626"/>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slideLayout" Target="../slideLayouts/slideLayout13.xml"/><Relationship Id="rId5" Type="http://schemas.openxmlformats.org/officeDocument/2006/relationships/chart" Target="../charts/chart4.xml"/><Relationship Id="rId1" Type="http://schemas.openxmlformats.org/officeDocument/2006/relationships/tags" Target="../tags/tag8.xml"/><Relationship Id="rId2" Type="http://schemas.openxmlformats.org/officeDocument/2006/relationships/tags" Target="../tags/tag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13.xml"/><Relationship Id="rId5" Type="http://schemas.openxmlformats.org/officeDocument/2006/relationships/chart" Target="../charts/chart5.xml"/><Relationship Id="rId1" Type="http://schemas.openxmlformats.org/officeDocument/2006/relationships/tags" Target="../tags/tag11.xml"/><Relationship Id="rId2"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96.xml"/><Relationship Id="rId5" Type="http://schemas.openxmlformats.org/officeDocument/2006/relationships/chart" Target="../charts/chart6.xml"/><Relationship Id="rId1" Type="http://schemas.openxmlformats.org/officeDocument/2006/relationships/tags" Target="../tags/tag14.xml"/><Relationship Id="rId2" Type="http://schemas.openxmlformats.org/officeDocument/2006/relationships/tags" Target="../tags/tag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cbaproviders.org/aboutus/CBAComponents.aspx" TargetMode="External"/><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9" Type="http://schemas.openxmlformats.org/officeDocument/2006/relationships/image" Target="../media/image37.jpeg"/><Relationship Id="rId20" Type="http://schemas.openxmlformats.org/officeDocument/2006/relationships/image" Target="../media/image48.jpeg"/><Relationship Id="rId21" Type="http://schemas.openxmlformats.org/officeDocument/2006/relationships/image" Target="../media/image49.wmf"/><Relationship Id="rId22" Type="http://schemas.openxmlformats.org/officeDocument/2006/relationships/image" Target="../media/image50.emf"/><Relationship Id="rId23" Type="http://schemas.openxmlformats.org/officeDocument/2006/relationships/image" Target="../media/image51.jpeg"/><Relationship Id="rId24" Type="http://schemas.openxmlformats.org/officeDocument/2006/relationships/image" Target="../media/image52.jpeg"/><Relationship Id="rId25" Type="http://schemas.openxmlformats.org/officeDocument/2006/relationships/image" Target="../media/image53.emf"/><Relationship Id="rId26" Type="http://schemas.openxmlformats.org/officeDocument/2006/relationships/image" Target="../media/image9.emf"/><Relationship Id="rId10" Type="http://schemas.openxmlformats.org/officeDocument/2006/relationships/image" Target="../media/image38.png"/><Relationship Id="rId11" Type="http://schemas.openxmlformats.org/officeDocument/2006/relationships/image" Target="../media/image39.png"/><Relationship Id="rId12" Type="http://schemas.openxmlformats.org/officeDocument/2006/relationships/image" Target="../media/image40.jpeg"/><Relationship Id="rId13" Type="http://schemas.openxmlformats.org/officeDocument/2006/relationships/image" Target="../media/image41.jpeg"/><Relationship Id="rId14" Type="http://schemas.openxmlformats.org/officeDocument/2006/relationships/image" Target="../media/image42.jpeg"/><Relationship Id="rId15" Type="http://schemas.openxmlformats.org/officeDocument/2006/relationships/image" Target="../media/image43.jpeg"/><Relationship Id="rId16" Type="http://schemas.openxmlformats.org/officeDocument/2006/relationships/image" Target="../media/image44.png"/><Relationship Id="rId17" Type="http://schemas.openxmlformats.org/officeDocument/2006/relationships/image" Target="../media/image45.png"/><Relationship Id="rId18" Type="http://schemas.openxmlformats.org/officeDocument/2006/relationships/image" Target="../media/image46.png"/><Relationship Id="rId19" Type="http://schemas.openxmlformats.org/officeDocument/2006/relationships/image" Target="../media/image47.jpeg"/><Relationship Id="rId1" Type="http://schemas.openxmlformats.org/officeDocument/2006/relationships/slideLayout" Target="../slideLayouts/slideLayout40.xml"/><Relationship Id="rId2" Type="http://schemas.openxmlformats.org/officeDocument/2006/relationships/notesSlide" Target="../notesSlides/notesSlide26.xml"/><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13.xml"/><Relationship Id="rId5" Type="http://schemas.openxmlformats.org/officeDocument/2006/relationships/notesSlide" Target="../notesSlides/notesSlide3.xml"/><Relationship Id="rId6" Type="http://schemas.openxmlformats.org/officeDocument/2006/relationships/chart" Target="../charts/chart2.xml"/><Relationship Id="rId1" Type="http://schemas.openxmlformats.org/officeDocument/2006/relationships/tags" Target="../tags/tag2.xml"/><Relationship Id="rId2"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 Id="rId3"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5.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13.xml"/><Relationship Id="rId5" Type="http://schemas.openxmlformats.org/officeDocument/2006/relationships/chart" Target="../charts/chart7.xml"/><Relationship Id="rId1" Type="http://schemas.openxmlformats.org/officeDocument/2006/relationships/tags" Target="../tags/tag17.xml"/><Relationship Id="rId2" Type="http://schemas.openxmlformats.org/officeDocument/2006/relationships/tags" Target="../tags/tag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13.xml"/><Relationship Id="rId5" Type="http://schemas.openxmlformats.org/officeDocument/2006/relationships/chart" Target="../charts/chart3.xml"/><Relationship Id="rId1" Type="http://schemas.openxmlformats.org/officeDocument/2006/relationships/tags" Target="../tags/tag5.xml"/><Relationship Id="rId2"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4.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66.xml"/><Relationship Id="rId2" Type="http://schemas.openxmlformats.org/officeDocument/2006/relationships/image" Target="../media/image5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hyperlink" Target="http://www.denverptc.org/" TargetMode="External"/><Relationship Id="rId1" Type="http://schemas.openxmlformats.org/officeDocument/2006/relationships/slideLayout" Target="../slideLayouts/slideLayout73.xml"/><Relationship Id="rId2" Type="http://schemas.openxmlformats.org/officeDocument/2006/relationships/image" Target="../media/image6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7.xml"/><Relationship Id="rId2" Type="http://schemas.openxmlformats.org/officeDocument/2006/relationships/diagramData" Target="../diagrams/data2.xml"/></Relationships>
</file>

<file path=ppt/slides/_rels/slide68.xml.rels><?xml version="1.0" encoding="UTF-8" standalone="yes"?>
<Relationships xmlns="http://schemas.openxmlformats.org/package/2006/relationships"><Relationship Id="rId3" Type="http://schemas.openxmlformats.org/officeDocument/2006/relationships/hyperlink" Target="http://www.pcdc.org/" TargetMode="External"/><Relationship Id="rId4" Type="http://schemas.openxmlformats.org/officeDocument/2006/relationships/image" Target="../media/image64.jpeg"/><Relationship Id="rId5" Type="http://schemas.openxmlformats.org/officeDocument/2006/relationships/image" Target="../media/image65.png"/><Relationship Id="rId1" Type="http://schemas.openxmlformats.org/officeDocument/2006/relationships/slideLayout" Target="../slideLayouts/slideLayout68.xml"/><Relationship Id="rId2" Type="http://schemas.openxmlformats.org/officeDocument/2006/relationships/notesSlide" Target="../notesSlides/notesSlide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9.xml"/></Relationships>
</file>

<file path=ppt/slides/_rels/slide71.xml.rels><?xml version="1.0" encoding="UTF-8" standalone="yes"?>
<Relationships xmlns="http://schemas.openxmlformats.org/package/2006/relationships"><Relationship Id="rId3" Type="http://schemas.openxmlformats.org/officeDocument/2006/relationships/hyperlink" Target="http://www.hivcbacenter.org/" TargetMode="External"/><Relationship Id="rId4" Type="http://schemas.openxmlformats.org/officeDocument/2006/relationships/image" Target="../media/image67.png"/><Relationship Id="rId1" Type="http://schemas.openxmlformats.org/officeDocument/2006/relationships/slideLayout" Target="../slideLayouts/slideLayout66.xml"/><Relationship Id="rId2" Type="http://schemas.openxmlformats.org/officeDocument/2006/relationships/image" Target="../media/image66.png"/></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68.emf"/><Relationship Id="rId9" Type="http://schemas.openxmlformats.org/officeDocument/2006/relationships/image" Target="../media/image69.emf"/><Relationship Id="rId1" Type="http://schemas.openxmlformats.org/officeDocument/2006/relationships/slideLayout" Target="../slideLayouts/slideLayout69.xml"/><Relationship Id="rId2" Type="http://schemas.openxmlformats.org/officeDocument/2006/relationships/notesSlide" Target="../notesSlides/notesSlide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1.xml"/><Relationship Id="rId3" Type="http://schemas.openxmlformats.org/officeDocument/2006/relationships/image" Target="../media/image70.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Layout" Target="../slideLayouts/slideLayout96.xml"/><Relationship Id="rId5" Type="http://schemas.openxmlformats.org/officeDocument/2006/relationships/chart" Target="../charts/chart8.xml"/><Relationship Id="rId1" Type="http://schemas.openxmlformats.org/officeDocument/2006/relationships/tags" Target="../tags/tag20.xml"/><Relationship Id="rId2" Type="http://schemas.openxmlformats.org/officeDocument/2006/relationships/tags" Target="../tags/tag2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argethiv.org" TargetMode="External"/><Relationship Id="rId3" Type="http://schemas.openxmlformats.org/officeDocument/2006/relationships/hyperlink" Target="http://www.cdc.gov/hiv/dhap/cbb/crisUsers.html"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71.emf"/></Relationships>
</file>

<file path=ppt/slides/_rels/slide85.xml.rels><?xml version="1.0" encoding="UTF-8" standalone="yes"?>
<Relationships xmlns="http://schemas.openxmlformats.org/package/2006/relationships"><Relationship Id="rId3" Type="http://schemas.openxmlformats.org/officeDocument/2006/relationships/hyperlink" Target="mailto:aom5@cdc.gov" TargetMode="External"/><Relationship Id="rId4" Type="http://schemas.openxmlformats.org/officeDocument/2006/relationships/hyperlink" Target="mailto:juli_powers@jsi.com" TargetMode="External"/><Relationship Id="rId1" Type="http://schemas.openxmlformats.org/officeDocument/2006/relationships/slideLayout" Target="../slideLayouts/slideLayout2.xml"/><Relationship Id="rId2" Type="http://schemas.openxmlformats.org/officeDocument/2006/relationships/hyperlink" Target="mailto:HPhillips@hrs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924800" cy="1371601"/>
          </a:xfrm>
        </p:spPr>
        <p:txBody>
          <a:bodyPr>
            <a:noAutofit/>
          </a:bodyPr>
          <a:lstStyle/>
          <a:p>
            <a:r>
              <a:rPr lang="en-US" dirty="0"/>
              <a:t>Successful Collaborations: CDC and HRSA Capacity Building Initiatives </a:t>
            </a:r>
          </a:p>
        </p:txBody>
      </p:sp>
      <p:sp>
        <p:nvSpPr>
          <p:cNvPr id="3" name="TextBox 2"/>
          <p:cNvSpPr txBox="1"/>
          <p:nvPr/>
        </p:nvSpPr>
        <p:spPr>
          <a:xfrm>
            <a:off x="685800" y="3200400"/>
            <a:ext cx="3594771" cy="646331"/>
          </a:xfrm>
          <a:prstGeom prst="rect">
            <a:avLst/>
          </a:prstGeom>
          <a:noFill/>
        </p:spPr>
        <p:txBody>
          <a:bodyPr wrap="square" rtlCol="0">
            <a:spAutoFit/>
          </a:bodyPr>
          <a:lstStyle/>
          <a:p>
            <a:r>
              <a:rPr lang="en-US" dirty="0" smtClean="0">
                <a:solidFill>
                  <a:srgbClr val="0F4D7B"/>
                </a:solidFill>
              </a:rPr>
              <a:t>USCA 2016 - September 16, 2016</a:t>
            </a:r>
          </a:p>
          <a:p>
            <a:r>
              <a:rPr lang="en-US" dirty="0" smtClean="0">
                <a:solidFill>
                  <a:srgbClr val="0F4D7B"/>
                </a:solidFill>
              </a:rPr>
              <a:t> </a:t>
            </a:r>
            <a:endParaRPr lang="en-US" dirty="0">
              <a:solidFill>
                <a:srgbClr val="0F4D7B"/>
              </a:solidFill>
            </a:endParaRPr>
          </a:p>
        </p:txBody>
      </p:sp>
    </p:spTree>
    <p:extLst>
      <p:ext uri="{BB962C8B-B14F-4D97-AF65-F5344CB8AC3E}">
        <p14:creationId xmlns:p14="http://schemas.microsoft.com/office/powerpoint/2010/main" val="4035151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Rationale for Collaboration:</a:t>
            </a:r>
            <a:br>
              <a:rPr lang="en-US" sz="3200" dirty="0" smtClean="0"/>
            </a:br>
            <a:r>
              <a:rPr lang="en-US" sz="3200" dirty="0" smtClean="0"/>
              <a:t>Address HRSA/HAB 2016 Priorities</a:t>
            </a:r>
            <a:endParaRPr lang="en-US" sz="3200" dirty="0"/>
          </a:p>
        </p:txBody>
      </p:sp>
      <p:sp>
        <p:nvSpPr>
          <p:cNvPr id="3" name="Content Placeholder 2"/>
          <p:cNvSpPr>
            <a:spLocks noGrp="1"/>
          </p:cNvSpPr>
          <p:nvPr>
            <p:ph idx="1"/>
          </p:nvPr>
        </p:nvSpPr>
        <p:spPr>
          <a:xfrm>
            <a:off x="381000" y="1905000"/>
            <a:ext cx="8458200" cy="4495800"/>
          </a:xfrm>
        </p:spPr>
        <p:txBody>
          <a:bodyPr>
            <a:normAutofit fontScale="92500" lnSpcReduction="20000"/>
          </a:bodyPr>
          <a:lstStyle/>
          <a:p>
            <a:pPr>
              <a:lnSpc>
                <a:spcPct val="110000"/>
              </a:lnSpc>
            </a:pPr>
            <a:r>
              <a:rPr lang="en-US" sz="1900" dirty="0" smtClean="0"/>
              <a:t>National HIV/AIDS Strategy (NHAS) 2020/President’s Emergency Plan for AIDS Relief (PEPFAR) 3.0 </a:t>
            </a:r>
            <a:r>
              <a:rPr lang="en-US" sz="1900" dirty="0"/>
              <a:t>- </a:t>
            </a:r>
            <a:r>
              <a:rPr lang="en-US" sz="1900" b="0" dirty="0"/>
              <a:t>Maximize HRSA HAB expertise and resources to operationalize NHAS 2020 and PEPFAR 3.0. </a:t>
            </a:r>
            <a:endParaRPr lang="en-US" sz="1900" b="0" dirty="0" smtClean="0"/>
          </a:p>
          <a:p>
            <a:pPr>
              <a:lnSpc>
                <a:spcPct val="110000"/>
              </a:lnSpc>
            </a:pPr>
            <a:r>
              <a:rPr lang="en-US" sz="1900" dirty="0" smtClean="0"/>
              <a:t>Leadership </a:t>
            </a:r>
            <a:r>
              <a:rPr lang="en-US" sz="1900" dirty="0"/>
              <a:t>- </a:t>
            </a:r>
            <a:r>
              <a:rPr lang="en-US" sz="1900" b="0" dirty="0"/>
              <a:t>Enhance and lead national and international HIV care and treatment through evidence-informed innovations, policy development, health workforce development, and program </a:t>
            </a:r>
            <a:r>
              <a:rPr lang="en-US" sz="1900" b="0" dirty="0" smtClean="0"/>
              <a:t>implementation.</a:t>
            </a:r>
            <a:r>
              <a:rPr lang="en-US" sz="1900" dirty="0" smtClean="0">
                <a:solidFill>
                  <a:schemeClr val="tx1"/>
                </a:solidFill>
              </a:rPr>
              <a:t>	</a:t>
            </a:r>
            <a:endParaRPr lang="en-US" sz="1900" dirty="0" smtClean="0"/>
          </a:p>
          <a:p>
            <a:pPr>
              <a:lnSpc>
                <a:spcPct val="110000"/>
              </a:lnSpc>
            </a:pPr>
            <a:r>
              <a:rPr lang="en-US" sz="1900" dirty="0"/>
              <a:t>Partnerships - </a:t>
            </a:r>
            <a:r>
              <a:rPr lang="en-US" sz="1900" b="0" dirty="0"/>
              <a:t>Enhance and develop strategic domestic and international partnerships internally and externally. </a:t>
            </a:r>
            <a:endParaRPr lang="en-US" sz="1900" b="0" dirty="0" smtClean="0"/>
          </a:p>
          <a:p>
            <a:pPr>
              <a:lnSpc>
                <a:spcPct val="110000"/>
              </a:lnSpc>
            </a:pPr>
            <a:r>
              <a:rPr lang="en-US" sz="1900" dirty="0"/>
              <a:t>Integration - </a:t>
            </a:r>
            <a:r>
              <a:rPr lang="en-US" sz="1900" b="0" dirty="0"/>
              <a:t>Integrate HIV prevention, care, and treatment in an evolving healthcare environment. </a:t>
            </a:r>
          </a:p>
          <a:p>
            <a:pPr>
              <a:lnSpc>
                <a:spcPct val="110000"/>
              </a:lnSpc>
            </a:pPr>
            <a:r>
              <a:rPr lang="en-US" sz="1900" dirty="0" smtClean="0"/>
              <a:t>Data utilization </a:t>
            </a:r>
            <a:r>
              <a:rPr lang="en-US" sz="1900" dirty="0"/>
              <a:t>- </a:t>
            </a:r>
            <a:r>
              <a:rPr lang="en-US" sz="1900" b="0" dirty="0"/>
              <a:t>Use data from program reporting systems, surveillance, modeling, and other programs, as well as results from evaluation and special projects efforts to target, prioritize, and improve policies, programs, and service delivery. </a:t>
            </a:r>
          </a:p>
          <a:p>
            <a:pPr>
              <a:lnSpc>
                <a:spcPct val="110000"/>
              </a:lnSpc>
            </a:pPr>
            <a:r>
              <a:rPr lang="en-US" sz="1900" dirty="0"/>
              <a:t>Operations - </a:t>
            </a:r>
            <a:r>
              <a:rPr lang="en-US" sz="1900" b="0" dirty="0"/>
              <a:t>Strengthen HAB administrative and programmatic processes through Bureau-wide knowledge management, innovation, and collaboration. </a:t>
            </a:r>
          </a:p>
          <a:p>
            <a:pPr marL="0" indent="0">
              <a:buNone/>
            </a:pPr>
            <a:endParaRPr lang="en-US" dirty="0" smtClean="0"/>
          </a:p>
          <a:p>
            <a:endParaRPr lang="en-US" dirty="0"/>
          </a:p>
        </p:txBody>
      </p:sp>
    </p:spTree>
    <p:extLst>
      <p:ext uri="{BB962C8B-B14F-4D97-AF65-F5344CB8AC3E}">
        <p14:creationId xmlns:p14="http://schemas.microsoft.com/office/powerpoint/2010/main" val="29936085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Rationale for Collaboration:</a:t>
            </a:r>
            <a:br>
              <a:rPr lang="en-US" sz="3200" dirty="0"/>
            </a:br>
            <a:r>
              <a:rPr lang="en-US" sz="3200" dirty="0"/>
              <a:t>Address CDC/DHAP 2016 Priorities</a:t>
            </a:r>
            <a:endParaRPr lang="en-US" sz="3600" dirty="0"/>
          </a:p>
        </p:txBody>
      </p:sp>
      <p:sp>
        <p:nvSpPr>
          <p:cNvPr id="3" name="Content Placeholder 2"/>
          <p:cNvSpPr>
            <a:spLocks noGrp="1"/>
          </p:cNvSpPr>
          <p:nvPr>
            <p:ph idx="1"/>
          </p:nvPr>
        </p:nvSpPr>
        <p:spPr>
          <a:xfrm>
            <a:off x="381000" y="1905000"/>
            <a:ext cx="8458200" cy="4495800"/>
          </a:xfrm>
        </p:spPr>
        <p:txBody>
          <a:bodyPr>
            <a:normAutofit/>
          </a:bodyPr>
          <a:lstStyle/>
          <a:p>
            <a:pPr>
              <a:lnSpc>
                <a:spcPct val="100000"/>
              </a:lnSpc>
            </a:pPr>
            <a:r>
              <a:rPr lang="en-US" sz="1800" dirty="0" smtClean="0"/>
              <a:t>National HIV/AIDS Strategy (NHAS) - </a:t>
            </a:r>
            <a:r>
              <a:rPr lang="en-US" sz="1800" b="0" dirty="0"/>
              <a:t>Maximize </a:t>
            </a:r>
            <a:r>
              <a:rPr lang="en-US" sz="1800" b="0" dirty="0" smtClean="0"/>
              <a:t>CBB and capacity building assistance providers’ expertise </a:t>
            </a:r>
            <a:r>
              <a:rPr lang="en-US" sz="1800" b="0" dirty="0"/>
              <a:t>and resources to operationalize NHAS </a:t>
            </a:r>
            <a:r>
              <a:rPr lang="en-US" sz="1800" b="0" dirty="0" smtClean="0"/>
              <a:t>2020. </a:t>
            </a:r>
          </a:p>
          <a:p>
            <a:pPr>
              <a:lnSpc>
                <a:spcPct val="100000"/>
              </a:lnSpc>
            </a:pPr>
            <a:r>
              <a:rPr lang="en-US" sz="1800" dirty="0" smtClean="0"/>
              <a:t>Integration </a:t>
            </a:r>
            <a:r>
              <a:rPr lang="en-US" sz="1800" dirty="0"/>
              <a:t>- </a:t>
            </a:r>
            <a:r>
              <a:rPr lang="en-US" sz="1800" b="0" dirty="0"/>
              <a:t>Integrate HIV prevention, care, and treatment in an evolving healthcare environment. </a:t>
            </a:r>
          </a:p>
          <a:p>
            <a:pPr>
              <a:lnSpc>
                <a:spcPct val="100000"/>
              </a:lnSpc>
            </a:pPr>
            <a:r>
              <a:rPr lang="en-US" sz="1800" dirty="0" smtClean="0"/>
              <a:t>Data utilization </a:t>
            </a:r>
            <a:r>
              <a:rPr lang="en-US" sz="1800" dirty="0"/>
              <a:t>- </a:t>
            </a:r>
            <a:r>
              <a:rPr lang="en-US" sz="1800" b="0" dirty="0"/>
              <a:t>Use data from program reporting systems, surveillance, modeling, and other programs, as well as results from evaluation and special projects </a:t>
            </a:r>
            <a:r>
              <a:rPr lang="en-US" sz="1800" b="0" dirty="0" smtClean="0"/>
              <a:t>to </a:t>
            </a:r>
            <a:r>
              <a:rPr lang="en-US" sz="1800" b="0" dirty="0"/>
              <a:t>target, prioritize, and improve policies, programs, </a:t>
            </a:r>
            <a:r>
              <a:rPr lang="en-US" sz="1800" b="0" dirty="0" smtClean="0"/>
              <a:t>service delivery and prevention. </a:t>
            </a:r>
            <a:endParaRPr lang="en-US" sz="1800" b="0" dirty="0"/>
          </a:p>
          <a:p>
            <a:pPr>
              <a:lnSpc>
                <a:spcPct val="100000"/>
              </a:lnSpc>
            </a:pPr>
            <a:r>
              <a:rPr lang="en-US" sz="1800" dirty="0" smtClean="0"/>
              <a:t>High-Impact Prevention - </a:t>
            </a:r>
            <a:r>
              <a:rPr lang="en-US" sz="1800" b="0" dirty="0" smtClean="0"/>
              <a:t>Scientifically proven, cost-effective, and scalable interventions targeted to the right populations to prevent the most HIV and reduce disparities. Focus on prevention along the HIV care continuum.</a:t>
            </a:r>
            <a:endParaRPr lang="en-US" sz="1800" b="0" dirty="0"/>
          </a:p>
          <a:p>
            <a:pPr>
              <a:lnSpc>
                <a:spcPct val="100000"/>
              </a:lnSpc>
            </a:pPr>
            <a:r>
              <a:rPr lang="en-US" sz="1800" dirty="0" smtClean="0"/>
              <a:t>Efficiency - </a:t>
            </a:r>
            <a:r>
              <a:rPr lang="en-US" sz="1800" b="0" dirty="0" smtClean="0"/>
              <a:t>Sharing resources and expertise to train and provide technical assistance to staff funded by prevention and care, and avoid duplication/overlap of efforts. </a:t>
            </a:r>
            <a:endParaRPr lang="en-US" sz="1800" b="0" dirty="0"/>
          </a:p>
          <a:p>
            <a:pPr marL="0" indent="0">
              <a:lnSpc>
                <a:spcPct val="100000"/>
              </a:lnSpc>
              <a:buNone/>
            </a:pPr>
            <a:endParaRPr lang="en-US" sz="1800" dirty="0" smtClean="0"/>
          </a:p>
          <a:p>
            <a:pPr>
              <a:lnSpc>
                <a:spcPct val="100000"/>
              </a:lnSpc>
            </a:pPr>
            <a:endParaRPr lang="en-US" sz="1800" dirty="0"/>
          </a:p>
        </p:txBody>
      </p:sp>
    </p:spTree>
    <p:extLst>
      <p:ext uri="{BB962C8B-B14F-4D97-AF65-F5344CB8AC3E}">
        <p14:creationId xmlns:p14="http://schemas.microsoft.com/office/powerpoint/2010/main" val="35082192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Rationale for Collaboration:</a:t>
            </a:r>
            <a:br>
              <a:rPr lang="en-US" sz="3200" dirty="0" smtClean="0"/>
            </a:br>
            <a:r>
              <a:rPr lang="en-US" sz="3200" b="0" dirty="0" smtClean="0"/>
              <a:t>HIV Care Continuum</a:t>
            </a:r>
            <a:endParaRPr lang="en-US" sz="3200" b="0" dirty="0"/>
          </a:p>
        </p:txBody>
      </p:sp>
      <p:sp>
        <p:nvSpPr>
          <p:cNvPr id="3" name="Content Placeholder 2"/>
          <p:cNvSpPr>
            <a:spLocks noGrp="1"/>
          </p:cNvSpPr>
          <p:nvPr>
            <p:ph idx="1"/>
          </p:nvPr>
        </p:nvSpPr>
        <p:spPr>
          <a:xfrm>
            <a:off x="628650" y="2133600"/>
            <a:ext cx="7886700" cy="3886200"/>
          </a:xfrm>
        </p:spPr>
        <p:txBody>
          <a:bodyPr>
            <a:normAutofit/>
          </a:bodyPr>
          <a:lstStyle/>
          <a:p>
            <a:pPr marL="0" indent="0">
              <a:buNone/>
            </a:pPr>
            <a:r>
              <a:rPr lang="en-US" sz="3200" b="0" dirty="0" smtClean="0"/>
              <a:t>HIV care </a:t>
            </a:r>
            <a:r>
              <a:rPr lang="en-US" sz="3200" b="0" dirty="0"/>
              <a:t>c</a:t>
            </a:r>
            <a:r>
              <a:rPr lang="en-US" sz="3200" b="0" dirty="0" smtClean="0"/>
              <a:t>ontinuum is a model to </a:t>
            </a:r>
            <a:r>
              <a:rPr lang="en-US" sz="3200" b="0" dirty="0"/>
              <a:t>identify issues and opportunities related to improving delivery of services to PLWH</a:t>
            </a:r>
          </a:p>
          <a:p>
            <a:endParaRPr lang="en-US" sz="2800" dirty="0"/>
          </a:p>
        </p:txBody>
      </p:sp>
    </p:spTree>
    <p:extLst>
      <p:ext uri="{BB962C8B-B14F-4D97-AF65-F5344CB8AC3E}">
        <p14:creationId xmlns:p14="http://schemas.microsoft.com/office/powerpoint/2010/main" val="1445155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879" b="4040"/>
          <a:stretch/>
        </p:blipFill>
        <p:spPr>
          <a:xfrm>
            <a:off x="1066800" y="1371600"/>
            <a:ext cx="7153005" cy="4277047"/>
          </a:xfrm>
          <a:prstGeom prst="rect">
            <a:avLst/>
          </a:prstGeom>
        </p:spPr>
      </p:pic>
      <p:sp>
        <p:nvSpPr>
          <p:cNvPr id="2" name="Title 1"/>
          <p:cNvSpPr>
            <a:spLocks noGrp="1"/>
          </p:cNvSpPr>
          <p:nvPr>
            <p:ph type="title"/>
          </p:nvPr>
        </p:nvSpPr>
        <p:spPr>
          <a:xfrm>
            <a:off x="383275" y="114136"/>
            <a:ext cx="8261493" cy="880412"/>
          </a:xfrm>
        </p:spPr>
        <p:txBody>
          <a:bodyPr>
            <a:noAutofit/>
          </a:bodyPr>
          <a:lstStyle/>
          <a:p>
            <a:r>
              <a:rPr lang="en-US" sz="3800" dirty="0" smtClean="0"/>
              <a:t>Continuum of Care: NHAS Indicators </a:t>
            </a:r>
            <a:endParaRPr lang="en-US" sz="3800" dirty="0"/>
          </a:p>
        </p:txBody>
      </p:sp>
      <p:sp>
        <p:nvSpPr>
          <p:cNvPr id="3" name="Rectangle 2"/>
          <p:cNvSpPr/>
          <p:nvPr/>
        </p:nvSpPr>
        <p:spPr>
          <a:xfrm>
            <a:off x="1676400" y="5638800"/>
            <a:ext cx="6934200" cy="369332"/>
          </a:xfrm>
          <a:prstGeom prst="rect">
            <a:avLst/>
          </a:prstGeom>
        </p:spPr>
        <p:txBody>
          <a:bodyPr wrap="square">
            <a:spAutoFit/>
          </a:bodyPr>
          <a:lstStyle/>
          <a:p>
            <a:r>
              <a:rPr lang="en-US" dirty="0" smtClean="0">
                <a:solidFill>
                  <a:srgbClr val="0F4D7B"/>
                </a:solidFill>
              </a:rPr>
              <a:t>ONAP - CDC</a:t>
            </a:r>
            <a:r>
              <a:rPr lang="en-US" dirty="0">
                <a:solidFill>
                  <a:srgbClr val="0F4D7B"/>
                </a:solidFill>
              </a:rPr>
              <a:t>. HIV Surveillance Supplemental Report 2016;21(No. 4).</a:t>
            </a:r>
          </a:p>
        </p:txBody>
      </p:sp>
      <p:sp>
        <p:nvSpPr>
          <p:cNvPr id="5" name="Slide Number Placeholder 1"/>
          <p:cNvSpPr txBox="1">
            <a:spLocks/>
          </p:cNvSpPr>
          <p:nvPr/>
        </p:nvSpPr>
        <p:spPr>
          <a:xfrm>
            <a:off x="4114800" y="617220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CA865-404D-4A57-9AC1-FD3038CC100D}" type="slidenum">
              <a:rPr lang="en-US" smtClean="0"/>
              <a:pPr/>
              <a:t>13</a:t>
            </a:fld>
            <a:endParaRPr lang="en-US" dirty="0"/>
          </a:p>
        </p:txBody>
      </p:sp>
      <p:cxnSp>
        <p:nvCxnSpPr>
          <p:cNvPr id="6" name="Straight Connector 5"/>
          <p:cNvCxnSpPr/>
          <p:nvPr/>
        </p:nvCxnSpPr>
        <p:spPr>
          <a:xfrm>
            <a:off x="0" y="1219200"/>
            <a:ext cx="9144000" cy="0"/>
          </a:xfrm>
          <a:prstGeom prst="line">
            <a:avLst/>
          </a:prstGeom>
          <a:ln w="28575">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2373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History of CDC/HRSA Collaboration</a:t>
            </a:r>
            <a:br>
              <a:rPr lang="en-US" sz="3200" dirty="0" smtClean="0"/>
            </a:br>
            <a:r>
              <a:rPr lang="en-US" sz="3200" dirty="0" smtClean="0"/>
              <a:t>Examples</a:t>
            </a:r>
            <a:endParaRPr lang="en-US" sz="3200" dirty="0"/>
          </a:p>
        </p:txBody>
      </p:sp>
      <p:sp>
        <p:nvSpPr>
          <p:cNvPr id="3" name="Content Placeholder 2"/>
          <p:cNvSpPr>
            <a:spLocks noGrp="1"/>
          </p:cNvSpPr>
          <p:nvPr>
            <p:ph idx="1"/>
          </p:nvPr>
        </p:nvSpPr>
        <p:spPr>
          <a:xfrm>
            <a:off x="609600" y="2057400"/>
            <a:ext cx="7905750" cy="4114800"/>
          </a:xfrm>
        </p:spPr>
        <p:txBody>
          <a:bodyPr>
            <a:noAutofit/>
          </a:bodyPr>
          <a:lstStyle/>
          <a:p>
            <a:pPr marL="0" indent="0">
              <a:lnSpc>
                <a:spcPct val="70000"/>
              </a:lnSpc>
              <a:buNone/>
            </a:pPr>
            <a:r>
              <a:rPr lang="en-US" sz="1800" dirty="0" smtClean="0"/>
              <a:t>Consultations</a:t>
            </a:r>
          </a:p>
          <a:p>
            <a:pPr>
              <a:lnSpc>
                <a:spcPct val="70000"/>
              </a:lnSpc>
            </a:pPr>
            <a:r>
              <a:rPr lang="en-US" sz="1800" b="0" dirty="0" smtClean="0"/>
              <a:t>HRSA</a:t>
            </a:r>
            <a:r>
              <a:rPr lang="en-US" sz="1800" b="0" dirty="0"/>
              <a:t>/CDC Advisory Committee </a:t>
            </a:r>
            <a:r>
              <a:rPr lang="en-US" sz="1800" b="0" dirty="0" smtClean="0"/>
              <a:t>(2002-Present)</a:t>
            </a:r>
          </a:p>
          <a:p>
            <a:pPr>
              <a:lnSpc>
                <a:spcPct val="100000"/>
              </a:lnSpc>
            </a:pPr>
            <a:r>
              <a:rPr lang="en-US" sz="1800" b="0" dirty="0" smtClean="0"/>
              <a:t>Consultation Meetings (e.g., Young Men Who Have Sex With Men of Color, Engaging People in Care, Stigma)</a:t>
            </a:r>
          </a:p>
          <a:p>
            <a:pPr marL="0" indent="0">
              <a:lnSpc>
                <a:spcPct val="70000"/>
              </a:lnSpc>
              <a:buNone/>
            </a:pPr>
            <a:r>
              <a:rPr lang="en-US" sz="1800" dirty="0" smtClean="0"/>
              <a:t>Data</a:t>
            </a:r>
          </a:p>
          <a:p>
            <a:pPr>
              <a:lnSpc>
                <a:spcPct val="70000"/>
              </a:lnSpc>
            </a:pPr>
            <a:r>
              <a:rPr lang="en-US" sz="1800" b="0" dirty="0" smtClean="0"/>
              <a:t>Surveillance Reports</a:t>
            </a:r>
          </a:p>
          <a:p>
            <a:pPr marL="0" indent="0">
              <a:lnSpc>
                <a:spcPct val="70000"/>
              </a:lnSpc>
              <a:buNone/>
            </a:pPr>
            <a:r>
              <a:rPr lang="en-US" sz="1800" dirty="0" smtClean="0"/>
              <a:t>Evaluations</a:t>
            </a:r>
          </a:p>
          <a:p>
            <a:pPr>
              <a:lnSpc>
                <a:spcPct val="70000"/>
              </a:lnSpc>
            </a:pPr>
            <a:r>
              <a:rPr lang="en-US" sz="1800" b="0" dirty="0" smtClean="0"/>
              <a:t>Special Project of National Significance (SPNS) Initiatives</a:t>
            </a:r>
          </a:p>
          <a:p>
            <a:pPr marL="0" indent="0">
              <a:lnSpc>
                <a:spcPct val="70000"/>
              </a:lnSpc>
              <a:buNone/>
            </a:pPr>
            <a:r>
              <a:rPr lang="en-US" sz="1800" dirty="0" smtClean="0"/>
              <a:t>Guidelines/Recommendations</a:t>
            </a:r>
          </a:p>
          <a:p>
            <a:pPr>
              <a:lnSpc>
                <a:spcPct val="70000"/>
              </a:lnSpc>
            </a:pPr>
            <a:r>
              <a:rPr lang="en-US" sz="1800" b="0" dirty="0" smtClean="0"/>
              <a:t>HIV Testing</a:t>
            </a:r>
          </a:p>
          <a:p>
            <a:pPr marL="0" indent="0">
              <a:lnSpc>
                <a:spcPct val="70000"/>
              </a:lnSpc>
              <a:buNone/>
            </a:pPr>
            <a:r>
              <a:rPr lang="en-US" sz="1800" dirty="0" smtClean="0"/>
              <a:t>Clinician </a:t>
            </a:r>
            <a:r>
              <a:rPr lang="en-US" sz="1800" dirty="0"/>
              <a:t>Training</a:t>
            </a:r>
          </a:p>
          <a:p>
            <a:pPr>
              <a:lnSpc>
                <a:spcPct val="70000"/>
              </a:lnSpc>
            </a:pPr>
            <a:r>
              <a:rPr lang="en-US" sz="1800" b="0" dirty="0" smtClean="0">
                <a:solidFill>
                  <a:srgbClr val="0F4D7B"/>
                </a:solidFill>
              </a:rPr>
              <a:t>HIV Testing/Counseling and Consultation Lines</a:t>
            </a:r>
          </a:p>
        </p:txBody>
      </p:sp>
    </p:spTree>
    <p:extLst>
      <p:ext uri="{BB962C8B-B14F-4D97-AF65-F5344CB8AC3E}">
        <p14:creationId xmlns:p14="http://schemas.microsoft.com/office/powerpoint/2010/main" val="14793652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More Recent CDC/HRSA Collaboration</a:t>
            </a:r>
            <a:br>
              <a:rPr lang="en-US" sz="3200" dirty="0" smtClean="0"/>
            </a:br>
            <a:r>
              <a:rPr lang="en-US" sz="3200" dirty="0" smtClean="0"/>
              <a:t>Just a Few Examples (Dozens More)</a:t>
            </a:r>
            <a:endParaRPr lang="en-US" sz="3200" dirty="0"/>
          </a:p>
        </p:txBody>
      </p:sp>
      <p:sp>
        <p:nvSpPr>
          <p:cNvPr id="3" name="Content Placeholder 2"/>
          <p:cNvSpPr>
            <a:spLocks noGrp="1"/>
          </p:cNvSpPr>
          <p:nvPr>
            <p:ph idx="1"/>
          </p:nvPr>
        </p:nvSpPr>
        <p:spPr>
          <a:xfrm>
            <a:off x="433228" y="1905000"/>
            <a:ext cx="8686800" cy="4114800"/>
          </a:xfrm>
        </p:spPr>
        <p:txBody>
          <a:bodyPr>
            <a:noAutofit/>
          </a:bodyPr>
          <a:lstStyle/>
          <a:p>
            <a:pPr marL="0" indent="0">
              <a:lnSpc>
                <a:spcPct val="60000"/>
              </a:lnSpc>
              <a:buNone/>
              <a:tabLst>
                <a:tab pos="457200" algn="l"/>
              </a:tabLst>
            </a:pPr>
            <a:r>
              <a:rPr lang="en-US" sz="1800" dirty="0" smtClean="0"/>
              <a:t>Consultations</a:t>
            </a:r>
          </a:p>
          <a:p>
            <a:pPr>
              <a:lnSpc>
                <a:spcPct val="60000"/>
              </a:lnSpc>
              <a:tabLst>
                <a:tab pos="457200" algn="l"/>
              </a:tabLst>
            </a:pPr>
            <a:r>
              <a:rPr lang="en-US" sz="1800" b="0" dirty="0" smtClean="0"/>
              <a:t>HRSA/CDC </a:t>
            </a:r>
            <a:r>
              <a:rPr lang="en-US" sz="1800" b="0" dirty="0"/>
              <a:t>Advisory Committee </a:t>
            </a:r>
            <a:r>
              <a:rPr lang="en-US" sz="1800" b="0" dirty="0" smtClean="0"/>
              <a:t>(2002-Present)</a:t>
            </a:r>
          </a:p>
          <a:p>
            <a:pPr>
              <a:lnSpc>
                <a:spcPct val="100000"/>
              </a:lnSpc>
              <a:tabLst>
                <a:tab pos="457200" algn="l"/>
              </a:tabLst>
            </a:pPr>
            <a:r>
              <a:rPr lang="en-US" sz="1800" b="0" dirty="0" smtClean="0"/>
              <a:t>Consultation Meetings (e.g., Women</a:t>
            </a:r>
            <a:r>
              <a:rPr lang="en-US" sz="1800" b="0" dirty="0"/>
              <a:t>, Youth, Trauma, </a:t>
            </a:r>
            <a:r>
              <a:rPr lang="en-US" sz="1800" b="0" dirty="0" smtClean="0"/>
              <a:t>PLWH Leadership</a:t>
            </a:r>
            <a:r>
              <a:rPr lang="en-US" sz="1800" b="0" dirty="0"/>
              <a:t>, </a:t>
            </a:r>
            <a:r>
              <a:rPr lang="en-US" sz="1800" b="0" dirty="0" smtClean="0"/>
              <a:t>HRSA Retention Measure)</a:t>
            </a:r>
            <a:endParaRPr lang="en-US" sz="1800" b="0" dirty="0"/>
          </a:p>
          <a:p>
            <a:pPr marL="0" indent="0">
              <a:lnSpc>
                <a:spcPct val="60000"/>
              </a:lnSpc>
              <a:buNone/>
              <a:tabLst>
                <a:tab pos="457200" algn="l"/>
              </a:tabLst>
            </a:pPr>
            <a:r>
              <a:rPr lang="en-US" sz="1800" dirty="0" smtClean="0"/>
              <a:t>Data	</a:t>
            </a:r>
          </a:p>
          <a:p>
            <a:pPr>
              <a:lnSpc>
                <a:spcPct val="60000"/>
              </a:lnSpc>
              <a:tabLst>
                <a:tab pos="457200" algn="l"/>
              </a:tabLst>
            </a:pPr>
            <a:r>
              <a:rPr lang="en-US" sz="1800" b="0" dirty="0"/>
              <a:t>Use of surveillance, Ryan White, and other data </a:t>
            </a:r>
            <a:r>
              <a:rPr lang="en-US" sz="1800" b="0" dirty="0" smtClean="0"/>
              <a:t>to </a:t>
            </a:r>
            <a:r>
              <a:rPr lang="en-US" sz="1800" b="0" dirty="0"/>
              <a:t>determine if patients are 	out of care </a:t>
            </a:r>
            <a:endParaRPr lang="en-US" sz="1800" b="0" dirty="0" smtClean="0"/>
          </a:p>
          <a:p>
            <a:pPr marL="0" indent="0">
              <a:lnSpc>
                <a:spcPct val="60000"/>
              </a:lnSpc>
              <a:buNone/>
              <a:tabLst>
                <a:tab pos="457200" algn="l"/>
              </a:tabLst>
            </a:pPr>
            <a:r>
              <a:rPr lang="en-US" sz="1800" dirty="0" smtClean="0"/>
              <a:t>Guidelines/recommendations</a:t>
            </a:r>
          </a:p>
          <a:p>
            <a:pPr>
              <a:lnSpc>
                <a:spcPct val="60000"/>
              </a:lnSpc>
              <a:tabLst>
                <a:tab pos="457200" algn="l"/>
              </a:tabLst>
            </a:pPr>
            <a:r>
              <a:rPr lang="en-US" sz="1800" b="0" dirty="0" smtClean="0"/>
              <a:t>PrEP, Integrated HIV Plan</a:t>
            </a:r>
          </a:p>
          <a:p>
            <a:pPr marL="0" indent="0">
              <a:lnSpc>
                <a:spcPct val="60000"/>
              </a:lnSpc>
              <a:buNone/>
              <a:tabLst>
                <a:tab pos="457200" algn="l"/>
              </a:tabLst>
            </a:pPr>
            <a:r>
              <a:rPr lang="en-US" sz="1800" dirty="0" smtClean="0"/>
              <a:t>Clinician training</a:t>
            </a:r>
          </a:p>
          <a:p>
            <a:pPr>
              <a:lnSpc>
                <a:spcPct val="60000"/>
              </a:lnSpc>
              <a:tabLst>
                <a:tab pos="457200" algn="l"/>
              </a:tabLst>
            </a:pPr>
            <a:r>
              <a:rPr lang="en-US" sz="1800" b="0" dirty="0" smtClean="0">
                <a:solidFill>
                  <a:srgbClr val="0F4D7B"/>
                </a:solidFill>
              </a:rPr>
              <a:t>PrEP Consultation for Clinicians</a:t>
            </a:r>
          </a:p>
          <a:p>
            <a:pPr marL="0" indent="0">
              <a:lnSpc>
                <a:spcPct val="60000"/>
              </a:lnSpc>
              <a:buNone/>
              <a:tabLst>
                <a:tab pos="457200" algn="l"/>
              </a:tabLst>
            </a:pPr>
            <a:r>
              <a:rPr lang="en-US" sz="1800" dirty="0" smtClean="0"/>
              <a:t>SPNS </a:t>
            </a:r>
          </a:p>
          <a:p>
            <a:pPr>
              <a:lnSpc>
                <a:spcPct val="60000"/>
              </a:lnSpc>
              <a:tabLst>
                <a:tab pos="457200" algn="l"/>
              </a:tabLst>
            </a:pPr>
            <a:r>
              <a:rPr lang="en-US" sz="1800" b="0" dirty="0" smtClean="0">
                <a:solidFill>
                  <a:srgbClr val="0F4D7B"/>
                </a:solidFill>
              </a:rPr>
              <a:t>Care models (e.g., systems linkages) </a:t>
            </a:r>
          </a:p>
          <a:p>
            <a:pPr marL="0" indent="0">
              <a:lnSpc>
                <a:spcPct val="60000"/>
              </a:lnSpc>
              <a:buNone/>
              <a:tabLst>
                <a:tab pos="457200" algn="l"/>
              </a:tabLst>
            </a:pPr>
            <a:r>
              <a:rPr lang="en-US" sz="1800" dirty="0" smtClean="0"/>
              <a:t>Technical assistance </a:t>
            </a:r>
            <a:r>
              <a:rPr lang="en-US" sz="1800" dirty="0"/>
              <a:t>and </a:t>
            </a:r>
            <a:r>
              <a:rPr lang="en-US" sz="1800" dirty="0" smtClean="0"/>
              <a:t>training</a:t>
            </a:r>
            <a:endParaRPr lang="en-US" sz="1800" dirty="0"/>
          </a:p>
          <a:p>
            <a:pPr>
              <a:lnSpc>
                <a:spcPct val="60000"/>
              </a:lnSpc>
              <a:tabLst>
                <a:tab pos="457200" algn="l"/>
              </a:tabLst>
            </a:pPr>
            <a:r>
              <a:rPr lang="en-US" sz="1800" b="0" dirty="0" smtClean="0"/>
              <a:t>Integrated </a:t>
            </a:r>
            <a:r>
              <a:rPr lang="en-US" sz="1800" b="0" dirty="0"/>
              <a:t>HIV </a:t>
            </a:r>
            <a:r>
              <a:rPr lang="en-US" sz="1800" b="0" dirty="0" smtClean="0"/>
              <a:t>Plan and </a:t>
            </a:r>
            <a:r>
              <a:rPr lang="en-US" sz="1800" b="0" dirty="0"/>
              <a:t>n</a:t>
            </a:r>
            <a:r>
              <a:rPr lang="en-US" sz="1800" b="0" dirty="0" smtClean="0"/>
              <a:t>ew </a:t>
            </a:r>
            <a:r>
              <a:rPr lang="en-US" sz="1800" b="0" dirty="0"/>
              <a:t>i</a:t>
            </a:r>
            <a:r>
              <a:rPr lang="en-US" sz="1800" b="0" dirty="0" smtClean="0"/>
              <a:t>ntegrated </a:t>
            </a:r>
            <a:r>
              <a:rPr lang="en-US" sz="1800" b="0" dirty="0"/>
              <a:t>p</a:t>
            </a:r>
            <a:r>
              <a:rPr lang="en-US" sz="1800" b="0" dirty="0" smtClean="0"/>
              <a:t>lanning to enhance collaboration at local level</a:t>
            </a:r>
            <a:endParaRPr lang="en-US" sz="1800" b="0" dirty="0"/>
          </a:p>
          <a:p>
            <a:pPr lvl="1">
              <a:lnSpc>
                <a:spcPct val="60000"/>
              </a:lnSpc>
            </a:pPr>
            <a:endParaRPr lang="en-US" sz="1800" b="0" dirty="0"/>
          </a:p>
          <a:p>
            <a:pPr lvl="1">
              <a:lnSpc>
                <a:spcPct val="60000"/>
              </a:lnSpc>
            </a:pPr>
            <a:endParaRPr lang="en-US" sz="1800" dirty="0"/>
          </a:p>
        </p:txBody>
      </p:sp>
    </p:spTree>
    <p:extLst>
      <p:ext uri="{BB962C8B-B14F-4D97-AF65-F5344CB8AC3E}">
        <p14:creationId xmlns:p14="http://schemas.microsoft.com/office/powerpoint/2010/main" val="40972611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 Barriers and Challenges</a:t>
            </a:r>
            <a:endParaRPr lang="en-US" dirty="0"/>
          </a:p>
        </p:txBody>
      </p:sp>
      <p:sp>
        <p:nvSpPr>
          <p:cNvPr id="3" name="Content Placeholder 2"/>
          <p:cNvSpPr>
            <a:spLocks noGrp="1"/>
          </p:cNvSpPr>
          <p:nvPr>
            <p:ph idx="1"/>
          </p:nvPr>
        </p:nvSpPr>
        <p:spPr>
          <a:xfrm>
            <a:off x="609600" y="2057400"/>
            <a:ext cx="7886700" cy="3657600"/>
          </a:xfrm>
        </p:spPr>
        <p:txBody>
          <a:bodyPr>
            <a:normAutofit/>
          </a:bodyPr>
          <a:lstStyle/>
          <a:p>
            <a:r>
              <a:rPr lang="en-US" dirty="0" smtClean="0"/>
              <a:t>Challenges to integrating </a:t>
            </a:r>
            <a:r>
              <a:rPr lang="en-US" dirty="0"/>
              <a:t>l</a:t>
            </a:r>
            <a:r>
              <a:rPr lang="en-US" dirty="0" smtClean="0"/>
              <a:t>ocal and state prevention/care</a:t>
            </a:r>
          </a:p>
          <a:p>
            <a:pPr lvl="1"/>
            <a:r>
              <a:rPr lang="en-US" dirty="0" smtClean="0">
                <a:solidFill>
                  <a:srgbClr val="0F4D7B"/>
                </a:solidFill>
              </a:rPr>
              <a:t>Planning</a:t>
            </a:r>
          </a:p>
          <a:p>
            <a:pPr lvl="1"/>
            <a:r>
              <a:rPr lang="en-US" dirty="0" smtClean="0">
                <a:solidFill>
                  <a:srgbClr val="0F4D7B"/>
                </a:solidFill>
              </a:rPr>
              <a:t>Data</a:t>
            </a:r>
          </a:p>
          <a:p>
            <a:pPr lvl="1"/>
            <a:r>
              <a:rPr lang="en-US" dirty="0" smtClean="0">
                <a:solidFill>
                  <a:srgbClr val="0F4D7B"/>
                </a:solidFill>
              </a:rPr>
              <a:t>Service </a:t>
            </a:r>
            <a:r>
              <a:rPr lang="en-US" dirty="0">
                <a:solidFill>
                  <a:srgbClr val="0F4D7B"/>
                </a:solidFill>
              </a:rPr>
              <a:t>d</a:t>
            </a:r>
            <a:r>
              <a:rPr lang="en-US" dirty="0" smtClean="0">
                <a:solidFill>
                  <a:srgbClr val="0F4D7B"/>
                </a:solidFill>
              </a:rPr>
              <a:t>elivery</a:t>
            </a:r>
          </a:p>
          <a:p>
            <a:pPr lvl="1"/>
            <a:r>
              <a:rPr lang="en-US" dirty="0" smtClean="0">
                <a:solidFill>
                  <a:srgbClr val="0F4D7B"/>
                </a:solidFill>
              </a:rPr>
              <a:t>Culture/trust/history of collaboration</a:t>
            </a:r>
            <a:endParaRPr lang="en-US" dirty="0">
              <a:solidFill>
                <a:srgbClr val="0F4D7B"/>
              </a:solidFill>
            </a:endParaRPr>
          </a:p>
          <a:p>
            <a:r>
              <a:rPr lang="en-US" dirty="0" smtClean="0"/>
              <a:t>Ways to remove </a:t>
            </a:r>
            <a:r>
              <a:rPr lang="en-US" dirty="0"/>
              <a:t>t</a:t>
            </a:r>
            <a:r>
              <a:rPr lang="en-US" dirty="0" smtClean="0"/>
              <a:t>hese </a:t>
            </a:r>
            <a:r>
              <a:rPr lang="en-US" dirty="0"/>
              <a:t>b</a:t>
            </a:r>
            <a:r>
              <a:rPr lang="en-US" dirty="0" smtClean="0"/>
              <a:t>arriers</a:t>
            </a:r>
            <a:endParaRPr lang="en-US" dirty="0"/>
          </a:p>
          <a:p>
            <a:pPr lvl="1"/>
            <a:r>
              <a:rPr lang="en-US" dirty="0" smtClean="0">
                <a:solidFill>
                  <a:srgbClr val="0F4D7B"/>
                </a:solidFill>
              </a:rPr>
              <a:t>Identify and </a:t>
            </a:r>
            <a:r>
              <a:rPr lang="en-US" dirty="0">
                <a:solidFill>
                  <a:srgbClr val="0F4D7B"/>
                </a:solidFill>
              </a:rPr>
              <a:t>d</a:t>
            </a:r>
            <a:r>
              <a:rPr lang="en-US" dirty="0" smtClean="0">
                <a:solidFill>
                  <a:srgbClr val="0F4D7B"/>
                </a:solidFill>
              </a:rPr>
              <a:t>isseminate </a:t>
            </a:r>
            <a:r>
              <a:rPr lang="en-US" dirty="0">
                <a:solidFill>
                  <a:srgbClr val="0F4D7B"/>
                </a:solidFill>
              </a:rPr>
              <a:t>m</a:t>
            </a:r>
            <a:r>
              <a:rPr lang="en-US" dirty="0" smtClean="0">
                <a:solidFill>
                  <a:srgbClr val="0F4D7B"/>
                </a:solidFill>
              </a:rPr>
              <a:t>odels</a:t>
            </a:r>
          </a:p>
          <a:p>
            <a:pPr lvl="1"/>
            <a:r>
              <a:rPr lang="en-US" dirty="0" smtClean="0">
                <a:solidFill>
                  <a:srgbClr val="0F4D7B"/>
                </a:solidFill>
              </a:rPr>
              <a:t>Adjust to </a:t>
            </a:r>
            <a:r>
              <a:rPr lang="en-US" dirty="0">
                <a:solidFill>
                  <a:srgbClr val="0F4D7B"/>
                </a:solidFill>
              </a:rPr>
              <a:t>n</a:t>
            </a:r>
            <a:r>
              <a:rPr lang="en-US" dirty="0" smtClean="0">
                <a:solidFill>
                  <a:srgbClr val="0F4D7B"/>
                </a:solidFill>
              </a:rPr>
              <a:t>ew </a:t>
            </a:r>
            <a:r>
              <a:rPr lang="en-US" dirty="0">
                <a:solidFill>
                  <a:srgbClr val="0F4D7B"/>
                </a:solidFill>
              </a:rPr>
              <a:t>n</a:t>
            </a:r>
            <a:r>
              <a:rPr lang="en-US" dirty="0" smtClean="0">
                <a:solidFill>
                  <a:srgbClr val="0F4D7B"/>
                </a:solidFill>
              </a:rPr>
              <a:t>eeds (e.g., collaborative panning)</a:t>
            </a:r>
          </a:p>
          <a:p>
            <a:pPr lvl="1"/>
            <a:r>
              <a:rPr lang="en-US" dirty="0" smtClean="0">
                <a:solidFill>
                  <a:srgbClr val="0F4D7B"/>
                </a:solidFill>
              </a:rPr>
              <a:t>Adjust to new </a:t>
            </a:r>
            <a:r>
              <a:rPr lang="en-US" dirty="0">
                <a:solidFill>
                  <a:srgbClr val="0F4D7B"/>
                </a:solidFill>
              </a:rPr>
              <a:t>s</a:t>
            </a:r>
            <a:r>
              <a:rPr lang="en-US" dirty="0" smtClean="0">
                <a:solidFill>
                  <a:srgbClr val="0F4D7B"/>
                </a:solidFill>
              </a:rPr>
              <a:t>ystems (e.g., Medicaid data </a:t>
            </a:r>
            <a:r>
              <a:rPr lang="en-US" dirty="0">
                <a:solidFill>
                  <a:srgbClr val="0F4D7B"/>
                </a:solidFill>
              </a:rPr>
              <a:t>s</a:t>
            </a:r>
            <a:r>
              <a:rPr lang="en-US" dirty="0" smtClean="0">
                <a:solidFill>
                  <a:srgbClr val="0F4D7B"/>
                </a:solidFill>
              </a:rPr>
              <a:t>haring) </a:t>
            </a:r>
          </a:p>
          <a:p>
            <a:pPr lvl="1"/>
            <a:r>
              <a:rPr lang="en-US" dirty="0">
                <a:solidFill>
                  <a:srgbClr val="0F4D7B"/>
                </a:solidFill>
              </a:rPr>
              <a:t>Provide capacity </a:t>
            </a:r>
            <a:r>
              <a:rPr lang="en-US" dirty="0" smtClean="0">
                <a:solidFill>
                  <a:srgbClr val="0F4D7B"/>
                </a:solidFill>
              </a:rPr>
              <a:t>building, training, and technical </a:t>
            </a:r>
            <a:r>
              <a:rPr lang="en-US" dirty="0">
                <a:solidFill>
                  <a:srgbClr val="0F4D7B"/>
                </a:solidFill>
              </a:rPr>
              <a:t>assistance</a:t>
            </a:r>
          </a:p>
          <a:p>
            <a:pPr lvl="1"/>
            <a:endParaRPr lang="en-US" dirty="0" smtClean="0">
              <a:solidFill>
                <a:srgbClr val="0F4D7B"/>
              </a:solidFill>
            </a:endParaRPr>
          </a:p>
          <a:p>
            <a:endParaRPr lang="en-US" dirty="0"/>
          </a:p>
          <a:p>
            <a:pPr marL="0" indent="0">
              <a:buNone/>
            </a:pPr>
            <a:endParaRPr lang="en-US" dirty="0"/>
          </a:p>
        </p:txBody>
      </p:sp>
    </p:spTree>
    <p:extLst>
      <p:ext uri="{BB962C8B-B14F-4D97-AF65-F5344CB8AC3E}">
        <p14:creationId xmlns:p14="http://schemas.microsoft.com/office/powerpoint/2010/main" val="1674781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2132772121"/>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5"/>
          </a:graphicData>
        </a:graphic>
      </p:graphicFrame>
      <p:sp>
        <p:nvSpPr>
          <p:cNvPr id="2" name="TPQuestion"/>
          <p:cNvSpPr>
            <a:spLocks noGrp="1"/>
          </p:cNvSpPr>
          <p:nvPr>
            <p:ph type="title"/>
          </p:nvPr>
        </p:nvSpPr>
        <p:spPr/>
        <p:txBody>
          <a:bodyPr/>
          <a:lstStyle/>
          <a:p>
            <a:r>
              <a:rPr lang="en-US" dirty="0" smtClean="0"/>
              <a:t>What has been the greatest barrier to collaboration in your jurisdiction?</a:t>
            </a:r>
            <a:endParaRPr lang="en-US" dirty="0"/>
          </a:p>
        </p:txBody>
      </p:sp>
      <p:sp>
        <p:nvSpPr>
          <p:cNvPr id="3" name="TPAnswers"/>
          <p:cNvSpPr>
            <a:spLocks noGrp="1"/>
          </p:cNvSpPr>
          <p:nvPr>
            <p:ph type="body" idx="1"/>
            <p:custDataLst>
              <p:tags r:id="rId3"/>
            </p:custDataLst>
          </p:nvPr>
        </p:nvSpPr>
        <p:spPr>
          <a:xfrm>
            <a:off x="628650" y="2362200"/>
            <a:ext cx="3943350" cy="3657600"/>
          </a:xfrm>
        </p:spPr>
        <p:txBody>
          <a:bodyPr/>
          <a:lstStyle/>
          <a:p>
            <a:pPr marL="457200" indent="-457200">
              <a:buFont typeface="Arial" panose="020B0604020202020204" pitchFamily="34" charset="0"/>
              <a:buAutoNum type="alphaUcPeriod"/>
            </a:pPr>
            <a:r>
              <a:rPr lang="en-US" dirty="0" smtClean="0"/>
              <a:t>Data sharing</a:t>
            </a:r>
          </a:p>
          <a:p>
            <a:pPr marL="457200" indent="-457200">
              <a:buFont typeface="Arial" panose="020B0604020202020204" pitchFamily="34" charset="0"/>
              <a:buAutoNum type="alphaUcPeriod"/>
            </a:pPr>
            <a:r>
              <a:rPr lang="en-US" dirty="0" smtClean="0"/>
              <a:t>Planning</a:t>
            </a:r>
          </a:p>
          <a:p>
            <a:pPr marL="457200" indent="-457200">
              <a:buFont typeface="Arial" panose="020B0604020202020204" pitchFamily="34" charset="0"/>
              <a:buAutoNum type="alphaUcPeriod"/>
            </a:pPr>
            <a:r>
              <a:rPr lang="en-US" dirty="0" smtClean="0"/>
              <a:t>Resource allocation</a:t>
            </a:r>
          </a:p>
          <a:p>
            <a:pPr marL="457200" indent="-457200">
              <a:buFont typeface="Arial" panose="020B0604020202020204" pitchFamily="34" charset="0"/>
              <a:buAutoNum type="alphaUcPeriod"/>
            </a:pPr>
            <a:r>
              <a:rPr lang="en-US" dirty="0" smtClean="0"/>
              <a:t>Trust </a:t>
            </a:r>
          </a:p>
          <a:p>
            <a:pPr marL="457200" indent="-457200">
              <a:buFont typeface="Arial" panose="020B0604020202020204" pitchFamily="34" charset="0"/>
              <a:buAutoNum type="alphaUcPeriod"/>
            </a:pPr>
            <a:r>
              <a:rPr lang="en-US" dirty="0" smtClean="0"/>
              <a:t>Something else </a:t>
            </a:r>
            <a:endParaRPr lang="en-US" dirty="0"/>
          </a:p>
        </p:txBody>
      </p:sp>
      <p:cxnSp>
        <p:nvCxnSpPr>
          <p:cNvPr id="5" name="Straight Connector 4"/>
          <p:cNvCxnSpPr/>
          <p:nvPr/>
        </p:nvCxnSpPr>
        <p:spPr>
          <a:xfrm>
            <a:off x="0" y="1828800"/>
            <a:ext cx="9144000" cy="0"/>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014821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 Topics</a:t>
            </a:r>
            <a:endParaRPr lang="en-US" dirty="0"/>
          </a:p>
        </p:txBody>
      </p:sp>
      <p:sp>
        <p:nvSpPr>
          <p:cNvPr id="3" name="Content Placeholder 2"/>
          <p:cNvSpPr>
            <a:spLocks noGrp="1"/>
          </p:cNvSpPr>
          <p:nvPr>
            <p:ph idx="1"/>
          </p:nvPr>
        </p:nvSpPr>
        <p:spPr/>
        <p:txBody>
          <a:bodyPr>
            <a:normAutofit/>
          </a:bodyPr>
          <a:lstStyle/>
          <a:p>
            <a:pPr>
              <a:spcAft>
                <a:spcPts val="1800"/>
              </a:spcAft>
            </a:pPr>
            <a:r>
              <a:rPr lang="en-US" sz="2400" b="0" dirty="0" smtClean="0"/>
              <a:t>Integrated Planning</a:t>
            </a:r>
          </a:p>
          <a:p>
            <a:pPr>
              <a:spcAft>
                <a:spcPts val="1800"/>
              </a:spcAft>
            </a:pPr>
            <a:r>
              <a:rPr lang="en-US" sz="2400" b="0" dirty="0" smtClean="0"/>
              <a:t>Capacity Building</a:t>
            </a:r>
          </a:p>
          <a:p>
            <a:pPr>
              <a:spcAft>
                <a:spcPts val="1800"/>
              </a:spcAft>
            </a:pPr>
            <a:r>
              <a:rPr lang="en-US" sz="2400" b="0" dirty="0" smtClean="0"/>
              <a:t>Data to Care</a:t>
            </a:r>
          </a:p>
          <a:p>
            <a:pPr>
              <a:spcAft>
                <a:spcPts val="1800"/>
              </a:spcAft>
            </a:pPr>
            <a:r>
              <a:rPr lang="en-US" sz="2400" b="0" dirty="0"/>
              <a:t>HIV </a:t>
            </a:r>
            <a:r>
              <a:rPr lang="en-US" sz="2400" b="0" dirty="0" smtClean="0"/>
              <a:t>Testing</a:t>
            </a:r>
          </a:p>
          <a:p>
            <a:pPr>
              <a:spcAft>
                <a:spcPts val="1800"/>
              </a:spcAft>
            </a:pPr>
            <a:r>
              <a:rPr lang="en-US" sz="2400" b="0" dirty="0" smtClean="0"/>
              <a:t>PrEP and Hepatitis C Co-Infection</a:t>
            </a:r>
            <a:endParaRPr lang="en-US" sz="2400" b="0" dirty="0"/>
          </a:p>
          <a:p>
            <a:pPr>
              <a:spcAft>
                <a:spcPts val="1800"/>
              </a:spcAft>
            </a:pPr>
            <a:endParaRPr lang="en-US" sz="3200" dirty="0"/>
          </a:p>
          <a:p>
            <a:pPr>
              <a:spcAft>
                <a:spcPts val="1800"/>
              </a:spcAft>
            </a:pPr>
            <a:endParaRPr lang="en-US" sz="3200" dirty="0"/>
          </a:p>
        </p:txBody>
      </p:sp>
    </p:spTree>
    <p:extLst>
      <p:ext uri="{BB962C8B-B14F-4D97-AF65-F5344CB8AC3E}">
        <p14:creationId xmlns:p14="http://schemas.microsoft.com/office/powerpoint/2010/main" val="32237217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2164116781"/>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5"/>
          </a:graphicData>
        </a:graphic>
      </p:graphicFrame>
      <p:sp>
        <p:nvSpPr>
          <p:cNvPr id="2" name="TPQuestion"/>
          <p:cNvSpPr>
            <a:spLocks noGrp="1"/>
          </p:cNvSpPr>
          <p:nvPr>
            <p:ph type="title"/>
          </p:nvPr>
        </p:nvSpPr>
        <p:spPr/>
        <p:txBody>
          <a:bodyPr>
            <a:normAutofit fontScale="90000"/>
          </a:bodyPr>
          <a:lstStyle/>
          <a:p>
            <a:r>
              <a:rPr lang="en-US" dirty="0" smtClean="0"/>
              <a:t>How have you been involved in integrated prevention and care planning?</a:t>
            </a:r>
            <a:endParaRPr lang="en-US" dirty="0"/>
          </a:p>
        </p:txBody>
      </p:sp>
      <p:sp>
        <p:nvSpPr>
          <p:cNvPr id="3" name="TPAnswers"/>
          <p:cNvSpPr>
            <a:spLocks noGrp="1"/>
          </p:cNvSpPr>
          <p:nvPr>
            <p:ph type="body" idx="1"/>
            <p:custDataLst>
              <p:tags r:id="rId3"/>
            </p:custDataLst>
          </p:nvPr>
        </p:nvSpPr>
        <p:spPr>
          <a:xfrm>
            <a:off x="628650" y="2362200"/>
            <a:ext cx="3943350" cy="3657600"/>
          </a:xfrm>
        </p:spPr>
        <p:txBody>
          <a:bodyPr/>
          <a:lstStyle/>
          <a:p>
            <a:pPr marL="457200" indent="-457200">
              <a:buFont typeface="Arial" panose="020B0604020202020204" pitchFamily="34" charset="0"/>
              <a:buAutoNum type="alphaUcPeriod"/>
            </a:pPr>
            <a:r>
              <a:rPr lang="en-US" dirty="0" smtClean="0"/>
              <a:t>As a planning body member</a:t>
            </a:r>
          </a:p>
          <a:p>
            <a:pPr marL="457200" indent="-457200">
              <a:buFont typeface="Arial" panose="020B0604020202020204" pitchFamily="34" charset="0"/>
              <a:buAutoNum type="alphaUcPeriod"/>
            </a:pPr>
            <a:r>
              <a:rPr lang="en-US" dirty="0" smtClean="0"/>
              <a:t>As a planner/researcher</a:t>
            </a:r>
          </a:p>
          <a:p>
            <a:pPr marL="457200" indent="-457200">
              <a:buFont typeface="Arial" panose="020B0604020202020204" pitchFamily="34" charset="0"/>
              <a:buAutoNum type="alphaUcPeriod"/>
            </a:pPr>
            <a:r>
              <a:rPr lang="en-US" dirty="0" smtClean="0"/>
              <a:t>As a community member observing the process</a:t>
            </a:r>
          </a:p>
          <a:p>
            <a:pPr marL="457200" indent="-457200">
              <a:buFont typeface="Arial" panose="020B0604020202020204" pitchFamily="34" charset="0"/>
              <a:buAutoNum type="alphaUcPeriod"/>
            </a:pPr>
            <a:r>
              <a:rPr lang="en-US" dirty="0" smtClean="0"/>
              <a:t>Not involved at all </a:t>
            </a:r>
          </a:p>
          <a:p>
            <a:pPr marL="457200" indent="-457200">
              <a:buFont typeface="Arial" panose="020B0604020202020204" pitchFamily="34" charset="0"/>
              <a:buAutoNum type="alphaUcPeriod"/>
            </a:pPr>
            <a:r>
              <a:rPr lang="en-US" dirty="0" smtClean="0"/>
              <a:t>Other</a:t>
            </a:r>
            <a:endParaRPr lang="en-US" dirty="0"/>
          </a:p>
        </p:txBody>
      </p:sp>
      <p:cxnSp>
        <p:nvCxnSpPr>
          <p:cNvPr id="5" name="Straight Connector 4"/>
          <p:cNvCxnSpPr/>
          <p:nvPr/>
        </p:nvCxnSpPr>
        <p:spPr>
          <a:xfrm>
            <a:off x="0" y="1905000"/>
            <a:ext cx="9144000" cy="0"/>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634921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Speakers</a:t>
            </a:r>
            <a:endParaRPr lang="en-US" dirty="0"/>
          </a:p>
        </p:txBody>
      </p:sp>
      <p:sp>
        <p:nvSpPr>
          <p:cNvPr id="6" name="Content Placeholder 5"/>
          <p:cNvSpPr>
            <a:spLocks noGrp="1"/>
          </p:cNvSpPr>
          <p:nvPr>
            <p:ph idx="1"/>
          </p:nvPr>
        </p:nvSpPr>
        <p:spPr>
          <a:xfrm>
            <a:off x="609600" y="1905000"/>
            <a:ext cx="8286750" cy="3657600"/>
          </a:xfrm>
        </p:spPr>
        <p:txBody>
          <a:bodyPr>
            <a:noAutofit/>
          </a:bodyPr>
          <a:lstStyle/>
          <a:p>
            <a:pPr marL="0" indent="0">
              <a:lnSpc>
                <a:spcPct val="100000"/>
              </a:lnSpc>
              <a:spcBef>
                <a:spcPts val="0"/>
              </a:spcBef>
              <a:buNone/>
            </a:pPr>
            <a:r>
              <a:rPr lang="en-US" sz="1600" dirty="0"/>
              <a:t>Harold </a:t>
            </a:r>
            <a:r>
              <a:rPr lang="en-US" sz="1600" dirty="0" smtClean="0"/>
              <a:t>J. Phillips</a:t>
            </a:r>
            <a:r>
              <a:rPr lang="en-US" sz="1600" dirty="0"/>
              <a:t>, </a:t>
            </a:r>
            <a:r>
              <a:rPr lang="en-US" sz="1600" dirty="0" smtClean="0"/>
              <a:t>MRP</a:t>
            </a:r>
            <a:r>
              <a:rPr lang="en-US" sz="1600" b="0" dirty="0" smtClean="0"/>
              <a:t/>
            </a:r>
            <a:br>
              <a:rPr lang="en-US" sz="1600" b="0" dirty="0" smtClean="0"/>
            </a:br>
            <a:r>
              <a:rPr lang="en-US" sz="1600" b="0" dirty="0" smtClean="0"/>
              <a:t>Director, Office </a:t>
            </a:r>
            <a:r>
              <a:rPr lang="en-US" sz="1600" b="0" dirty="0"/>
              <a:t>of Domestic &amp; Global HIV Training &amp; Capacity Development Programs</a:t>
            </a:r>
          </a:p>
          <a:p>
            <a:pPr marL="0" indent="0">
              <a:lnSpc>
                <a:spcPct val="100000"/>
              </a:lnSpc>
              <a:spcBef>
                <a:spcPts val="0"/>
              </a:spcBef>
              <a:buNone/>
            </a:pPr>
            <a:r>
              <a:rPr lang="en-US" sz="1600" b="0" dirty="0" smtClean="0"/>
              <a:t>HRSA </a:t>
            </a:r>
            <a:r>
              <a:rPr lang="en-US" sz="1600" b="0" dirty="0"/>
              <a:t>HIV/AIDS Bureau </a:t>
            </a:r>
          </a:p>
          <a:p>
            <a:pPr marL="0" indent="0">
              <a:lnSpc>
                <a:spcPct val="100000"/>
              </a:lnSpc>
              <a:spcBef>
                <a:spcPts val="0"/>
              </a:spcBef>
              <a:buNone/>
            </a:pPr>
            <a:endParaRPr lang="en-US" sz="1600" b="0" dirty="0"/>
          </a:p>
          <a:p>
            <a:pPr marL="0" indent="0">
              <a:lnSpc>
                <a:spcPct val="100000"/>
              </a:lnSpc>
              <a:spcBef>
                <a:spcPts val="0"/>
              </a:spcBef>
              <a:buNone/>
            </a:pPr>
            <a:r>
              <a:rPr lang="en-US" sz="1600" dirty="0"/>
              <a:t>A.D. </a:t>
            </a:r>
            <a:r>
              <a:rPr lang="en-US" sz="1600" dirty="0" err="1"/>
              <a:t>McNaghten</a:t>
            </a:r>
            <a:r>
              <a:rPr lang="en-US" sz="1600" dirty="0"/>
              <a:t>, PhD, MHSA</a:t>
            </a:r>
          </a:p>
          <a:p>
            <a:pPr marL="0" indent="0">
              <a:lnSpc>
                <a:spcPct val="100000"/>
              </a:lnSpc>
              <a:spcBef>
                <a:spcPts val="0"/>
              </a:spcBef>
              <a:buNone/>
            </a:pPr>
            <a:r>
              <a:rPr lang="en-US" sz="1600" b="0" dirty="0"/>
              <a:t>Chief, Capacity Building </a:t>
            </a:r>
            <a:r>
              <a:rPr lang="en-US" sz="1600" b="0" dirty="0" smtClean="0"/>
              <a:t>Branch, Centers </a:t>
            </a:r>
            <a:r>
              <a:rPr lang="en-US" sz="1600" b="0" dirty="0"/>
              <a:t>for Disease Control and Prevention</a:t>
            </a:r>
          </a:p>
          <a:p>
            <a:pPr marL="0" indent="0">
              <a:lnSpc>
                <a:spcPct val="100000"/>
              </a:lnSpc>
              <a:spcBef>
                <a:spcPts val="0"/>
              </a:spcBef>
              <a:buNone/>
            </a:pPr>
            <a:endParaRPr lang="en-US" sz="1600" b="0" dirty="0"/>
          </a:p>
          <a:p>
            <a:pPr marL="0" indent="0">
              <a:lnSpc>
                <a:spcPct val="100000"/>
              </a:lnSpc>
              <a:spcBef>
                <a:spcPts val="0"/>
              </a:spcBef>
              <a:buNone/>
            </a:pPr>
            <a:r>
              <a:rPr lang="en-US" sz="1600" dirty="0" err="1"/>
              <a:t>Juli</a:t>
            </a:r>
            <a:r>
              <a:rPr lang="en-US" sz="1600" dirty="0"/>
              <a:t> Powers, MPH, </a:t>
            </a:r>
            <a:r>
              <a:rPr lang="en-US" sz="1600" b="0" dirty="0"/>
              <a:t>Senior </a:t>
            </a:r>
            <a:r>
              <a:rPr lang="en-US" sz="1600" b="0" dirty="0" smtClean="0"/>
              <a:t>Consultant, JSI </a:t>
            </a:r>
            <a:r>
              <a:rPr lang="en-US" sz="1600" b="0" dirty="0"/>
              <a:t>Research &amp; Training Institute, Inc</a:t>
            </a:r>
            <a:r>
              <a:rPr lang="en-US" sz="1600" b="0" dirty="0" smtClean="0"/>
              <a:t>.</a:t>
            </a:r>
          </a:p>
          <a:p>
            <a:pPr marL="0" indent="0">
              <a:lnSpc>
                <a:spcPct val="100000"/>
              </a:lnSpc>
              <a:spcBef>
                <a:spcPts val="0"/>
              </a:spcBef>
              <a:buNone/>
            </a:pPr>
            <a:endParaRPr lang="en-US" sz="1600" b="0" dirty="0" smtClean="0"/>
          </a:p>
          <a:p>
            <a:pPr marL="0" indent="0">
              <a:lnSpc>
                <a:spcPct val="100000"/>
              </a:lnSpc>
              <a:spcBef>
                <a:spcPts val="0"/>
              </a:spcBef>
              <a:buNone/>
            </a:pPr>
            <a:r>
              <a:rPr lang="en-US" sz="1600" dirty="0" smtClean="0"/>
              <a:t>Sarah </a:t>
            </a:r>
            <a:r>
              <a:rPr lang="en-US" sz="1600" dirty="0" err="1" smtClean="0"/>
              <a:t>Blust</a:t>
            </a:r>
            <a:r>
              <a:rPr lang="en-US" sz="1600" dirty="0" smtClean="0"/>
              <a:t>, PhD, </a:t>
            </a:r>
            <a:r>
              <a:rPr lang="en-US" sz="1600" b="0" dirty="0" smtClean="0"/>
              <a:t>Program Director, Primary Care Development Corporation</a:t>
            </a:r>
            <a:endParaRPr lang="en-US" sz="1600" dirty="0" smtClean="0"/>
          </a:p>
          <a:p>
            <a:pPr marL="0" indent="0">
              <a:lnSpc>
                <a:spcPct val="100000"/>
              </a:lnSpc>
              <a:spcBef>
                <a:spcPts val="0"/>
              </a:spcBef>
              <a:buNone/>
            </a:pPr>
            <a:endParaRPr lang="en-US" sz="1600" dirty="0" smtClean="0"/>
          </a:p>
          <a:p>
            <a:pPr marL="0" indent="0">
              <a:lnSpc>
                <a:spcPct val="100000"/>
              </a:lnSpc>
              <a:spcBef>
                <a:spcPts val="0"/>
              </a:spcBef>
              <a:buNone/>
            </a:pPr>
            <a:r>
              <a:rPr lang="en-US" sz="1600" dirty="0" smtClean="0"/>
              <a:t>Helen </a:t>
            </a:r>
            <a:r>
              <a:rPr lang="en-US" sz="1600" dirty="0"/>
              <a:t>Burnside, </a:t>
            </a:r>
            <a:r>
              <a:rPr lang="en-US" sz="1600" b="0" dirty="0" smtClean="0"/>
              <a:t>HIV </a:t>
            </a:r>
            <a:r>
              <a:rPr lang="en-US" sz="1600" b="0" dirty="0"/>
              <a:t>Capacity Building Assistance </a:t>
            </a:r>
            <a:r>
              <a:rPr lang="en-US" sz="1600" b="0" dirty="0" smtClean="0"/>
              <a:t>Manager, Denver Prevention Training Center</a:t>
            </a:r>
          </a:p>
          <a:p>
            <a:pPr marL="0" indent="0">
              <a:lnSpc>
                <a:spcPct val="100000"/>
              </a:lnSpc>
              <a:spcBef>
                <a:spcPts val="0"/>
              </a:spcBef>
              <a:buNone/>
            </a:pPr>
            <a:endParaRPr lang="en-US" sz="1600" b="0" dirty="0"/>
          </a:p>
          <a:p>
            <a:pPr marL="0" indent="0">
              <a:lnSpc>
                <a:spcPct val="100000"/>
              </a:lnSpc>
              <a:spcBef>
                <a:spcPts val="0"/>
              </a:spcBef>
              <a:buNone/>
            </a:pPr>
            <a:r>
              <a:rPr lang="en-US" sz="1600" dirty="0"/>
              <a:t>Tony Jimenez, </a:t>
            </a:r>
            <a:r>
              <a:rPr lang="en-US" sz="1600" dirty="0" smtClean="0"/>
              <a:t>MD, </a:t>
            </a:r>
            <a:r>
              <a:rPr lang="en-US" sz="1600" b="0" dirty="0" smtClean="0"/>
              <a:t>Vice President, </a:t>
            </a:r>
            <a:r>
              <a:rPr lang="en-US" sz="1600" b="0" dirty="0" err="1" smtClean="0"/>
              <a:t>Cicatelli</a:t>
            </a:r>
            <a:r>
              <a:rPr lang="en-US" sz="1600" b="0" dirty="0" smtClean="0"/>
              <a:t> Associates Inc.</a:t>
            </a:r>
          </a:p>
          <a:p>
            <a:pPr marL="0" indent="0">
              <a:lnSpc>
                <a:spcPct val="100000"/>
              </a:lnSpc>
              <a:spcBef>
                <a:spcPts val="0"/>
              </a:spcBef>
              <a:buNone/>
            </a:pPr>
            <a:endParaRPr lang="en-US" sz="1600" b="0" dirty="0"/>
          </a:p>
          <a:p>
            <a:pPr marL="0" indent="0">
              <a:lnSpc>
                <a:spcPct val="100000"/>
              </a:lnSpc>
              <a:spcBef>
                <a:spcPts val="0"/>
              </a:spcBef>
              <a:buNone/>
            </a:pPr>
            <a:r>
              <a:rPr lang="en-US" sz="1600" dirty="0" err="1" smtClean="0"/>
              <a:t>Mazdak</a:t>
            </a:r>
            <a:r>
              <a:rPr lang="en-US" sz="1600" dirty="0" smtClean="0"/>
              <a:t> </a:t>
            </a:r>
            <a:r>
              <a:rPr lang="en-US" sz="1600" dirty="0" err="1"/>
              <a:t>Mazarei</a:t>
            </a:r>
            <a:r>
              <a:rPr lang="en-US" sz="1600" dirty="0"/>
              <a:t>, </a:t>
            </a:r>
            <a:r>
              <a:rPr lang="en-US" sz="1600" b="0" dirty="0" smtClean="0"/>
              <a:t>Senior Project Manager, Primary Care Development Corporation</a:t>
            </a:r>
            <a:endParaRPr lang="en-US" sz="1600" b="0" dirty="0"/>
          </a:p>
          <a:p>
            <a:pPr marL="0" indent="0">
              <a:lnSpc>
                <a:spcPct val="100000"/>
              </a:lnSpc>
              <a:spcBef>
                <a:spcPts val="0"/>
              </a:spcBef>
              <a:buNone/>
            </a:pPr>
            <a:endParaRPr lang="en-US" sz="1600" b="0" dirty="0"/>
          </a:p>
          <a:p>
            <a:pPr lvl="0">
              <a:lnSpc>
                <a:spcPct val="100000"/>
              </a:lnSpc>
            </a:pPr>
            <a:endParaRPr lang="en-US" sz="1600" dirty="0"/>
          </a:p>
        </p:txBody>
      </p:sp>
    </p:spTree>
    <p:extLst>
      <p:ext uri="{BB962C8B-B14F-4D97-AF65-F5344CB8AC3E}">
        <p14:creationId xmlns:p14="http://schemas.microsoft.com/office/powerpoint/2010/main" val="21963245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Planning</a:t>
            </a:r>
            <a:endParaRPr lang="en-US" dirty="0"/>
          </a:p>
        </p:txBody>
      </p:sp>
    </p:spTree>
    <p:extLst>
      <p:ext uri="{BB962C8B-B14F-4D97-AF65-F5344CB8AC3E}">
        <p14:creationId xmlns:p14="http://schemas.microsoft.com/office/powerpoint/2010/main" val="15132766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Integrated Planning</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240914">
            <a:off x="5668891" y="1720051"/>
            <a:ext cx="2624542" cy="3569489"/>
          </a:xfrm>
          <a:prstGeom prst="rect">
            <a:avLst/>
          </a:prstGeom>
          <a:ln>
            <a:solidFill>
              <a:schemeClr val="accent6"/>
            </a:solidFill>
          </a:ln>
        </p:spPr>
      </p:pic>
      <p:pic>
        <p:nvPicPr>
          <p:cNvPr id="5" name="Picture 4" descr="CarePreventionCollaborativePlanning2003.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71695">
            <a:off x="418760" y="2247560"/>
            <a:ext cx="2540000" cy="2540000"/>
          </a:xfrm>
          <a:prstGeom prst="rect">
            <a:avLst/>
          </a:prstGeom>
        </p:spPr>
      </p:pic>
      <p:sp>
        <p:nvSpPr>
          <p:cNvPr id="6" name="TextBox 5"/>
          <p:cNvSpPr txBox="1"/>
          <p:nvPr/>
        </p:nvSpPr>
        <p:spPr>
          <a:xfrm>
            <a:off x="838200" y="5105400"/>
            <a:ext cx="1224614" cy="707886"/>
          </a:xfrm>
          <a:prstGeom prst="rect">
            <a:avLst/>
          </a:prstGeom>
          <a:noFill/>
        </p:spPr>
        <p:txBody>
          <a:bodyPr wrap="none" rtlCol="0">
            <a:spAutoFit/>
          </a:bodyPr>
          <a:lstStyle/>
          <a:p>
            <a:r>
              <a:rPr lang="en-US" sz="4000" dirty="0" smtClean="0">
                <a:solidFill>
                  <a:srgbClr val="0F4D7B">
                    <a:alpha val="62000"/>
                  </a:srgbClr>
                </a:solidFill>
              </a:rPr>
              <a:t>2003</a:t>
            </a:r>
            <a:endParaRPr lang="en-US" sz="4000" dirty="0">
              <a:solidFill>
                <a:srgbClr val="0F4D7B">
                  <a:alpha val="62000"/>
                </a:srgbClr>
              </a:solidFill>
            </a:endParaRPr>
          </a:p>
        </p:txBody>
      </p:sp>
      <p:sp>
        <p:nvSpPr>
          <p:cNvPr id="7" name="TextBox 6"/>
          <p:cNvSpPr txBox="1"/>
          <p:nvPr/>
        </p:nvSpPr>
        <p:spPr>
          <a:xfrm>
            <a:off x="5486400" y="5105400"/>
            <a:ext cx="1224614" cy="707886"/>
          </a:xfrm>
          <a:prstGeom prst="rect">
            <a:avLst/>
          </a:prstGeom>
          <a:noFill/>
        </p:spPr>
        <p:txBody>
          <a:bodyPr wrap="none" rtlCol="0">
            <a:spAutoFit/>
          </a:bodyPr>
          <a:lstStyle/>
          <a:p>
            <a:r>
              <a:rPr lang="en-US" sz="4000" dirty="0" smtClean="0">
                <a:solidFill>
                  <a:srgbClr val="0F4D7B">
                    <a:alpha val="62000"/>
                  </a:srgbClr>
                </a:solidFill>
              </a:rPr>
              <a:t>2014</a:t>
            </a:r>
            <a:endParaRPr lang="en-US" sz="4000" dirty="0">
              <a:solidFill>
                <a:srgbClr val="0F4D7B">
                  <a:alpha val="62000"/>
                </a:srgbClr>
              </a:solidFill>
            </a:endParaRPr>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76600" y="2286000"/>
            <a:ext cx="1969010" cy="2631552"/>
          </a:xfrm>
          <a:prstGeom prst="rect">
            <a:avLst/>
          </a:prstGeom>
          <a:ln>
            <a:solidFill>
              <a:schemeClr val="accent6"/>
            </a:solidFill>
          </a:ln>
        </p:spPr>
      </p:pic>
      <p:sp>
        <p:nvSpPr>
          <p:cNvPr id="9" name="TextBox 8"/>
          <p:cNvSpPr txBox="1"/>
          <p:nvPr/>
        </p:nvSpPr>
        <p:spPr>
          <a:xfrm>
            <a:off x="3200400" y="5105400"/>
            <a:ext cx="1974218" cy="584776"/>
          </a:xfrm>
          <a:prstGeom prst="rect">
            <a:avLst/>
          </a:prstGeom>
          <a:noFill/>
        </p:spPr>
        <p:txBody>
          <a:bodyPr wrap="none" rtlCol="0">
            <a:spAutoFit/>
          </a:bodyPr>
          <a:lstStyle/>
          <a:p>
            <a:r>
              <a:rPr lang="en-US" sz="3200" dirty="0" smtClean="0">
                <a:solidFill>
                  <a:srgbClr val="0F4D7B">
                    <a:alpha val="62000"/>
                  </a:srgbClr>
                </a:solidFill>
              </a:rPr>
              <a:t>2000-2014</a:t>
            </a:r>
            <a:endParaRPr lang="en-US" sz="3200" dirty="0">
              <a:solidFill>
                <a:srgbClr val="0F4D7B">
                  <a:alpha val="62000"/>
                </a:srgbClr>
              </a:solidFill>
            </a:endParaRPr>
          </a:p>
        </p:txBody>
      </p:sp>
    </p:spTree>
    <p:extLst>
      <p:ext uri="{BB962C8B-B14F-4D97-AF65-F5344CB8AC3E}">
        <p14:creationId xmlns:p14="http://schemas.microsoft.com/office/powerpoint/2010/main" val="25532421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Integrated Planning?</a:t>
            </a:r>
            <a:endParaRPr lang="en-US" dirty="0"/>
          </a:p>
        </p:txBody>
      </p:sp>
      <p:sp>
        <p:nvSpPr>
          <p:cNvPr id="3" name="Content Placeholder 2"/>
          <p:cNvSpPr>
            <a:spLocks noGrp="1"/>
          </p:cNvSpPr>
          <p:nvPr>
            <p:ph idx="1"/>
          </p:nvPr>
        </p:nvSpPr>
        <p:spPr>
          <a:xfrm>
            <a:off x="609600" y="2133600"/>
            <a:ext cx="7886700" cy="3657600"/>
          </a:xfrm>
        </p:spPr>
        <p:txBody>
          <a:bodyPr>
            <a:normAutofit fontScale="92500"/>
          </a:bodyPr>
          <a:lstStyle/>
          <a:p>
            <a:pPr>
              <a:spcAft>
                <a:spcPts val="600"/>
              </a:spcAft>
            </a:pPr>
            <a:r>
              <a:rPr lang="en-US" sz="2800" b="0" dirty="0"/>
              <a:t>Integrated HIV planning is the process by which HIV care and prevention planning groups work together to</a:t>
            </a:r>
            <a:r>
              <a:rPr lang="en-US" sz="2800" b="0" dirty="0" smtClean="0"/>
              <a:t>:</a:t>
            </a:r>
            <a:endParaRPr lang="en-US" sz="2800" b="0" dirty="0"/>
          </a:p>
          <a:p>
            <a:pPr lvl="1">
              <a:spcAft>
                <a:spcPts val="600"/>
              </a:spcAft>
            </a:pPr>
            <a:r>
              <a:rPr lang="en-US" sz="2600" dirty="0">
                <a:solidFill>
                  <a:srgbClr val="0F4D7B"/>
                </a:solidFill>
              </a:rPr>
              <a:t>Review information about the HIV epidemic in the jurisdiction </a:t>
            </a:r>
          </a:p>
          <a:p>
            <a:pPr lvl="1">
              <a:spcAft>
                <a:spcPts val="600"/>
              </a:spcAft>
            </a:pPr>
            <a:r>
              <a:rPr lang="en-US" sz="2600" dirty="0">
                <a:solidFill>
                  <a:srgbClr val="0F4D7B"/>
                </a:solidFill>
              </a:rPr>
              <a:t>Assess needs and service utilization data to inform decisions</a:t>
            </a:r>
          </a:p>
          <a:p>
            <a:pPr lvl="1">
              <a:spcAft>
                <a:spcPts val="600"/>
              </a:spcAft>
            </a:pPr>
            <a:r>
              <a:rPr lang="en-US" sz="2600" dirty="0">
                <a:solidFill>
                  <a:srgbClr val="0F4D7B"/>
                </a:solidFill>
              </a:rPr>
              <a:t>Provide recommendations and allocate resources for HIV prevention and care services to address the HIV epidemic </a:t>
            </a:r>
          </a:p>
          <a:p>
            <a:endParaRPr lang="en-US" dirty="0"/>
          </a:p>
        </p:txBody>
      </p:sp>
    </p:spTree>
    <p:extLst>
      <p:ext uri="{BB962C8B-B14F-4D97-AF65-F5344CB8AC3E}">
        <p14:creationId xmlns:p14="http://schemas.microsoft.com/office/powerpoint/2010/main" val="35903670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Integrated Planning?</a:t>
            </a:r>
            <a:endParaRPr lang="en-US" dirty="0"/>
          </a:p>
        </p:txBody>
      </p:sp>
      <p:sp>
        <p:nvSpPr>
          <p:cNvPr id="3" name="Content Placeholder 2"/>
          <p:cNvSpPr>
            <a:spLocks noGrp="1"/>
          </p:cNvSpPr>
          <p:nvPr>
            <p:ph idx="1"/>
          </p:nvPr>
        </p:nvSpPr>
        <p:spPr/>
        <p:txBody>
          <a:bodyPr>
            <a:normAutofit lnSpcReduction="10000"/>
          </a:bodyPr>
          <a:lstStyle/>
          <a:p>
            <a:pPr>
              <a:spcAft>
                <a:spcPts val="1800"/>
              </a:spcAft>
            </a:pPr>
            <a:r>
              <a:rPr lang="en-US" b="0" u="sng" dirty="0"/>
              <a:t>Streamline</a:t>
            </a:r>
            <a:r>
              <a:rPr lang="en-US" b="0" dirty="0"/>
              <a:t> communication, coordination, and implementation of needed HIV prevention and care services to improve health outcomes along each stage of the HIV </a:t>
            </a:r>
            <a:r>
              <a:rPr lang="en-US" b="0" dirty="0" smtClean="0"/>
              <a:t>care </a:t>
            </a:r>
            <a:r>
              <a:rPr lang="en-US" b="0" dirty="0"/>
              <a:t>c</a:t>
            </a:r>
            <a:r>
              <a:rPr lang="en-US" b="0" dirty="0" smtClean="0"/>
              <a:t>ontinuum</a:t>
            </a:r>
            <a:endParaRPr lang="en-US" b="0" dirty="0"/>
          </a:p>
          <a:p>
            <a:pPr>
              <a:spcAft>
                <a:spcPts val="1800"/>
              </a:spcAft>
            </a:pPr>
            <a:r>
              <a:rPr lang="en-US" b="0" u="sng" dirty="0"/>
              <a:t>Reduce</a:t>
            </a:r>
            <a:r>
              <a:rPr lang="en-US" b="0" dirty="0"/>
              <a:t> reporting burden for federal </a:t>
            </a:r>
            <a:r>
              <a:rPr lang="en-US" b="0" dirty="0" smtClean="0"/>
              <a:t>recipients</a:t>
            </a:r>
            <a:endParaRPr lang="en-US" b="0" dirty="0"/>
          </a:p>
          <a:p>
            <a:pPr>
              <a:spcAft>
                <a:spcPts val="1800"/>
              </a:spcAft>
            </a:pPr>
            <a:r>
              <a:rPr lang="en-US" b="0" u="sng" dirty="0"/>
              <a:t>Engage</a:t>
            </a:r>
            <a:r>
              <a:rPr lang="en-US" b="0" dirty="0"/>
              <a:t> a broader group of stakeholders in jurisdictional HIV prevention and care </a:t>
            </a:r>
            <a:r>
              <a:rPr lang="en-US" b="0" dirty="0" smtClean="0"/>
              <a:t>planning</a:t>
            </a:r>
            <a:endParaRPr lang="en-US" b="0" dirty="0"/>
          </a:p>
          <a:p>
            <a:pPr>
              <a:spcAft>
                <a:spcPts val="1800"/>
              </a:spcAft>
            </a:pPr>
            <a:r>
              <a:rPr lang="en-US" b="0" u="sng" dirty="0"/>
              <a:t>Maximize</a:t>
            </a:r>
            <a:r>
              <a:rPr lang="en-US" b="0" dirty="0"/>
              <a:t> federal, state, and local HIV prevention and care investments</a:t>
            </a:r>
          </a:p>
          <a:p>
            <a:endParaRPr lang="en-US" dirty="0"/>
          </a:p>
        </p:txBody>
      </p:sp>
    </p:spTree>
    <p:extLst>
      <p:ext uri="{BB962C8B-B14F-4D97-AF65-F5344CB8AC3E}">
        <p14:creationId xmlns:p14="http://schemas.microsoft.com/office/powerpoint/2010/main" val="13012501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National </a:t>
            </a:r>
            <a:r>
              <a:rPr lang="en-US" sz="3200" dirty="0"/>
              <a:t>P</a:t>
            </a:r>
            <a:r>
              <a:rPr lang="en-US" sz="3200" dirty="0" smtClean="0"/>
              <a:t>olicy Initiatives Supporting Integrated Planning</a:t>
            </a:r>
            <a:endParaRPr lang="en-US" sz="3200" dirty="0"/>
          </a:p>
        </p:txBody>
      </p:sp>
      <p:sp>
        <p:nvSpPr>
          <p:cNvPr id="4" name="Rectangle 3"/>
          <p:cNvSpPr>
            <a:spLocks noGrp="1"/>
          </p:cNvSpPr>
          <p:nvPr>
            <p:ph idx="1"/>
          </p:nvPr>
        </p:nvSpPr>
        <p:spPr/>
        <p:txBody>
          <a:bodyPr>
            <a:normAutofit fontScale="85000" lnSpcReduction="10000"/>
          </a:bodyPr>
          <a:lstStyle/>
          <a:p>
            <a:pPr>
              <a:lnSpc>
                <a:spcPct val="120000"/>
              </a:lnSpc>
            </a:pPr>
            <a:r>
              <a:rPr lang="en-US" sz="2600" b="0" dirty="0" smtClean="0">
                <a:latin typeface="Arial" pitchFamily="34" charset="0"/>
                <a:cs typeface="Arial" pitchFamily="34" charset="0"/>
              </a:rPr>
              <a:t>CDC</a:t>
            </a:r>
            <a:r>
              <a:rPr lang="en-US" sz="2600" b="0" dirty="0">
                <a:latin typeface="Arial" pitchFamily="34" charset="0"/>
                <a:cs typeface="Arial" pitchFamily="34" charset="0"/>
              </a:rPr>
              <a:t>/HRSA Advisory Committee on HIV, Viral Hepatitis and STD Prevention and Treatment (2002</a:t>
            </a:r>
            <a:r>
              <a:rPr lang="en-US" sz="2600" b="0" dirty="0" smtClean="0">
                <a:latin typeface="Arial" pitchFamily="34" charset="0"/>
                <a:cs typeface="Arial" pitchFamily="34" charset="0"/>
              </a:rPr>
              <a:t>)</a:t>
            </a:r>
            <a:endParaRPr lang="en-US" sz="2600" b="0" dirty="0">
              <a:latin typeface="Arial" pitchFamily="34" charset="0"/>
              <a:cs typeface="Arial" pitchFamily="34" charset="0"/>
            </a:endParaRPr>
          </a:p>
          <a:p>
            <a:pPr>
              <a:lnSpc>
                <a:spcPct val="120000"/>
              </a:lnSpc>
            </a:pPr>
            <a:r>
              <a:rPr lang="en-US" sz="2600" b="0" dirty="0">
                <a:latin typeface="Arial" pitchFamily="34" charset="0"/>
                <a:cs typeface="Arial" pitchFamily="34" charset="0"/>
              </a:rPr>
              <a:t>CDC’s Advancing HIV Prevention (AHP) Initiative (2003</a:t>
            </a:r>
            <a:r>
              <a:rPr lang="en-US" sz="2600" b="0" dirty="0" smtClean="0">
                <a:latin typeface="Arial" pitchFamily="34" charset="0"/>
                <a:cs typeface="Arial" pitchFamily="34" charset="0"/>
              </a:rPr>
              <a:t>)</a:t>
            </a:r>
            <a:endParaRPr lang="en-US" sz="2600" b="0" dirty="0">
              <a:latin typeface="Arial" pitchFamily="34" charset="0"/>
              <a:cs typeface="Arial" pitchFamily="34" charset="0"/>
            </a:endParaRPr>
          </a:p>
          <a:p>
            <a:pPr>
              <a:lnSpc>
                <a:spcPct val="120000"/>
              </a:lnSpc>
            </a:pPr>
            <a:r>
              <a:rPr lang="en-US" sz="2600" b="0" dirty="0" smtClean="0">
                <a:latin typeface="Arial" pitchFamily="34" charset="0"/>
                <a:cs typeface="Arial" pitchFamily="34" charset="0"/>
              </a:rPr>
              <a:t>CDC’s High-Impact HIV Prevention Approach (2011)</a:t>
            </a:r>
          </a:p>
          <a:p>
            <a:pPr>
              <a:lnSpc>
                <a:spcPct val="120000"/>
              </a:lnSpc>
            </a:pPr>
            <a:r>
              <a:rPr lang="en-US" sz="2600" b="0" dirty="0" smtClean="0">
                <a:latin typeface="Arial" pitchFamily="34" charset="0"/>
                <a:cs typeface="Arial" pitchFamily="34" charset="0"/>
              </a:rPr>
              <a:t>White </a:t>
            </a:r>
            <a:r>
              <a:rPr lang="en-US" sz="2600" b="0" dirty="0">
                <a:latin typeface="Arial" pitchFamily="34" charset="0"/>
                <a:cs typeface="Arial" pitchFamily="34" charset="0"/>
              </a:rPr>
              <a:t>House’s National HIV/AIDS Strategy </a:t>
            </a:r>
            <a:r>
              <a:rPr lang="en-US" sz="2600" b="0" dirty="0" smtClean="0">
                <a:latin typeface="Arial" pitchFamily="34" charset="0"/>
                <a:cs typeface="Arial" pitchFamily="34" charset="0"/>
              </a:rPr>
              <a:t>(2015, 2020)</a:t>
            </a:r>
          </a:p>
          <a:p>
            <a:pPr>
              <a:lnSpc>
                <a:spcPct val="120000"/>
              </a:lnSpc>
            </a:pPr>
            <a:r>
              <a:rPr lang="en-US" sz="2600" b="0" dirty="0" smtClean="0">
                <a:latin typeface="Arial" pitchFamily="34" charset="0"/>
                <a:cs typeface="Arial" pitchFamily="34" charset="0"/>
              </a:rPr>
              <a:t>HHS and OMB’s focus on streamlining and reducing reporting burden for federal programs and recipients</a:t>
            </a:r>
          </a:p>
          <a:p>
            <a:pPr eaLnBrk="1" hangingPunct="1">
              <a:lnSpc>
                <a:spcPct val="80000"/>
              </a:lnSpc>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9411368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Expectations for an Integrated HIV Prevention and Care Plan </a:t>
            </a:r>
            <a:endParaRPr lang="en-US" sz="3200" dirty="0"/>
          </a:p>
        </p:txBody>
      </p:sp>
      <p:sp>
        <p:nvSpPr>
          <p:cNvPr id="3" name="Content Placeholder 2"/>
          <p:cNvSpPr>
            <a:spLocks noGrp="1"/>
          </p:cNvSpPr>
          <p:nvPr>
            <p:ph sz="quarter" idx="1"/>
          </p:nvPr>
        </p:nvSpPr>
        <p:spPr>
          <a:xfrm>
            <a:off x="628650" y="1981200"/>
            <a:ext cx="7886700" cy="4038600"/>
          </a:xfrm>
        </p:spPr>
        <p:txBody>
          <a:bodyPr>
            <a:noAutofit/>
          </a:bodyPr>
          <a:lstStyle/>
          <a:p>
            <a:pPr>
              <a:lnSpc>
                <a:spcPct val="120000"/>
              </a:lnSpc>
              <a:spcAft>
                <a:spcPts val="600"/>
              </a:spcAft>
            </a:pPr>
            <a:r>
              <a:rPr lang="en-US" sz="2000" dirty="0"/>
              <a:t>CDC and HRSA </a:t>
            </a:r>
            <a:r>
              <a:rPr lang="en-US" sz="2000" dirty="0" smtClean="0"/>
              <a:t>Guidance on Submission of </a:t>
            </a:r>
            <a:r>
              <a:rPr lang="en-US" sz="2000" dirty="0"/>
              <a:t>an Integrated HIV Prevention and Care Plan, including </a:t>
            </a:r>
            <a:r>
              <a:rPr lang="en-US" sz="2000" dirty="0" smtClean="0"/>
              <a:t>the Statewide Coordinated Statement of Need (SCSN)</a:t>
            </a:r>
            <a:endParaRPr lang="en-US" sz="2000" b="1" u="sng" dirty="0" smtClean="0"/>
          </a:p>
          <a:p>
            <a:pPr>
              <a:spcAft>
                <a:spcPts val="600"/>
              </a:spcAft>
            </a:pPr>
            <a:r>
              <a:rPr lang="en-US" sz="2000" b="1" u="sng" dirty="0" smtClean="0"/>
              <a:t>ALL</a:t>
            </a:r>
            <a:r>
              <a:rPr lang="en-US" sz="2000" dirty="0" smtClean="0"/>
              <a:t> CDC (DHAP) </a:t>
            </a:r>
            <a:r>
              <a:rPr lang="en-US" sz="2000" dirty="0"/>
              <a:t>and </a:t>
            </a:r>
            <a:r>
              <a:rPr lang="en-US" sz="2000" dirty="0" smtClean="0"/>
              <a:t>HRSA (HAB) </a:t>
            </a:r>
            <a:r>
              <a:rPr lang="en-US" sz="2000" dirty="0"/>
              <a:t>funded jurisdictions </a:t>
            </a:r>
            <a:r>
              <a:rPr lang="en-US" sz="2000" dirty="0" smtClean="0"/>
              <a:t>are required to:</a:t>
            </a:r>
          </a:p>
          <a:p>
            <a:pPr lvl="1">
              <a:spcAft>
                <a:spcPts val="600"/>
              </a:spcAft>
            </a:pPr>
            <a:r>
              <a:rPr lang="en-US" dirty="0" smtClean="0">
                <a:solidFill>
                  <a:srgbClr val="0F4D7B"/>
                </a:solidFill>
              </a:rPr>
              <a:t>Establish a planning </a:t>
            </a:r>
            <a:r>
              <a:rPr lang="en-US" dirty="0">
                <a:solidFill>
                  <a:srgbClr val="0F4D7B"/>
                </a:solidFill>
              </a:rPr>
              <a:t>p</a:t>
            </a:r>
            <a:r>
              <a:rPr lang="en-US" dirty="0" smtClean="0">
                <a:solidFill>
                  <a:srgbClr val="0F4D7B"/>
                </a:solidFill>
              </a:rPr>
              <a:t>rocess</a:t>
            </a:r>
          </a:p>
          <a:p>
            <a:pPr lvl="1">
              <a:spcAft>
                <a:spcPts val="600"/>
              </a:spcAft>
            </a:pPr>
            <a:r>
              <a:rPr lang="en-US" dirty="0" smtClean="0">
                <a:solidFill>
                  <a:srgbClr val="0F4D7B"/>
                </a:solidFill>
              </a:rPr>
              <a:t>Develop a plan that is comprehensive and achievable</a:t>
            </a:r>
          </a:p>
          <a:p>
            <a:pPr lvl="1">
              <a:spcAft>
                <a:spcPts val="600"/>
              </a:spcAft>
            </a:pPr>
            <a:r>
              <a:rPr lang="en-US" dirty="0" smtClean="0">
                <a:solidFill>
                  <a:srgbClr val="0F4D7B"/>
                </a:solidFill>
              </a:rPr>
              <a:t>Establish a planning body (i.e., Planning Council, Advisory Group or HIV Planning Group) </a:t>
            </a:r>
            <a:endParaRPr lang="en-US" dirty="0">
              <a:solidFill>
                <a:srgbClr val="0F4D7B"/>
              </a:solidFill>
            </a:endParaRPr>
          </a:p>
          <a:p>
            <a:pPr>
              <a:spcAft>
                <a:spcPts val="600"/>
              </a:spcAft>
            </a:pPr>
            <a:r>
              <a:rPr lang="en-US" sz="2000" dirty="0" smtClean="0"/>
              <a:t>Integrated Plan </a:t>
            </a:r>
            <a:r>
              <a:rPr lang="en-US" sz="2000" b="1" u="sng" dirty="0" smtClean="0"/>
              <a:t>must</a:t>
            </a:r>
            <a:r>
              <a:rPr lang="en-US" sz="2000" dirty="0" smtClean="0"/>
              <a:t> </a:t>
            </a:r>
            <a:r>
              <a:rPr lang="en-US" sz="2000" dirty="0"/>
              <a:t>include all of the components outlined in </a:t>
            </a:r>
            <a:r>
              <a:rPr lang="en-US" sz="2000" dirty="0" smtClean="0"/>
              <a:t>         the </a:t>
            </a:r>
            <a:r>
              <a:rPr lang="en-US" sz="2000" dirty="0"/>
              <a:t>guidance</a:t>
            </a:r>
          </a:p>
        </p:txBody>
      </p:sp>
    </p:spTree>
    <p:extLst>
      <p:ext uri="{BB962C8B-B14F-4D97-AF65-F5344CB8AC3E}">
        <p14:creationId xmlns:p14="http://schemas.microsoft.com/office/powerpoint/2010/main" val="732344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0" y="6324600"/>
            <a:ext cx="2014538" cy="369332"/>
          </a:xfrm>
          <a:prstGeom prst="rect">
            <a:avLst/>
          </a:prstGeom>
          <a:noFill/>
        </p:spPr>
        <p:txBody>
          <a:bodyPr wrap="square" rtlCol="0">
            <a:spAutoFit/>
          </a:bodyPr>
          <a:lstStyle/>
          <a:p>
            <a:pPr algn="r"/>
            <a:r>
              <a:rPr lang="en-US" dirty="0" smtClean="0"/>
              <a:t>Source: NASTAD</a:t>
            </a: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1219200"/>
            <a:ext cx="7099632" cy="4438387"/>
          </a:xfrm>
          <a:prstGeom prst="rect">
            <a:avLst/>
          </a:prstGeom>
        </p:spPr>
      </p:pic>
      <p:sp>
        <p:nvSpPr>
          <p:cNvPr id="7" name="Title 1"/>
          <p:cNvSpPr txBox="1">
            <a:spLocks/>
          </p:cNvSpPr>
          <p:nvPr/>
        </p:nvSpPr>
        <p:spPr>
          <a:xfrm>
            <a:off x="609600" y="381000"/>
            <a:ext cx="7886700" cy="685800"/>
          </a:xfrm>
          <a:prstGeom prst="rect">
            <a:avLst/>
          </a:prstGeom>
        </p:spPr>
        <p:txBody>
          <a:bodyPr/>
          <a:lst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a:lstStyle>
          <a:p>
            <a:r>
              <a:rPr lang="en-US" sz="3200" dirty="0" smtClean="0"/>
              <a:t>Trends in U.S. HIV Planning Models: July 2014</a:t>
            </a:r>
            <a:endParaRPr lang="en-US" sz="3200" dirty="0"/>
          </a:p>
        </p:txBody>
      </p:sp>
      <p:cxnSp>
        <p:nvCxnSpPr>
          <p:cNvPr id="4" name="Straight Connector 3"/>
          <p:cNvCxnSpPr/>
          <p:nvPr/>
        </p:nvCxnSpPr>
        <p:spPr>
          <a:xfrm>
            <a:off x="0" y="1219200"/>
            <a:ext cx="9144000" cy="0"/>
          </a:xfrm>
          <a:prstGeom prst="line">
            <a:avLst/>
          </a:prstGeom>
          <a:ln w="28575">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6029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l="9248" r="8638"/>
          <a:stretch/>
        </p:blipFill>
        <p:spPr>
          <a:xfrm>
            <a:off x="914400" y="1371600"/>
            <a:ext cx="7015057" cy="4309591"/>
          </a:xfrm>
          <a:prstGeom prst="rect">
            <a:avLst/>
          </a:prstGeom>
        </p:spPr>
      </p:pic>
      <p:sp>
        <p:nvSpPr>
          <p:cNvPr id="7" name="Title 1"/>
          <p:cNvSpPr txBox="1">
            <a:spLocks/>
          </p:cNvSpPr>
          <p:nvPr/>
        </p:nvSpPr>
        <p:spPr>
          <a:xfrm>
            <a:off x="685800" y="381000"/>
            <a:ext cx="7886700" cy="685800"/>
          </a:xfrm>
          <a:prstGeom prst="rect">
            <a:avLst/>
          </a:prstGeom>
        </p:spPr>
        <p:txBody>
          <a:bodyPr/>
          <a:lst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a:lstStyle>
          <a:p>
            <a:r>
              <a:rPr lang="en-US" sz="3200" dirty="0" smtClean="0"/>
              <a:t>Trends in U.S. HIV Planning Models: Dec 2015</a:t>
            </a:r>
            <a:endParaRPr lang="en-US" sz="3200" dirty="0"/>
          </a:p>
        </p:txBody>
      </p:sp>
      <p:sp>
        <p:nvSpPr>
          <p:cNvPr id="8" name="TextBox 7"/>
          <p:cNvSpPr txBox="1"/>
          <p:nvPr/>
        </p:nvSpPr>
        <p:spPr>
          <a:xfrm>
            <a:off x="6858000" y="6324600"/>
            <a:ext cx="2014538" cy="369332"/>
          </a:xfrm>
          <a:prstGeom prst="rect">
            <a:avLst/>
          </a:prstGeom>
          <a:noFill/>
        </p:spPr>
        <p:txBody>
          <a:bodyPr wrap="square" rtlCol="0">
            <a:spAutoFit/>
          </a:bodyPr>
          <a:lstStyle/>
          <a:p>
            <a:pPr algn="r"/>
            <a:r>
              <a:rPr lang="en-US" dirty="0" smtClean="0"/>
              <a:t>Source: NASTAD</a:t>
            </a:r>
            <a:endParaRPr lang="en-US" dirty="0"/>
          </a:p>
        </p:txBody>
      </p:sp>
      <p:cxnSp>
        <p:nvCxnSpPr>
          <p:cNvPr id="6" name="Straight Connector 5"/>
          <p:cNvCxnSpPr/>
          <p:nvPr/>
        </p:nvCxnSpPr>
        <p:spPr>
          <a:xfrm>
            <a:off x="0" y="1219200"/>
            <a:ext cx="9144000" cy="0"/>
          </a:xfrm>
          <a:prstGeom prst="line">
            <a:avLst/>
          </a:prstGeom>
          <a:ln w="28575">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3764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CDC Capacity Building Assistance for Integrated Planning</a:t>
            </a:r>
            <a:endParaRPr lang="en-US" sz="3200" dirty="0"/>
          </a:p>
        </p:txBody>
      </p:sp>
      <p:sp>
        <p:nvSpPr>
          <p:cNvPr id="4" name="Rectangle 3"/>
          <p:cNvSpPr>
            <a:spLocks noGrp="1"/>
          </p:cNvSpPr>
          <p:nvPr>
            <p:ph idx="1"/>
          </p:nvPr>
        </p:nvSpPr>
        <p:spPr>
          <a:xfrm>
            <a:off x="685800" y="2209800"/>
            <a:ext cx="7886700" cy="3657600"/>
          </a:xfrm>
        </p:spPr>
        <p:txBody>
          <a:bodyPr>
            <a:noAutofit/>
          </a:bodyPr>
          <a:lstStyle/>
          <a:p>
            <a:pPr>
              <a:lnSpc>
                <a:spcPct val="120000"/>
              </a:lnSpc>
            </a:pPr>
            <a:r>
              <a:rPr lang="en-US" b="0" dirty="0" smtClean="0">
                <a:cs typeface="Arial" pitchFamily="34" charset="0"/>
              </a:rPr>
              <a:t>Facilitation of preliminary discussions on integrating planning bodies and plans</a:t>
            </a:r>
          </a:p>
          <a:p>
            <a:pPr lvl="1">
              <a:lnSpc>
                <a:spcPct val="120000"/>
              </a:lnSpc>
            </a:pPr>
            <a:r>
              <a:rPr lang="en-US" dirty="0" smtClean="0">
                <a:solidFill>
                  <a:srgbClr val="0F4D7B"/>
                </a:solidFill>
                <a:cs typeface="Arial" pitchFamily="34" charset="0"/>
              </a:rPr>
              <a:t>Understanding requirements, roles, and responsibilities of integrated planning and the planning group</a:t>
            </a:r>
            <a:endParaRPr lang="en-US" b="0" dirty="0" smtClean="0">
              <a:solidFill>
                <a:srgbClr val="0F4D7B"/>
              </a:solidFill>
              <a:cs typeface="Arial" pitchFamily="34" charset="0"/>
            </a:endParaRPr>
          </a:p>
          <a:p>
            <a:pPr>
              <a:lnSpc>
                <a:spcPct val="120000"/>
              </a:lnSpc>
            </a:pPr>
            <a:r>
              <a:rPr lang="en-US" b="0" dirty="0" smtClean="0">
                <a:cs typeface="Arial" pitchFamily="34" charset="0"/>
              </a:rPr>
              <a:t>Helping jurisdictions implement an integrated model</a:t>
            </a:r>
          </a:p>
          <a:p>
            <a:pPr>
              <a:lnSpc>
                <a:spcPct val="120000"/>
              </a:lnSpc>
            </a:pPr>
            <a:r>
              <a:rPr lang="en-US" b="0" dirty="0" smtClean="0">
                <a:cs typeface="Arial" pitchFamily="34" charset="0"/>
              </a:rPr>
              <a:t>Sharing best practices from successful models</a:t>
            </a:r>
          </a:p>
          <a:p>
            <a:pPr>
              <a:lnSpc>
                <a:spcPct val="120000"/>
              </a:lnSpc>
            </a:pPr>
            <a:r>
              <a:rPr lang="en-US" b="0" dirty="0" smtClean="0">
                <a:cs typeface="Arial" pitchFamily="34" charset="0"/>
              </a:rPr>
              <a:t>Assistance with plan development, implementation, and monitoring</a:t>
            </a:r>
          </a:p>
          <a:p>
            <a:pPr eaLnBrk="1" hangingPunct="1">
              <a:lnSpc>
                <a:spcPct val="80000"/>
              </a:lnSpc>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15504499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143000"/>
            <a:ext cx="9144000" cy="1524000"/>
          </a:xfrm>
          <a:prstGeom prst="rect">
            <a:avLst/>
          </a:prstGeom>
          <a:solidFill>
            <a:srgbClr val="F2F4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290" name="Title 1"/>
          <p:cNvSpPr>
            <a:spLocks noGrp="1"/>
          </p:cNvSpPr>
          <p:nvPr>
            <p:ph type="ctrTitle"/>
          </p:nvPr>
        </p:nvSpPr>
        <p:spPr>
          <a:xfrm>
            <a:off x="2281238" y="1220788"/>
            <a:ext cx="7772400" cy="1470025"/>
          </a:xfrm>
        </p:spPr>
        <p:txBody>
          <a:bodyPr/>
          <a:lstStyle/>
          <a:p>
            <a:pPr algn="l" eaLnBrk="1" hangingPunct="1">
              <a:defRPr/>
            </a:pPr>
            <a:r>
              <a:rPr lang="en-US" altLang="en-US" sz="3600" b="1" dirty="0" smtClean="0">
                <a:solidFill>
                  <a:srgbClr val="C00000"/>
                </a:solidFill>
              </a:rPr>
              <a:t>INTEGRATED HIV/AIDS PLANNING </a:t>
            </a:r>
            <a:br>
              <a:rPr lang="en-US" altLang="en-US" sz="3600" b="1" dirty="0" smtClean="0">
                <a:solidFill>
                  <a:srgbClr val="C00000"/>
                </a:solidFill>
              </a:rPr>
            </a:br>
            <a:r>
              <a:rPr lang="en-US" altLang="en-US" sz="2400" dirty="0" smtClean="0">
                <a:solidFill>
                  <a:schemeClr val="tx2">
                    <a:lumMod val="50000"/>
                  </a:schemeClr>
                </a:solidFill>
                <a:latin typeface="Rockwell" panose="02060603020205020403" pitchFamily="18" charset="0"/>
              </a:rPr>
              <a:t>Technical Assistance Center</a:t>
            </a:r>
          </a:p>
        </p:txBody>
      </p:sp>
      <p:pic>
        <p:nvPicPr>
          <p:cNvPr id="2053" name="Picture 3"/>
          <p:cNvPicPr>
            <a:picLocks noChangeAspect="1"/>
          </p:cNvPicPr>
          <p:nvPr/>
        </p:nvPicPr>
        <p:blipFill>
          <a:blip r:embed="rId3" cstate="email">
            <a:extLst>
              <a:ext uri="{28A0092B-C50C-407E-A947-70E740481C1C}">
                <a14:useLocalDpi xmlns:a14="http://schemas.microsoft.com/office/drawing/2010/main"/>
              </a:ext>
            </a:extLst>
          </a:blip>
          <a:srcRect b="-2055"/>
          <a:stretch>
            <a:fillRect/>
          </a:stretch>
        </p:blipFill>
        <p:spPr bwMode="auto">
          <a:xfrm>
            <a:off x="152400" y="990600"/>
            <a:ext cx="212883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3898900"/>
            <a:ext cx="5334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5266690"/>
            <a:ext cx="9159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1135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200400" y="2209800"/>
            <a:ext cx="5105400" cy="4449763"/>
          </a:xfrm>
        </p:spPr>
        <p:txBody>
          <a:bodyPr/>
          <a:lstStyle/>
          <a:p>
            <a:pPr marL="0" indent="0">
              <a:lnSpc>
                <a:spcPts val="3200"/>
              </a:lnSpc>
              <a:spcAft>
                <a:spcPts val="1200"/>
              </a:spcAft>
              <a:buFont typeface="Arial" charset="0"/>
              <a:buNone/>
              <a:defRPr/>
            </a:pPr>
            <a:r>
              <a:rPr lang="en-US" altLang="en-US" b="1" dirty="0" smtClean="0"/>
              <a:t>Do not press any buttons unless we ask you to!</a:t>
            </a:r>
          </a:p>
          <a:p>
            <a:pPr>
              <a:spcBef>
                <a:spcPts val="0"/>
              </a:spcBef>
              <a:spcAft>
                <a:spcPts val="1200"/>
              </a:spcAft>
              <a:buFont typeface="Arial" charset="0"/>
              <a:buChar char="•"/>
              <a:defRPr/>
            </a:pPr>
            <a:r>
              <a:rPr lang="en-US" altLang="en-US" sz="2800" dirty="0" smtClean="0"/>
              <a:t>Before leaving this room…</a:t>
            </a:r>
          </a:p>
          <a:p>
            <a:pPr>
              <a:spcBef>
                <a:spcPts val="0"/>
              </a:spcBef>
              <a:spcAft>
                <a:spcPts val="1200"/>
              </a:spcAft>
              <a:buFont typeface="Arial" charset="0"/>
              <a:buChar char="•"/>
              <a:defRPr/>
            </a:pPr>
            <a:r>
              <a:rPr lang="en-US" altLang="en-US" sz="2800" dirty="0" smtClean="0"/>
              <a:t>Leave it on your chair</a:t>
            </a:r>
          </a:p>
          <a:p>
            <a:pPr>
              <a:spcBef>
                <a:spcPts val="0"/>
              </a:spcBef>
              <a:spcAft>
                <a:spcPts val="1200"/>
              </a:spcAft>
              <a:buFont typeface="Arial" charset="0"/>
              <a:buChar char="•"/>
              <a:defRPr/>
            </a:pPr>
            <a:r>
              <a:rPr lang="en-US" altLang="en-US" sz="2800" dirty="0" smtClean="0"/>
              <a:t>Leave it with one of us</a:t>
            </a:r>
          </a:p>
          <a:p>
            <a:pPr>
              <a:spcBef>
                <a:spcPts val="0"/>
              </a:spcBef>
              <a:spcAft>
                <a:spcPts val="1200"/>
              </a:spcAft>
              <a:buFont typeface="Arial" charset="0"/>
              <a:buChar char="•"/>
              <a:defRPr/>
            </a:pPr>
            <a:r>
              <a:rPr lang="en-US" altLang="en-US" sz="2800" dirty="0" smtClean="0"/>
              <a:t>Place it in a basket by the exit</a:t>
            </a:r>
          </a:p>
        </p:txBody>
      </p:sp>
      <p:sp>
        <p:nvSpPr>
          <p:cNvPr id="13315" name="Title 7"/>
          <p:cNvSpPr txBox="1">
            <a:spLocks/>
          </p:cNvSpPr>
          <p:nvPr/>
        </p:nvSpPr>
        <p:spPr bwMode="auto">
          <a:xfrm>
            <a:off x="533400" y="6096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3800" b="1" dirty="0" smtClean="0">
                <a:solidFill>
                  <a:srgbClr val="0F4D7B"/>
                </a:solidFill>
              </a:rPr>
              <a:t>Do You Have a Clicker?</a:t>
            </a:r>
            <a:endParaRPr lang="en-US" altLang="en-US" sz="3800" b="1" dirty="0">
              <a:solidFill>
                <a:srgbClr val="0F4D7B"/>
              </a:solidFill>
            </a:endParaRPr>
          </a:p>
        </p:txBody>
      </p:sp>
      <p:pic>
        <p:nvPicPr>
          <p:cNvPr id="2" name="Picture 1"/>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400" y="2133600"/>
            <a:ext cx="3232484" cy="3232484"/>
          </a:xfrm>
          <a:prstGeom prst="rect">
            <a:avLst/>
          </a:prstGeom>
        </p:spPr>
      </p:pic>
    </p:spTree>
    <p:extLst>
      <p:ext uri="{BB962C8B-B14F-4D97-AF65-F5344CB8AC3E}">
        <p14:creationId xmlns:p14="http://schemas.microsoft.com/office/powerpoint/2010/main" val="33105241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690688" y="2438400"/>
            <a:ext cx="1662112" cy="1092200"/>
          </a:xfrm>
        </p:spPr>
        <p:txBody>
          <a:bodyPr/>
          <a:lstStyle/>
          <a:p>
            <a:pPr marL="0" indent="0">
              <a:lnSpc>
                <a:spcPts val="2800"/>
              </a:lnSpc>
              <a:spcBef>
                <a:spcPct val="0"/>
              </a:spcBef>
              <a:buFont typeface="Arial" charset="0"/>
              <a:buNone/>
              <a:defRPr/>
            </a:pPr>
            <a:r>
              <a:rPr lang="en-US" altLang="en-US" sz="3200" b="1" dirty="0" smtClean="0">
                <a:solidFill>
                  <a:schemeClr val="tx1">
                    <a:lumMod val="75000"/>
                    <a:lumOff val="25000"/>
                  </a:schemeClr>
                </a:solidFill>
              </a:rPr>
              <a:t>3-year </a:t>
            </a:r>
          </a:p>
          <a:p>
            <a:pPr marL="0" indent="0">
              <a:lnSpc>
                <a:spcPts val="2800"/>
              </a:lnSpc>
              <a:spcBef>
                <a:spcPct val="0"/>
              </a:spcBef>
              <a:buFont typeface="Arial" charset="0"/>
              <a:buNone/>
              <a:defRPr/>
            </a:pPr>
            <a:r>
              <a:rPr lang="en-US" altLang="en-US" sz="3200" b="1" dirty="0" smtClean="0">
                <a:solidFill>
                  <a:schemeClr val="tx1">
                    <a:lumMod val="75000"/>
                    <a:lumOff val="25000"/>
                  </a:schemeClr>
                </a:solidFill>
              </a:rPr>
              <a:t>project</a:t>
            </a:r>
          </a:p>
        </p:txBody>
      </p:sp>
      <p:sp>
        <p:nvSpPr>
          <p:cNvPr id="4099" name="Title 7"/>
          <p:cNvSpPr>
            <a:spLocks noGrp="1"/>
          </p:cNvSpPr>
          <p:nvPr>
            <p:ph type="title"/>
          </p:nvPr>
        </p:nvSpPr>
        <p:spPr>
          <a:xfrm>
            <a:off x="533400" y="609600"/>
            <a:ext cx="8153400" cy="1143000"/>
          </a:xfrm>
        </p:spPr>
        <p:txBody>
          <a:bodyPr/>
          <a:lstStyle/>
          <a:p>
            <a:pPr algn="l"/>
            <a:r>
              <a:rPr lang="en-US" altLang="en-US" b="1" dirty="0" smtClean="0">
                <a:solidFill>
                  <a:srgbClr val="C00000"/>
                </a:solidFill>
                <a:ea typeface="ＭＳ Ｐゴシック" pitchFamily="34" charset="-128"/>
              </a:rPr>
              <a:t>KEY INFORMATION</a:t>
            </a:r>
          </a:p>
        </p:txBody>
      </p:sp>
      <p:cxnSp>
        <p:nvCxnSpPr>
          <p:cNvPr id="6" name="Straight Connector 5"/>
          <p:cNvCxnSpPr/>
          <p:nvPr/>
        </p:nvCxnSpPr>
        <p:spPr>
          <a:xfrm>
            <a:off x="533400" y="1600200"/>
            <a:ext cx="457200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sp>
        <p:nvSpPr>
          <p:cNvPr id="4" name="TextBox 3"/>
          <p:cNvSpPr txBox="1"/>
          <p:nvPr/>
        </p:nvSpPr>
        <p:spPr>
          <a:xfrm>
            <a:off x="3357563" y="2362200"/>
            <a:ext cx="3119437" cy="1889406"/>
          </a:xfrm>
          <a:prstGeom prst="rect">
            <a:avLst/>
          </a:prstGeom>
          <a:noFill/>
        </p:spPr>
        <p:txBody>
          <a:bodyPr>
            <a:spAutoFit/>
          </a:bodyPr>
          <a:lstStyle/>
          <a:p>
            <a:pPr>
              <a:lnSpc>
                <a:spcPts val="2800"/>
              </a:lnSpc>
              <a:defRPr/>
            </a:pPr>
            <a:r>
              <a:rPr lang="en-US" altLang="en-US" sz="3200" b="1" dirty="0">
                <a:solidFill>
                  <a:prstClr val="black">
                    <a:lumMod val="75000"/>
                    <a:lumOff val="25000"/>
                  </a:prstClr>
                </a:solidFill>
                <a:ea typeface="ＭＳ Ｐゴシック" pitchFamily="-1" charset="-128"/>
                <a:cs typeface="ＭＳ Ｐゴシック" pitchFamily="-1" charset="-128"/>
              </a:rPr>
              <a:t>Supports</a:t>
            </a:r>
          </a:p>
          <a:p>
            <a:pPr>
              <a:lnSpc>
                <a:spcPts val="2800"/>
              </a:lnSpc>
              <a:defRPr/>
            </a:pPr>
            <a:r>
              <a:rPr lang="en-US" altLang="en-US" sz="2400" b="1" dirty="0">
                <a:solidFill>
                  <a:prstClr val="black">
                    <a:lumMod val="75000"/>
                    <a:lumOff val="25000"/>
                  </a:prstClr>
                </a:solidFill>
                <a:ea typeface="ＭＳ Ｐゴシック" pitchFamily="-1" charset="-128"/>
                <a:cs typeface="ＭＳ Ｐゴシック" pitchFamily="-1" charset="-128"/>
              </a:rPr>
              <a:t>Ryan White </a:t>
            </a:r>
            <a:endParaRPr lang="en-US" altLang="en-US" sz="2400" b="1" dirty="0" smtClean="0">
              <a:solidFill>
                <a:prstClr val="black">
                  <a:lumMod val="75000"/>
                  <a:lumOff val="25000"/>
                </a:prstClr>
              </a:solidFill>
              <a:ea typeface="ＭＳ Ｐゴシック" pitchFamily="-1" charset="-128"/>
              <a:cs typeface="ＭＳ Ｐゴシック" pitchFamily="-1" charset="-128"/>
            </a:endParaRPr>
          </a:p>
          <a:p>
            <a:pPr>
              <a:lnSpc>
                <a:spcPts val="2800"/>
              </a:lnSpc>
              <a:defRPr/>
            </a:pPr>
            <a:r>
              <a:rPr lang="en-US" altLang="en-US" sz="2400" b="1" dirty="0" smtClean="0">
                <a:solidFill>
                  <a:prstClr val="black">
                    <a:lumMod val="75000"/>
                    <a:lumOff val="25000"/>
                  </a:prstClr>
                </a:solidFill>
                <a:ea typeface="ＭＳ Ｐゴシック" pitchFamily="-1" charset="-128"/>
                <a:cs typeface="ＭＳ Ｐゴシック" pitchFamily="-1" charset="-128"/>
              </a:rPr>
              <a:t>HIV</a:t>
            </a:r>
            <a:r>
              <a:rPr lang="en-US" altLang="en-US" sz="2400" b="1" dirty="0">
                <a:solidFill>
                  <a:prstClr val="black">
                    <a:lumMod val="75000"/>
                    <a:lumOff val="25000"/>
                  </a:prstClr>
                </a:solidFill>
                <a:ea typeface="ＭＳ Ｐゴシック" pitchFamily="-1" charset="-128"/>
                <a:cs typeface="ＭＳ Ｐゴシック" pitchFamily="-1" charset="-128"/>
              </a:rPr>
              <a:t>/AIDS </a:t>
            </a:r>
            <a:endParaRPr lang="en-US" altLang="en-US" sz="2400" b="1" dirty="0" smtClean="0">
              <a:solidFill>
                <a:prstClr val="black">
                  <a:lumMod val="75000"/>
                  <a:lumOff val="25000"/>
                </a:prstClr>
              </a:solidFill>
              <a:ea typeface="ＭＳ Ｐゴシック" pitchFamily="-1" charset="-128"/>
              <a:cs typeface="ＭＳ Ｐゴシック" pitchFamily="-1" charset="-128"/>
            </a:endParaRPr>
          </a:p>
          <a:p>
            <a:pPr>
              <a:lnSpc>
                <a:spcPts val="2800"/>
              </a:lnSpc>
              <a:defRPr/>
            </a:pPr>
            <a:r>
              <a:rPr lang="en-US" altLang="en-US" sz="2400" b="1" dirty="0" smtClean="0">
                <a:solidFill>
                  <a:prstClr val="black">
                    <a:lumMod val="75000"/>
                    <a:lumOff val="25000"/>
                  </a:prstClr>
                </a:solidFill>
                <a:ea typeface="ＭＳ Ｐゴシック" pitchFamily="-1" charset="-128"/>
                <a:cs typeface="ＭＳ Ｐゴシック" pitchFamily="-1" charset="-128"/>
              </a:rPr>
              <a:t>Program </a:t>
            </a:r>
            <a:r>
              <a:rPr lang="en-US" altLang="en-US" sz="2400" b="1" dirty="0">
                <a:solidFill>
                  <a:prstClr val="black">
                    <a:lumMod val="75000"/>
                    <a:lumOff val="25000"/>
                  </a:prstClr>
                </a:solidFill>
                <a:ea typeface="ＭＳ Ｐゴシック" pitchFamily="-1" charset="-128"/>
                <a:cs typeface="ＭＳ Ｐゴシック" pitchFamily="-1" charset="-128"/>
              </a:rPr>
              <a:t/>
            </a:r>
            <a:br>
              <a:rPr lang="en-US" altLang="en-US" sz="2400" b="1" dirty="0">
                <a:solidFill>
                  <a:prstClr val="black">
                    <a:lumMod val="75000"/>
                    <a:lumOff val="25000"/>
                  </a:prstClr>
                </a:solidFill>
                <a:ea typeface="ＭＳ Ｐゴシック" pitchFamily="-1" charset="-128"/>
                <a:cs typeface="ＭＳ Ｐゴシック" pitchFamily="-1" charset="-128"/>
              </a:rPr>
            </a:br>
            <a:r>
              <a:rPr lang="en-US" altLang="en-US" sz="2400" b="1" dirty="0">
                <a:solidFill>
                  <a:prstClr val="black">
                    <a:lumMod val="75000"/>
                    <a:lumOff val="25000"/>
                  </a:prstClr>
                </a:solidFill>
                <a:ea typeface="ＭＳ Ｐゴシック" pitchFamily="-1" charset="-128"/>
                <a:cs typeface="ＭＳ Ｐゴシック" pitchFamily="-1" charset="-128"/>
              </a:rPr>
              <a:t>Parts A &amp; B </a:t>
            </a:r>
            <a:endParaRPr lang="en-US" sz="2400" dirty="0">
              <a:solidFill>
                <a:prstClr val="black">
                  <a:lumMod val="75000"/>
                  <a:lumOff val="25000"/>
                </a:prstClr>
              </a:solidFill>
              <a:cs typeface="Arial" charset="0"/>
            </a:endParaRPr>
          </a:p>
        </p:txBody>
      </p:sp>
      <p:sp>
        <p:nvSpPr>
          <p:cNvPr id="7" name="TextBox 6"/>
          <p:cNvSpPr txBox="1"/>
          <p:nvPr/>
        </p:nvSpPr>
        <p:spPr>
          <a:xfrm>
            <a:off x="5943600" y="2416175"/>
            <a:ext cx="2133600" cy="3098284"/>
          </a:xfrm>
          <a:prstGeom prst="rect">
            <a:avLst/>
          </a:prstGeom>
          <a:noFill/>
        </p:spPr>
        <p:txBody>
          <a:bodyPr>
            <a:spAutoFit/>
          </a:bodyPr>
          <a:lstStyle/>
          <a:p>
            <a:pPr>
              <a:lnSpc>
                <a:spcPts val="2800"/>
              </a:lnSpc>
              <a:defRPr/>
            </a:pPr>
            <a:r>
              <a:rPr lang="en-US" altLang="en-US" sz="3200" b="1" dirty="0">
                <a:solidFill>
                  <a:prstClr val="black">
                    <a:lumMod val="75000"/>
                    <a:lumOff val="25000"/>
                  </a:prstClr>
                </a:solidFill>
                <a:ea typeface="ＭＳ Ｐゴシック" pitchFamily="-1" charset="-128"/>
                <a:cs typeface="ＭＳ Ｐゴシック" pitchFamily="-1" charset="-128"/>
              </a:rPr>
              <a:t>Will conduct </a:t>
            </a:r>
          </a:p>
          <a:p>
            <a:pPr>
              <a:lnSpc>
                <a:spcPts val="2800"/>
              </a:lnSpc>
              <a:defRPr/>
            </a:pPr>
            <a:r>
              <a:rPr lang="en-US" altLang="en-US" sz="3200" b="1" dirty="0">
                <a:solidFill>
                  <a:prstClr val="black">
                    <a:lumMod val="75000"/>
                    <a:lumOff val="25000"/>
                  </a:prstClr>
                </a:solidFill>
                <a:ea typeface="ＭＳ Ｐゴシック" pitchFamily="-1" charset="-128"/>
                <a:cs typeface="ＭＳ Ｐゴシック" pitchFamily="-1" charset="-128"/>
              </a:rPr>
              <a:t>virtual and in-person </a:t>
            </a:r>
            <a:r>
              <a:rPr lang="en-US" altLang="en-US" sz="3200" b="1" dirty="0" smtClean="0">
                <a:solidFill>
                  <a:prstClr val="black">
                    <a:lumMod val="75000"/>
                    <a:lumOff val="25000"/>
                  </a:prstClr>
                </a:solidFill>
                <a:ea typeface="ＭＳ Ｐゴシック" pitchFamily="-1" charset="-128"/>
                <a:cs typeface="ＭＳ Ｐゴシック" pitchFamily="-1" charset="-128"/>
              </a:rPr>
              <a:t>technical assistance activities</a:t>
            </a:r>
            <a:endParaRPr lang="en-US" altLang="en-US" sz="1600" dirty="0">
              <a:solidFill>
                <a:prstClr val="black">
                  <a:lumMod val="75000"/>
                  <a:lumOff val="25000"/>
                </a:prstClr>
              </a:solidFill>
              <a:ea typeface="ＭＳ Ｐゴシック" pitchFamily="-1" charset="-128"/>
              <a:cs typeface="ＭＳ Ｐゴシック" pitchFamily="-1" charset="-128"/>
            </a:endParaRPr>
          </a:p>
          <a:p>
            <a:pPr>
              <a:defRPr/>
            </a:pPr>
            <a:endParaRPr lang="en-US" sz="3200" dirty="0">
              <a:solidFill>
                <a:prstClr val="black">
                  <a:lumMod val="75000"/>
                  <a:lumOff val="25000"/>
                </a:prstClr>
              </a:solidFill>
              <a:cs typeface="Arial" charset="0"/>
            </a:endParaRPr>
          </a:p>
        </p:txBody>
      </p:sp>
      <p:cxnSp>
        <p:nvCxnSpPr>
          <p:cNvPr id="15" name="Straight Connector 14"/>
          <p:cNvCxnSpPr/>
          <p:nvPr/>
        </p:nvCxnSpPr>
        <p:spPr>
          <a:xfrm>
            <a:off x="3124200" y="2209800"/>
            <a:ext cx="0" cy="2332038"/>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104"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1156" y="4821238"/>
            <a:ext cx="440848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752600" y="3200400"/>
            <a:ext cx="1266825" cy="862013"/>
          </a:xfrm>
          <a:prstGeom prst="rect">
            <a:avLst/>
          </a:prstGeom>
          <a:noFill/>
        </p:spPr>
        <p:txBody>
          <a:bodyPr>
            <a:spAutoFit/>
          </a:bodyPr>
          <a:lstStyle/>
          <a:p>
            <a:pPr>
              <a:defRPr/>
            </a:pPr>
            <a:r>
              <a:rPr lang="en-US" altLang="en-US" sz="1600" dirty="0">
                <a:solidFill>
                  <a:srgbClr val="44546A">
                    <a:lumMod val="50000"/>
                  </a:srgbClr>
                </a:solidFill>
                <a:cs typeface="Arial" charset="0"/>
              </a:rPr>
              <a:t>beginning July 1, 2016</a:t>
            </a:r>
          </a:p>
          <a:p>
            <a:pPr>
              <a:defRPr/>
            </a:pPr>
            <a:endParaRPr lang="en-US" dirty="0">
              <a:solidFill>
                <a:srgbClr val="44546A">
                  <a:lumMod val="50000"/>
                </a:srgbClr>
              </a:solidFill>
              <a:cs typeface="Arial" charset="0"/>
            </a:endParaRPr>
          </a:p>
        </p:txBody>
      </p:sp>
      <p:pic>
        <p:nvPicPr>
          <p:cNvPr id="4107" name="Picture 16"/>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5463" y="2335213"/>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408363" y="4114800"/>
            <a:ext cx="2047875" cy="503238"/>
          </a:xfrm>
          <a:prstGeom prst="rect">
            <a:avLst/>
          </a:prstGeom>
        </p:spPr>
        <p:txBody>
          <a:bodyPr>
            <a:spAutoFit/>
          </a:bodyPr>
          <a:lstStyle/>
          <a:p>
            <a:pPr>
              <a:lnSpc>
                <a:spcPts val="1600"/>
              </a:lnSpc>
              <a:defRPr/>
            </a:pPr>
            <a:r>
              <a:rPr lang="en-US" altLang="en-US" sz="1600" dirty="0">
                <a:solidFill>
                  <a:srgbClr val="44546A">
                    <a:lumMod val="50000"/>
                  </a:srgbClr>
                </a:solidFill>
                <a:ea typeface="ＭＳ Ｐゴシック" pitchFamily="-1" charset="-128"/>
                <a:cs typeface="ＭＳ Ｐゴシック" pitchFamily="-1" charset="-128"/>
              </a:rPr>
              <a:t>grant recipients and their planning bodies</a:t>
            </a:r>
          </a:p>
        </p:txBody>
      </p:sp>
      <p:pic>
        <p:nvPicPr>
          <p:cNvPr id="4109" name="Picture 19"/>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39000" y="2286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5638800" y="2335213"/>
            <a:ext cx="0" cy="2332037"/>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5477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3400" y="2209800"/>
            <a:ext cx="5943600" cy="2590800"/>
          </a:xfrm>
        </p:spPr>
        <p:txBody>
          <a:bodyPr/>
          <a:lstStyle/>
          <a:p>
            <a:pPr marL="0" indent="0">
              <a:buFont typeface="Arial" charset="0"/>
              <a:buNone/>
              <a:defRPr/>
            </a:pPr>
            <a:r>
              <a:rPr lang="en-US" altLang="en-US" sz="3200" b="1" dirty="0" smtClean="0">
                <a:solidFill>
                  <a:schemeClr val="tx1">
                    <a:lumMod val="75000"/>
                    <a:lumOff val="25000"/>
                  </a:schemeClr>
                </a:solidFill>
              </a:rPr>
              <a:t>Develop tools and processes </a:t>
            </a:r>
            <a:r>
              <a:rPr lang="en-US" altLang="en-US" sz="3200" dirty="0" smtClean="0">
                <a:solidFill>
                  <a:schemeClr val="tx1">
                    <a:lumMod val="75000"/>
                    <a:lumOff val="25000"/>
                  </a:schemeClr>
                </a:solidFill>
              </a:rPr>
              <a:t>to support the HRSA HAB and CDC DHAP review of Integrated HIV Prevention and Care Plans and provide feedback to jurisdictions.</a:t>
            </a:r>
          </a:p>
          <a:p>
            <a:pPr>
              <a:buFont typeface="Arial" charset="0"/>
              <a:buChar char="•"/>
              <a:defRPr/>
            </a:pPr>
            <a:endParaRPr lang="en-US" altLang="en-US" sz="3200" dirty="0" smtClean="0">
              <a:solidFill>
                <a:schemeClr val="tx1">
                  <a:lumMod val="75000"/>
                  <a:lumOff val="25000"/>
                </a:schemeClr>
              </a:solidFill>
            </a:endParaRPr>
          </a:p>
        </p:txBody>
      </p:sp>
      <p:sp>
        <p:nvSpPr>
          <p:cNvPr id="5123" name="Title 7"/>
          <p:cNvSpPr>
            <a:spLocks noGrp="1"/>
          </p:cNvSpPr>
          <p:nvPr>
            <p:ph type="title"/>
          </p:nvPr>
        </p:nvSpPr>
        <p:spPr>
          <a:xfrm>
            <a:off x="533400" y="609600"/>
            <a:ext cx="8153400" cy="1143000"/>
          </a:xfrm>
        </p:spPr>
        <p:txBody>
          <a:bodyPr/>
          <a:lstStyle/>
          <a:p>
            <a:pPr algn="l"/>
            <a:r>
              <a:rPr lang="en-US" altLang="en-US" b="1" dirty="0" smtClean="0">
                <a:solidFill>
                  <a:srgbClr val="C00000"/>
                </a:solidFill>
                <a:ea typeface="ＭＳ Ｐゴシック" pitchFamily="34" charset="-128"/>
              </a:rPr>
              <a:t>TA RESPONSE 1.</a:t>
            </a:r>
          </a:p>
        </p:txBody>
      </p:sp>
      <p:cxnSp>
        <p:nvCxnSpPr>
          <p:cNvPr id="6" name="Straight Connector 5"/>
          <p:cNvCxnSpPr/>
          <p:nvPr/>
        </p:nvCxnSpPr>
        <p:spPr>
          <a:xfrm>
            <a:off x="533400" y="1600200"/>
            <a:ext cx="457200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5125"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1013" y="0"/>
            <a:ext cx="48768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15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2286000"/>
            <a:ext cx="6248400" cy="3581400"/>
          </a:xfrm>
        </p:spPr>
        <p:txBody>
          <a:bodyPr/>
          <a:lstStyle/>
          <a:p>
            <a:pPr marL="0" indent="0">
              <a:buFont typeface="Arial" charset="0"/>
              <a:buNone/>
              <a:defRPr/>
            </a:pPr>
            <a:r>
              <a:rPr lang="en-US" altLang="en-US" sz="3200" b="1" dirty="0">
                <a:solidFill>
                  <a:schemeClr val="tx1">
                    <a:lumMod val="75000"/>
                    <a:lumOff val="25000"/>
                  </a:schemeClr>
                </a:solidFill>
              </a:rPr>
              <a:t>Deliver targeted TA </a:t>
            </a:r>
            <a:r>
              <a:rPr lang="en-US" altLang="en-US" sz="3200" dirty="0">
                <a:solidFill>
                  <a:schemeClr val="tx1">
                    <a:lumMod val="75000"/>
                    <a:lumOff val="25000"/>
                  </a:schemeClr>
                </a:solidFill>
              </a:rPr>
              <a:t>to select jurisdictions implementing integrated planning </a:t>
            </a:r>
            <a:r>
              <a:rPr lang="en-US" altLang="en-US" sz="3200" dirty="0" smtClean="0">
                <a:solidFill>
                  <a:schemeClr val="tx1">
                    <a:lumMod val="75000"/>
                    <a:lumOff val="25000"/>
                  </a:schemeClr>
                </a:solidFill>
              </a:rPr>
              <a:t>activities.</a:t>
            </a:r>
            <a:endParaRPr lang="en-US" altLang="en-US" sz="3200" dirty="0">
              <a:solidFill>
                <a:schemeClr val="tx1">
                  <a:lumMod val="75000"/>
                  <a:lumOff val="25000"/>
                </a:schemeClr>
              </a:solidFill>
            </a:endParaRPr>
          </a:p>
          <a:p>
            <a:pPr>
              <a:buFont typeface="Arial" charset="0"/>
              <a:buChar char="•"/>
              <a:defRPr/>
            </a:pPr>
            <a:endParaRPr lang="en-US" altLang="en-US" sz="3200" dirty="0" smtClean="0">
              <a:solidFill>
                <a:schemeClr val="tx1">
                  <a:lumMod val="75000"/>
                  <a:lumOff val="25000"/>
                </a:schemeClr>
              </a:solidFill>
            </a:endParaRPr>
          </a:p>
        </p:txBody>
      </p:sp>
      <p:sp>
        <p:nvSpPr>
          <p:cNvPr id="6147" name="Title 7"/>
          <p:cNvSpPr>
            <a:spLocks noGrp="1"/>
          </p:cNvSpPr>
          <p:nvPr>
            <p:ph type="title"/>
          </p:nvPr>
        </p:nvSpPr>
        <p:spPr>
          <a:xfrm>
            <a:off x="533400" y="609600"/>
            <a:ext cx="8153400" cy="1143000"/>
          </a:xfrm>
        </p:spPr>
        <p:txBody>
          <a:bodyPr/>
          <a:lstStyle/>
          <a:p>
            <a:pPr algn="l"/>
            <a:r>
              <a:rPr lang="en-US" altLang="en-US" b="1" dirty="0" smtClean="0">
                <a:solidFill>
                  <a:srgbClr val="C00000"/>
                </a:solidFill>
                <a:ea typeface="ＭＳ Ｐゴシック" pitchFamily="34" charset="-128"/>
              </a:rPr>
              <a:t>TA RESPONSE 2.</a:t>
            </a:r>
          </a:p>
        </p:txBody>
      </p:sp>
      <p:cxnSp>
        <p:nvCxnSpPr>
          <p:cNvPr id="6" name="Straight Connector 5"/>
          <p:cNvCxnSpPr/>
          <p:nvPr/>
        </p:nvCxnSpPr>
        <p:spPr>
          <a:xfrm>
            <a:off x="533400" y="1600200"/>
            <a:ext cx="457200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6149"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1013" y="0"/>
            <a:ext cx="48768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0320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2286000"/>
            <a:ext cx="6272213" cy="2400300"/>
          </a:xfrm>
        </p:spPr>
        <p:txBody>
          <a:bodyPr/>
          <a:lstStyle/>
          <a:p>
            <a:pPr marL="0" indent="0">
              <a:buFont typeface="Arial" charset="0"/>
              <a:buNone/>
              <a:defRPr/>
            </a:pPr>
            <a:r>
              <a:rPr lang="en-US" altLang="en-US" sz="3200" b="1" dirty="0" smtClean="0">
                <a:solidFill>
                  <a:schemeClr val="tx1">
                    <a:lumMod val="75000"/>
                    <a:lumOff val="25000"/>
                  </a:schemeClr>
                </a:solidFill>
              </a:rPr>
              <a:t>Support peer learning </a:t>
            </a:r>
            <a:br>
              <a:rPr lang="en-US" altLang="en-US" sz="3200" b="1" dirty="0" smtClean="0">
                <a:solidFill>
                  <a:schemeClr val="tx1">
                    <a:lumMod val="75000"/>
                    <a:lumOff val="25000"/>
                  </a:schemeClr>
                </a:solidFill>
              </a:rPr>
            </a:br>
            <a:r>
              <a:rPr lang="en-US" altLang="en-US" sz="3200" b="1" dirty="0" smtClean="0">
                <a:solidFill>
                  <a:schemeClr val="tx1">
                    <a:lumMod val="75000"/>
                    <a:lumOff val="25000"/>
                  </a:schemeClr>
                </a:solidFill>
              </a:rPr>
              <a:t>opportunities</a:t>
            </a:r>
            <a:r>
              <a:rPr lang="en-US" altLang="en-US" sz="3200" dirty="0" smtClean="0">
                <a:solidFill>
                  <a:schemeClr val="tx1">
                    <a:lumMod val="75000"/>
                    <a:lumOff val="25000"/>
                  </a:schemeClr>
                </a:solidFill>
              </a:rPr>
              <a:t> across jurisdictions.</a:t>
            </a:r>
          </a:p>
          <a:p>
            <a:pPr>
              <a:buFont typeface="Arial" charset="0"/>
              <a:buChar char="•"/>
              <a:defRPr/>
            </a:pPr>
            <a:endParaRPr lang="en-US" altLang="en-US" sz="3200" dirty="0" smtClean="0">
              <a:solidFill>
                <a:schemeClr val="tx1">
                  <a:lumMod val="75000"/>
                  <a:lumOff val="25000"/>
                </a:schemeClr>
              </a:solidFill>
            </a:endParaRPr>
          </a:p>
        </p:txBody>
      </p:sp>
      <p:sp>
        <p:nvSpPr>
          <p:cNvPr id="7171" name="Title 7"/>
          <p:cNvSpPr>
            <a:spLocks noGrp="1"/>
          </p:cNvSpPr>
          <p:nvPr>
            <p:ph type="title"/>
          </p:nvPr>
        </p:nvSpPr>
        <p:spPr>
          <a:xfrm>
            <a:off x="533400" y="609600"/>
            <a:ext cx="8153400" cy="1143000"/>
          </a:xfrm>
        </p:spPr>
        <p:txBody>
          <a:bodyPr/>
          <a:lstStyle/>
          <a:p>
            <a:pPr algn="l"/>
            <a:r>
              <a:rPr lang="en-US" altLang="en-US" b="1" dirty="0" smtClean="0">
                <a:solidFill>
                  <a:srgbClr val="C00000"/>
                </a:solidFill>
                <a:ea typeface="ＭＳ Ｐゴシック" pitchFamily="34" charset="-128"/>
              </a:rPr>
              <a:t>TA RESPONSE 3.</a:t>
            </a:r>
          </a:p>
        </p:txBody>
      </p:sp>
      <p:cxnSp>
        <p:nvCxnSpPr>
          <p:cNvPr id="6" name="Straight Connector 5"/>
          <p:cNvCxnSpPr/>
          <p:nvPr/>
        </p:nvCxnSpPr>
        <p:spPr>
          <a:xfrm>
            <a:off x="533400" y="1600200"/>
            <a:ext cx="457200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7173"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1013" y="0"/>
            <a:ext cx="48768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5675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2057400"/>
            <a:ext cx="8153400" cy="2057400"/>
          </a:xfrm>
        </p:spPr>
        <p:txBody>
          <a:bodyPr>
            <a:noAutofit/>
          </a:bodyPr>
          <a:lstStyle/>
          <a:p>
            <a:pPr marL="0" indent="0">
              <a:lnSpc>
                <a:spcPct val="100000"/>
              </a:lnSpc>
              <a:buFont typeface="Arial" charset="0"/>
              <a:buNone/>
              <a:defRPr/>
            </a:pPr>
            <a:r>
              <a:rPr lang="en-US" altLang="en-US" sz="2400" b="1" dirty="0">
                <a:solidFill>
                  <a:schemeClr val="tx1">
                    <a:lumMod val="75000"/>
                    <a:lumOff val="25000"/>
                  </a:schemeClr>
                </a:solidFill>
              </a:rPr>
              <a:t>Develop and disseminate strategies, tools, and trainings </a:t>
            </a:r>
            <a:r>
              <a:rPr lang="en-US" altLang="en-US" sz="2400" dirty="0">
                <a:solidFill>
                  <a:schemeClr val="tx1">
                    <a:lumMod val="75000"/>
                    <a:lumOff val="25000"/>
                  </a:schemeClr>
                </a:solidFill>
              </a:rPr>
              <a:t>for RWHAP recipients and planning bodies to identify and support activities to integrate planning across prevention and care and treatment service delivery systems</a:t>
            </a:r>
          </a:p>
          <a:p>
            <a:pPr lvl="1">
              <a:lnSpc>
                <a:spcPct val="100000"/>
              </a:lnSpc>
              <a:spcBef>
                <a:spcPts val="1200"/>
              </a:spcBef>
              <a:buFont typeface="Arial" pitchFamily="34" charset="0"/>
              <a:buChar char="•"/>
              <a:defRPr/>
            </a:pPr>
            <a:r>
              <a:rPr lang="en-US" altLang="en-US" b="1" dirty="0">
                <a:solidFill>
                  <a:schemeClr val="tx1">
                    <a:lumMod val="75000"/>
                    <a:lumOff val="25000"/>
                  </a:schemeClr>
                </a:solidFill>
              </a:rPr>
              <a:t>Identify best and promising practices</a:t>
            </a:r>
            <a:r>
              <a:rPr lang="en-US" altLang="en-US" dirty="0">
                <a:solidFill>
                  <a:schemeClr val="tx1">
                    <a:lumMod val="75000"/>
                    <a:lumOff val="25000"/>
                  </a:schemeClr>
                </a:solidFill>
              </a:rPr>
              <a:t> and existing resources</a:t>
            </a:r>
          </a:p>
          <a:p>
            <a:pPr lvl="1">
              <a:lnSpc>
                <a:spcPct val="100000"/>
              </a:lnSpc>
              <a:spcBef>
                <a:spcPts val="1200"/>
              </a:spcBef>
              <a:buFont typeface="Arial" pitchFamily="34" charset="0"/>
              <a:buChar char="•"/>
              <a:defRPr/>
            </a:pPr>
            <a:r>
              <a:rPr lang="en-US" altLang="en-US" b="1" dirty="0">
                <a:solidFill>
                  <a:schemeClr val="tx1">
                    <a:lumMod val="75000"/>
                    <a:lumOff val="25000"/>
                  </a:schemeClr>
                </a:solidFill>
              </a:rPr>
              <a:t>Develop new materials </a:t>
            </a:r>
            <a:r>
              <a:rPr lang="en-US" altLang="en-US" dirty="0">
                <a:solidFill>
                  <a:schemeClr val="tx1">
                    <a:lumMod val="75000"/>
                    <a:lumOff val="25000"/>
                  </a:schemeClr>
                </a:solidFill>
              </a:rPr>
              <a:t>to meet additional </a:t>
            </a:r>
            <a:r>
              <a:rPr lang="en-US" altLang="en-US" dirty="0" smtClean="0">
                <a:solidFill>
                  <a:schemeClr val="tx1">
                    <a:lumMod val="75000"/>
                    <a:lumOff val="25000"/>
                  </a:schemeClr>
                </a:solidFill>
              </a:rPr>
              <a:t>training and technical assistance </a:t>
            </a:r>
            <a:r>
              <a:rPr lang="en-US" altLang="en-US" dirty="0">
                <a:solidFill>
                  <a:schemeClr val="tx1">
                    <a:lumMod val="75000"/>
                    <a:lumOff val="25000"/>
                  </a:schemeClr>
                </a:solidFill>
              </a:rPr>
              <a:t>needs</a:t>
            </a:r>
          </a:p>
          <a:p>
            <a:pPr lvl="1">
              <a:lnSpc>
                <a:spcPct val="100000"/>
              </a:lnSpc>
              <a:spcBef>
                <a:spcPts val="1200"/>
              </a:spcBef>
              <a:buFont typeface="Arial" pitchFamily="34" charset="0"/>
              <a:buChar char="•"/>
              <a:defRPr/>
            </a:pPr>
            <a:r>
              <a:rPr lang="en-US" altLang="en-US" b="1" dirty="0">
                <a:solidFill>
                  <a:schemeClr val="tx1">
                    <a:lumMod val="75000"/>
                    <a:lumOff val="25000"/>
                  </a:schemeClr>
                </a:solidFill>
              </a:rPr>
              <a:t>Conduct webinars </a:t>
            </a:r>
            <a:r>
              <a:rPr lang="en-US" altLang="en-US" dirty="0">
                <a:solidFill>
                  <a:schemeClr val="tx1">
                    <a:lumMod val="75000"/>
                    <a:lumOff val="25000"/>
                  </a:schemeClr>
                </a:solidFill>
              </a:rPr>
              <a:t>to address cross-cutting planning and implementation issues</a:t>
            </a:r>
          </a:p>
          <a:p>
            <a:pPr>
              <a:lnSpc>
                <a:spcPct val="100000"/>
              </a:lnSpc>
              <a:buFont typeface="Arial" charset="0"/>
              <a:buChar char="•"/>
              <a:defRPr/>
            </a:pPr>
            <a:endParaRPr lang="en-US" altLang="en-US" sz="2000" dirty="0" smtClean="0">
              <a:solidFill>
                <a:schemeClr val="tx1">
                  <a:lumMod val="75000"/>
                  <a:lumOff val="25000"/>
                </a:schemeClr>
              </a:solidFill>
            </a:endParaRPr>
          </a:p>
        </p:txBody>
      </p:sp>
      <p:sp>
        <p:nvSpPr>
          <p:cNvPr id="8195" name="Title 7"/>
          <p:cNvSpPr>
            <a:spLocks noGrp="1"/>
          </p:cNvSpPr>
          <p:nvPr>
            <p:ph type="title"/>
          </p:nvPr>
        </p:nvSpPr>
        <p:spPr>
          <a:xfrm>
            <a:off x="533400" y="609600"/>
            <a:ext cx="8153400" cy="1143000"/>
          </a:xfrm>
        </p:spPr>
        <p:txBody>
          <a:bodyPr/>
          <a:lstStyle/>
          <a:p>
            <a:pPr algn="l"/>
            <a:r>
              <a:rPr lang="en-US" altLang="en-US" b="1" dirty="0" smtClean="0">
                <a:solidFill>
                  <a:srgbClr val="C00000"/>
                </a:solidFill>
                <a:ea typeface="ＭＳ Ｐゴシック" pitchFamily="34" charset="-128"/>
              </a:rPr>
              <a:t>TA RESPONSE 4.</a:t>
            </a:r>
          </a:p>
        </p:txBody>
      </p:sp>
      <p:cxnSp>
        <p:nvCxnSpPr>
          <p:cNvPr id="6" name="Straight Connector 5"/>
          <p:cNvCxnSpPr/>
          <p:nvPr/>
        </p:nvCxnSpPr>
        <p:spPr>
          <a:xfrm>
            <a:off x="533400" y="1600200"/>
            <a:ext cx="457200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819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1013" y="0"/>
            <a:ext cx="48768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3561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7"/>
          <p:cNvSpPr>
            <a:spLocks noGrp="1"/>
          </p:cNvSpPr>
          <p:nvPr>
            <p:ph type="title"/>
          </p:nvPr>
        </p:nvSpPr>
        <p:spPr>
          <a:xfrm>
            <a:off x="152400" y="457200"/>
            <a:ext cx="8153400" cy="1143000"/>
          </a:xfrm>
        </p:spPr>
        <p:txBody>
          <a:bodyPr anchor="t"/>
          <a:lstStyle/>
          <a:p>
            <a:r>
              <a:rPr altLang="en-US" smtClean="0">
                <a:solidFill>
                  <a:srgbClr val="C00000"/>
                </a:solidFill>
                <a:ea typeface="ＭＳ Ｐゴシック" pitchFamily="34" charset="-128"/>
              </a:rPr>
              <a:t>RESOURCE INVENTORY: </a:t>
            </a:r>
            <a:br>
              <a:rPr altLang="en-US" smtClean="0">
                <a:solidFill>
                  <a:srgbClr val="C00000"/>
                </a:solidFill>
                <a:ea typeface="ＭＳ Ｐゴシック" pitchFamily="34" charset="-128"/>
              </a:rPr>
            </a:br>
            <a:r>
              <a:rPr altLang="en-US" smtClean="0">
                <a:solidFill>
                  <a:srgbClr val="C00000"/>
                </a:solidFill>
                <a:ea typeface="ＭＳ Ｐゴシック" pitchFamily="34" charset="-128"/>
              </a:rPr>
              <a:t>Examples</a:t>
            </a:r>
          </a:p>
        </p:txBody>
      </p:sp>
      <p:sp>
        <p:nvSpPr>
          <p:cNvPr id="7" name="Content Placeholder 2"/>
          <p:cNvSpPr>
            <a:spLocks noGrp="1"/>
          </p:cNvSpPr>
          <p:nvPr>
            <p:ph idx="1"/>
          </p:nvPr>
        </p:nvSpPr>
        <p:spPr>
          <a:xfrm>
            <a:off x="533400" y="2057400"/>
            <a:ext cx="8229600" cy="4572000"/>
          </a:xfrm>
          <a:extLst/>
        </p:spPr>
        <p:txBody>
          <a:bodyPr numCol="2"/>
          <a:lstStyle/>
          <a:p>
            <a:pPr marL="230188" indent="-230188" eaLnBrk="1" fontAlgn="auto" hangingPunct="1">
              <a:lnSpc>
                <a:spcPts val="2000"/>
              </a:lnSpc>
              <a:spcBef>
                <a:spcPts val="1200"/>
              </a:spcBef>
              <a:spcAft>
                <a:spcPts val="0"/>
              </a:spcAft>
              <a:defRPr/>
            </a:pPr>
            <a:r>
              <a:rPr lang="en-US" altLang="en-US" sz="2000" b="0" dirty="0" smtClean="0">
                <a:solidFill>
                  <a:schemeClr val="tx1">
                    <a:lumMod val="75000"/>
                    <a:lumOff val="25000"/>
                  </a:schemeClr>
                </a:solidFill>
              </a:rPr>
              <a:t>Integrated HIV Prevention and Care Plan Guidance, Including the Statewide Coordinated Statement of Need, 2017-2021</a:t>
            </a:r>
          </a:p>
          <a:p>
            <a:pPr marL="230188" indent="-230188" eaLnBrk="1" fontAlgn="auto" hangingPunct="1">
              <a:lnSpc>
                <a:spcPts val="2000"/>
              </a:lnSpc>
              <a:spcBef>
                <a:spcPts val="1200"/>
              </a:spcBef>
              <a:spcAft>
                <a:spcPts val="0"/>
              </a:spcAft>
              <a:defRPr/>
            </a:pPr>
            <a:r>
              <a:rPr lang="en-US" altLang="en-US" sz="2000" b="0" dirty="0" smtClean="0">
                <a:solidFill>
                  <a:schemeClr val="tx1">
                    <a:lumMod val="75000"/>
                    <a:lumOff val="25000"/>
                  </a:schemeClr>
                </a:solidFill>
              </a:rPr>
              <a:t>Integrated Guidance for Developing Epidemiologic Profiles</a:t>
            </a:r>
          </a:p>
          <a:p>
            <a:pPr marL="230188" indent="-230188" eaLnBrk="1" fontAlgn="auto" hangingPunct="1">
              <a:lnSpc>
                <a:spcPts val="2000"/>
              </a:lnSpc>
              <a:spcBef>
                <a:spcPts val="1200"/>
              </a:spcBef>
              <a:spcAft>
                <a:spcPts val="0"/>
              </a:spcAft>
              <a:defRPr/>
            </a:pPr>
            <a:r>
              <a:rPr lang="en-US" altLang="en-US" sz="2000" b="0" dirty="0" smtClean="0">
                <a:solidFill>
                  <a:schemeClr val="tx1">
                    <a:lumMod val="75000"/>
                    <a:lumOff val="25000"/>
                  </a:schemeClr>
                </a:solidFill>
              </a:rPr>
              <a:t>2015 RWHAP Part A and Part B Manuals</a:t>
            </a:r>
          </a:p>
          <a:p>
            <a:pPr marL="230188" indent="-230188" eaLnBrk="1" fontAlgn="auto" hangingPunct="1">
              <a:lnSpc>
                <a:spcPts val="2000"/>
              </a:lnSpc>
              <a:spcBef>
                <a:spcPts val="1200"/>
              </a:spcBef>
              <a:spcAft>
                <a:spcPts val="0"/>
              </a:spcAft>
              <a:defRPr/>
            </a:pPr>
            <a:r>
              <a:rPr lang="en-US" altLang="en-US" sz="2000" b="0" dirty="0" smtClean="0">
                <a:solidFill>
                  <a:schemeClr val="tx1">
                    <a:lumMod val="75000"/>
                    <a:lumOff val="25000"/>
                  </a:schemeClr>
                </a:solidFill>
              </a:rPr>
              <a:t>Integrated HIV Epidemiologic Profiles for HIV Prevention and Care Planning Training</a:t>
            </a:r>
          </a:p>
          <a:p>
            <a:pPr marL="230188" indent="-230188" eaLnBrk="1" fontAlgn="auto" hangingPunct="1">
              <a:lnSpc>
                <a:spcPts val="2000"/>
              </a:lnSpc>
              <a:spcBef>
                <a:spcPts val="1200"/>
              </a:spcBef>
              <a:spcAft>
                <a:spcPts val="0"/>
              </a:spcAft>
              <a:defRPr/>
            </a:pPr>
            <a:r>
              <a:rPr lang="en-US" altLang="en-US" sz="2000" b="0" dirty="0" smtClean="0">
                <a:solidFill>
                  <a:schemeClr val="tx1">
                    <a:lumMod val="75000"/>
                    <a:lumOff val="25000"/>
                  </a:schemeClr>
                </a:solidFill>
              </a:rPr>
              <a:t>CDC/HRSA Overview of Integrated HIV Prevention and Care Plan Including the SCSN Guidance Webcast</a:t>
            </a:r>
          </a:p>
          <a:p>
            <a:pPr marL="519113" indent="-230188" eaLnBrk="1" fontAlgn="auto" hangingPunct="1">
              <a:lnSpc>
                <a:spcPts val="2000"/>
              </a:lnSpc>
              <a:spcBef>
                <a:spcPts val="1200"/>
              </a:spcBef>
              <a:spcAft>
                <a:spcPts val="0"/>
              </a:spcAft>
              <a:defRPr/>
            </a:pPr>
            <a:r>
              <a:rPr lang="en-US" altLang="en-US" sz="2000" b="0" dirty="0" smtClean="0">
                <a:solidFill>
                  <a:schemeClr val="tx1">
                    <a:lumMod val="75000"/>
                    <a:lumOff val="25000"/>
                  </a:schemeClr>
                </a:solidFill>
              </a:rPr>
              <a:t>Integrating HIV/AIDS Community Planning Webinar</a:t>
            </a:r>
          </a:p>
          <a:p>
            <a:pPr marL="519113" indent="-230188" eaLnBrk="1" fontAlgn="auto" hangingPunct="1">
              <a:lnSpc>
                <a:spcPts val="2000"/>
              </a:lnSpc>
              <a:spcBef>
                <a:spcPts val="1200"/>
              </a:spcBef>
              <a:spcAft>
                <a:spcPts val="0"/>
              </a:spcAft>
              <a:defRPr/>
            </a:pPr>
            <a:r>
              <a:rPr lang="en-US" altLang="en-US" sz="2000" b="0" dirty="0" smtClean="0">
                <a:solidFill>
                  <a:schemeClr val="tx1">
                    <a:lumMod val="75000"/>
                    <a:lumOff val="25000"/>
                  </a:schemeClr>
                </a:solidFill>
              </a:rPr>
              <a:t>Integrated HIV Prevention-Care Planning Activities Examples</a:t>
            </a:r>
          </a:p>
          <a:p>
            <a:pPr marL="519113" indent="-230188" eaLnBrk="1" fontAlgn="auto" hangingPunct="1">
              <a:lnSpc>
                <a:spcPts val="2000"/>
              </a:lnSpc>
              <a:spcBef>
                <a:spcPts val="1200"/>
              </a:spcBef>
              <a:spcAft>
                <a:spcPts val="0"/>
              </a:spcAft>
              <a:defRPr/>
            </a:pPr>
            <a:r>
              <a:rPr lang="en-US" altLang="en-US" sz="2000" b="0" dirty="0" smtClean="0">
                <a:solidFill>
                  <a:schemeClr val="tx1">
                    <a:lumMod val="75000"/>
                    <a:lumOff val="25000"/>
                  </a:schemeClr>
                </a:solidFill>
              </a:rPr>
              <a:t>Managing Scarcity: Report on a Statewide Initiative to Build Skills and Enhance Collaboration Among Ryan White HIV Planning Councils in California</a:t>
            </a:r>
          </a:p>
        </p:txBody>
      </p:sp>
      <p:cxnSp>
        <p:nvCxnSpPr>
          <p:cNvPr id="6" name="Straight Connector 5"/>
          <p:cNvCxnSpPr/>
          <p:nvPr/>
        </p:nvCxnSpPr>
        <p:spPr>
          <a:xfrm>
            <a:off x="152400" y="1600200"/>
            <a:ext cx="548640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4198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0"/>
            <a:ext cx="48768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2289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3270149365"/>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5"/>
          </a:graphicData>
        </a:graphic>
      </p:graphicFrame>
      <p:sp>
        <p:nvSpPr>
          <p:cNvPr id="2" name="TPQuestion"/>
          <p:cNvSpPr>
            <a:spLocks noGrp="1"/>
          </p:cNvSpPr>
          <p:nvPr>
            <p:ph type="title"/>
          </p:nvPr>
        </p:nvSpPr>
        <p:spPr/>
        <p:txBody>
          <a:bodyPr/>
          <a:lstStyle/>
          <a:p>
            <a:r>
              <a:rPr lang="en-US" sz="2800" dirty="0" smtClean="0"/>
              <a:t>How confident are you that your jurisdiction’s Integrated Plan will be frequently used and/or updated over the next 5 years?</a:t>
            </a:r>
            <a:endParaRPr lang="en-US" sz="2800" dirty="0"/>
          </a:p>
        </p:txBody>
      </p:sp>
      <p:sp>
        <p:nvSpPr>
          <p:cNvPr id="3" name="TPAnswers"/>
          <p:cNvSpPr>
            <a:spLocks noGrp="1"/>
          </p:cNvSpPr>
          <p:nvPr>
            <p:ph type="body" idx="1"/>
            <p:custDataLst>
              <p:tags r:id="rId3"/>
            </p:custDataLst>
          </p:nvPr>
        </p:nvSpPr>
        <p:spPr>
          <a:xfrm>
            <a:off x="628650" y="2362200"/>
            <a:ext cx="3943350" cy="3657600"/>
          </a:xfrm>
        </p:spPr>
        <p:txBody>
          <a:bodyPr/>
          <a:lstStyle/>
          <a:p>
            <a:pPr marL="457200" indent="-457200">
              <a:buFont typeface="Arial" charset="0"/>
              <a:buAutoNum type="alphaUcPeriod"/>
            </a:pPr>
            <a:r>
              <a:rPr lang="en-US" dirty="0" smtClean="0"/>
              <a:t>Extremely confident</a:t>
            </a:r>
          </a:p>
          <a:p>
            <a:pPr marL="457200" indent="-457200">
              <a:buFont typeface="Arial" charset="0"/>
              <a:buAutoNum type="alphaUcPeriod"/>
            </a:pPr>
            <a:r>
              <a:rPr lang="en-US" dirty="0" smtClean="0"/>
              <a:t>Very confident</a:t>
            </a:r>
          </a:p>
          <a:p>
            <a:pPr marL="457200" indent="-457200">
              <a:buFont typeface="Arial" charset="0"/>
              <a:buAutoNum type="alphaUcPeriod"/>
            </a:pPr>
            <a:r>
              <a:rPr lang="en-US" dirty="0" smtClean="0"/>
              <a:t>Somewhat confident</a:t>
            </a:r>
          </a:p>
          <a:p>
            <a:pPr marL="457200" indent="-457200">
              <a:buFont typeface="Arial" charset="0"/>
              <a:buAutoNum type="alphaUcPeriod"/>
            </a:pPr>
            <a:r>
              <a:rPr lang="en-US" dirty="0" smtClean="0"/>
              <a:t>Not at all confident </a:t>
            </a:r>
            <a:endParaRPr lang="en-US" dirty="0"/>
          </a:p>
        </p:txBody>
      </p:sp>
      <p:cxnSp>
        <p:nvCxnSpPr>
          <p:cNvPr id="5" name="Straight Connector 4"/>
          <p:cNvCxnSpPr/>
          <p:nvPr/>
        </p:nvCxnSpPr>
        <p:spPr>
          <a:xfrm>
            <a:off x="0" y="1828800"/>
            <a:ext cx="9144000" cy="0"/>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335066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Building</a:t>
            </a:r>
            <a:endParaRPr lang="en-US" dirty="0"/>
          </a:p>
        </p:txBody>
      </p:sp>
    </p:spTree>
    <p:extLst>
      <p:ext uri="{BB962C8B-B14F-4D97-AF65-F5344CB8AC3E}">
        <p14:creationId xmlns:p14="http://schemas.microsoft.com/office/powerpoint/2010/main" val="4140523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endParaRPr lang="en-US">
              <a:latin typeface="Calibri" charset="0"/>
            </a:endParaRPr>
          </a:p>
        </p:txBody>
      </p:sp>
      <p:pic>
        <p:nvPicPr>
          <p:cNvPr id="17411"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p:spPr>
      </p:pic>
      <p:sp>
        <p:nvSpPr>
          <p:cNvPr id="5" name="Title 1"/>
          <p:cNvSpPr txBox="1">
            <a:spLocks/>
          </p:cNvSpPr>
          <p:nvPr/>
        </p:nvSpPr>
        <p:spPr>
          <a:xfrm>
            <a:off x="304800" y="609600"/>
            <a:ext cx="5791200" cy="1752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dirty="0" smtClean="0">
                <a:solidFill>
                  <a:schemeClr val="bg1">
                    <a:lumMod val="65000"/>
                  </a:schemeClr>
                </a:solidFill>
                <a:latin typeface="Rockwell" panose="02060603020205020403" pitchFamily="18" charset="0"/>
              </a:rPr>
              <a:t>CAPACITY BUILDING </a:t>
            </a:r>
            <a:endParaRPr lang="en-US" sz="3200" b="1" dirty="0">
              <a:solidFill>
                <a:schemeClr val="bg1">
                  <a:lumMod val="65000"/>
                </a:schemeClr>
              </a:solidFill>
              <a:latin typeface="Rockwell" panose="02060603020205020403" pitchFamily="18" charset="0"/>
            </a:endParaRPr>
          </a:p>
        </p:txBody>
      </p:sp>
      <p:cxnSp>
        <p:nvCxnSpPr>
          <p:cNvPr id="6" name="Straight Connector 5"/>
          <p:cNvCxnSpPr/>
          <p:nvPr/>
        </p:nvCxnSpPr>
        <p:spPr>
          <a:xfrm>
            <a:off x="304800" y="457200"/>
            <a:ext cx="2895600" cy="0"/>
          </a:xfrm>
          <a:prstGeom prst="line">
            <a:avLst/>
          </a:prstGeom>
          <a:ln w="69850">
            <a:solidFill>
              <a:srgbClr val="FFCC00"/>
            </a:solidFill>
          </a:ln>
        </p:spPr>
        <p:style>
          <a:lnRef idx="1">
            <a:schemeClr val="accent1"/>
          </a:lnRef>
          <a:fillRef idx="0">
            <a:schemeClr val="accent1"/>
          </a:fillRef>
          <a:effectRef idx="0">
            <a:schemeClr val="accent1"/>
          </a:effectRef>
          <a:fontRef idx="minor">
            <a:schemeClr val="tx1"/>
          </a:fontRef>
        </p:style>
      </p:cxnSp>
      <p:sp>
        <p:nvSpPr>
          <p:cNvPr id="17414" name="Rectangle 6"/>
          <p:cNvSpPr>
            <a:spLocks noChangeArrowheads="1"/>
          </p:cNvSpPr>
          <p:nvPr/>
        </p:nvSpPr>
        <p:spPr bwMode="auto">
          <a:xfrm>
            <a:off x="269875" y="1485900"/>
            <a:ext cx="7807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lang="en-US" sz="2800">
                <a:solidFill>
                  <a:schemeClr val="bg1"/>
                </a:solidFill>
                <a:latin typeface="Rockwell" charset="0"/>
                <a:ea typeface="MS PGothic" charset="0"/>
                <a:cs typeface="MS PGothic" charset="0"/>
              </a:rPr>
              <a:t>An </a:t>
            </a:r>
            <a:r>
              <a:rPr lang="en-US" sz="2800" b="1">
                <a:solidFill>
                  <a:schemeClr val="bg1"/>
                </a:solidFill>
                <a:latin typeface="Rockwell" charset="0"/>
                <a:ea typeface="MS PGothic" charset="0"/>
                <a:cs typeface="MS PGothic" charset="0"/>
              </a:rPr>
              <a:t>investment</a:t>
            </a:r>
            <a:r>
              <a:rPr lang="en-US" sz="2800">
                <a:solidFill>
                  <a:schemeClr val="bg1"/>
                </a:solidFill>
                <a:latin typeface="Rockwell" charset="0"/>
                <a:ea typeface="MS PGothic" charset="0"/>
                <a:cs typeface="MS PGothic" charset="0"/>
              </a:rPr>
              <a:t> in the </a:t>
            </a:r>
            <a:r>
              <a:rPr lang="en-US" sz="2800" b="1">
                <a:solidFill>
                  <a:schemeClr val="bg1"/>
                </a:solidFill>
                <a:latin typeface="Rockwell" charset="0"/>
                <a:ea typeface="MS PGothic" charset="0"/>
                <a:cs typeface="MS PGothic" charset="0"/>
              </a:rPr>
              <a:t>effectiveness</a:t>
            </a:r>
            <a:r>
              <a:rPr lang="en-US" sz="2800">
                <a:solidFill>
                  <a:schemeClr val="bg1"/>
                </a:solidFill>
                <a:latin typeface="Rockwell" charset="0"/>
                <a:ea typeface="MS PGothic" charset="0"/>
                <a:cs typeface="MS PGothic" charset="0"/>
              </a:rPr>
              <a:t> and </a:t>
            </a:r>
            <a:r>
              <a:rPr lang="en-US" sz="2800" b="1">
                <a:solidFill>
                  <a:schemeClr val="bg1"/>
                </a:solidFill>
                <a:latin typeface="Rockwell" charset="0"/>
                <a:ea typeface="MS PGothic" charset="0"/>
                <a:cs typeface="MS PGothic" charset="0"/>
              </a:rPr>
              <a:t>future sustainability</a:t>
            </a:r>
            <a:r>
              <a:rPr lang="en-US" sz="2800">
                <a:solidFill>
                  <a:schemeClr val="bg1"/>
                </a:solidFill>
                <a:latin typeface="Rockwell" charset="0"/>
                <a:ea typeface="MS PGothic" charset="0"/>
                <a:cs typeface="MS PGothic" charset="0"/>
              </a:rPr>
              <a:t> of an organization</a:t>
            </a:r>
          </a:p>
        </p:txBody>
      </p:sp>
    </p:spTree>
    <p:extLst>
      <p:ext uri="{BB962C8B-B14F-4D97-AF65-F5344CB8AC3E}">
        <p14:creationId xmlns:p14="http://schemas.microsoft.com/office/powerpoint/2010/main" val="25057495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406400"/>
            <a:ext cx="2771775"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Box 2"/>
          <p:cNvSpPr txBox="1">
            <a:spLocks noChangeArrowheads="1"/>
          </p:cNvSpPr>
          <p:nvPr/>
        </p:nvSpPr>
        <p:spPr bwMode="auto">
          <a:xfrm>
            <a:off x="368300" y="569913"/>
            <a:ext cx="55753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2800" b="1" dirty="0" smtClean="0">
                <a:solidFill>
                  <a:srgbClr val="595959"/>
                </a:solidFill>
                <a:latin typeface="Rockwell" pitchFamily="18" charset="0"/>
                <a:ea typeface="+mn-ea"/>
                <a:cs typeface="Arial" pitchFamily="34" charset="0"/>
              </a:rPr>
              <a:t>INTEGRATED CAPACITY BUILDING STRATEGIES</a:t>
            </a:r>
          </a:p>
          <a:p>
            <a:pPr eaLnBrk="1" hangingPunct="1">
              <a:spcBef>
                <a:spcPct val="0"/>
              </a:spcBef>
              <a:buFontTx/>
              <a:buNone/>
              <a:defRPr/>
            </a:pPr>
            <a:r>
              <a:rPr lang="en-US" altLang="en-US" sz="2400" b="1" dirty="0" smtClean="0">
                <a:solidFill>
                  <a:srgbClr val="6A9DBF"/>
                </a:solidFill>
                <a:latin typeface="Rockwell" pitchFamily="18" charset="0"/>
                <a:ea typeface="+mn-ea"/>
                <a:cs typeface="Arial" pitchFamily="34" charset="0"/>
              </a:rPr>
              <a:t>Supporting NHAS 2020 implementation</a:t>
            </a:r>
          </a:p>
          <a:p>
            <a:pPr eaLnBrk="1" hangingPunct="1">
              <a:spcBef>
                <a:spcPct val="0"/>
              </a:spcBef>
              <a:buFontTx/>
              <a:buNone/>
              <a:defRPr/>
            </a:pPr>
            <a:endParaRPr lang="en-US" altLang="en-US" sz="2800" dirty="0" smtClean="0">
              <a:solidFill>
                <a:srgbClr val="000000"/>
              </a:solidFill>
              <a:latin typeface="Rockwell" pitchFamily="18" charset="0"/>
              <a:ea typeface="+mn-ea"/>
              <a:cs typeface="Arial" pitchFamily="34" charset="0"/>
            </a:endParaRPr>
          </a:p>
          <a:p>
            <a:pPr marL="342900" indent="-342900">
              <a:spcBef>
                <a:spcPts val="600"/>
              </a:spcBef>
              <a:defRPr/>
            </a:pPr>
            <a:r>
              <a:rPr lang="en-US" sz="2400" dirty="0">
                <a:solidFill>
                  <a:schemeClr val="tx1">
                    <a:lumMod val="65000"/>
                    <a:lumOff val="35000"/>
                  </a:schemeClr>
                </a:solidFill>
                <a:latin typeface="Rockwell" panose="02060603020205020403" pitchFamily="18" charset="0"/>
              </a:rPr>
              <a:t>Continuous improvement strategy </a:t>
            </a:r>
          </a:p>
          <a:p>
            <a:pPr marL="342900" indent="-342900">
              <a:spcBef>
                <a:spcPts val="600"/>
              </a:spcBef>
              <a:defRPr/>
            </a:pPr>
            <a:r>
              <a:rPr lang="en-US" altLang="en-US" sz="2400" dirty="0">
                <a:solidFill>
                  <a:srgbClr val="595959"/>
                </a:solidFill>
                <a:latin typeface="Rockwell" pitchFamily="18" charset="0"/>
                <a:ea typeface="+mn-ea"/>
                <a:cs typeface="Arial" pitchFamily="34" charset="0"/>
              </a:rPr>
              <a:t>Organizational development</a:t>
            </a:r>
          </a:p>
          <a:p>
            <a:pPr marL="342900" indent="-342900">
              <a:spcBef>
                <a:spcPts val="600"/>
              </a:spcBef>
              <a:defRPr/>
            </a:pPr>
            <a:r>
              <a:rPr lang="en-US" sz="2400" dirty="0">
                <a:solidFill>
                  <a:schemeClr val="tx1">
                    <a:lumMod val="65000"/>
                    <a:lumOff val="35000"/>
                  </a:schemeClr>
                </a:solidFill>
                <a:latin typeface="Rockwell" panose="02060603020205020403" pitchFamily="18" charset="0"/>
              </a:rPr>
              <a:t>Systems building</a:t>
            </a:r>
          </a:p>
          <a:p>
            <a:pPr marL="342900" indent="-342900">
              <a:spcBef>
                <a:spcPts val="600"/>
              </a:spcBef>
              <a:defRPr/>
            </a:pPr>
            <a:r>
              <a:rPr lang="en-US" sz="2400" dirty="0" smtClean="0">
                <a:solidFill>
                  <a:schemeClr val="tx1">
                    <a:lumMod val="65000"/>
                    <a:lumOff val="35000"/>
                  </a:schemeClr>
                </a:solidFill>
                <a:latin typeface="Rockwell" panose="02060603020205020403" pitchFamily="18" charset="0"/>
              </a:rPr>
              <a:t>Strengthening human </a:t>
            </a:r>
            <a:r>
              <a:rPr lang="en-US" sz="2400" dirty="0">
                <a:solidFill>
                  <a:schemeClr val="tx1">
                    <a:lumMod val="65000"/>
                    <a:lumOff val="35000"/>
                  </a:schemeClr>
                </a:solidFill>
                <a:latin typeface="Rockwell" panose="02060603020205020403" pitchFamily="18" charset="0"/>
              </a:rPr>
              <a:t>and institutional </a:t>
            </a:r>
            <a:r>
              <a:rPr lang="en-US" sz="2400" dirty="0" smtClean="0">
                <a:solidFill>
                  <a:schemeClr val="tx1">
                    <a:lumMod val="65000"/>
                    <a:lumOff val="35000"/>
                  </a:schemeClr>
                </a:solidFill>
                <a:latin typeface="Rockwell" panose="02060603020205020403" pitchFamily="18" charset="0"/>
              </a:rPr>
              <a:t>resources</a:t>
            </a:r>
            <a:endParaRPr lang="en-US" sz="2400" dirty="0">
              <a:solidFill>
                <a:schemeClr val="tx1">
                  <a:lumMod val="65000"/>
                  <a:lumOff val="35000"/>
                </a:schemeClr>
              </a:solidFill>
              <a:latin typeface="Rockwell" panose="02060603020205020403" pitchFamily="18" charset="0"/>
            </a:endParaRPr>
          </a:p>
          <a:p>
            <a:pPr marL="342900" indent="-342900" eaLnBrk="1" hangingPunct="1">
              <a:spcBef>
                <a:spcPct val="0"/>
              </a:spcBef>
              <a:defRPr/>
            </a:pPr>
            <a:r>
              <a:rPr lang="en-US" altLang="en-US" sz="2400" dirty="0" smtClean="0">
                <a:solidFill>
                  <a:srgbClr val="595959"/>
                </a:solidFill>
                <a:latin typeface="Rockwell" pitchFamily="18" charset="0"/>
                <a:ea typeface="+mn-ea"/>
                <a:cs typeface="Arial" pitchFamily="34" charset="0"/>
              </a:rPr>
              <a:t>Focus on quality outcomes</a:t>
            </a:r>
          </a:p>
          <a:p>
            <a:pPr eaLnBrk="1" hangingPunct="1">
              <a:spcBef>
                <a:spcPct val="0"/>
              </a:spcBef>
              <a:buFontTx/>
              <a:buNone/>
              <a:defRPr/>
            </a:pPr>
            <a:endParaRPr lang="en-US" altLang="en-US" sz="2400" dirty="0" smtClean="0">
              <a:solidFill>
                <a:srgbClr val="595959"/>
              </a:solidFill>
              <a:latin typeface="Rockwell" pitchFamily="18" charset="0"/>
              <a:ea typeface="+mn-ea"/>
              <a:cs typeface="Arial" pitchFamily="34" charset="0"/>
            </a:endParaRPr>
          </a:p>
        </p:txBody>
      </p:sp>
      <p:cxnSp>
        <p:nvCxnSpPr>
          <p:cNvPr id="4" name="Straight Connector 3"/>
          <p:cNvCxnSpPr/>
          <p:nvPr/>
        </p:nvCxnSpPr>
        <p:spPr>
          <a:xfrm>
            <a:off x="457200" y="381000"/>
            <a:ext cx="2819400" cy="0"/>
          </a:xfrm>
          <a:prstGeom prst="line">
            <a:avLst/>
          </a:prstGeom>
          <a:ln w="69850">
            <a:solidFill>
              <a:srgbClr val="6A9D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18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Will Cover</a:t>
            </a:r>
          </a:p>
        </p:txBody>
      </p:sp>
      <p:sp>
        <p:nvSpPr>
          <p:cNvPr id="3" name="Content Placeholder 2"/>
          <p:cNvSpPr>
            <a:spLocks noGrp="1"/>
          </p:cNvSpPr>
          <p:nvPr>
            <p:ph idx="1"/>
          </p:nvPr>
        </p:nvSpPr>
        <p:spPr>
          <a:xfrm>
            <a:off x="628650" y="1981200"/>
            <a:ext cx="8153400" cy="3657600"/>
          </a:xfrm>
        </p:spPr>
        <p:txBody>
          <a:bodyPr>
            <a:noAutofit/>
          </a:bodyPr>
          <a:lstStyle/>
          <a:p>
            <a:pPr marL="0" indent="0">
              <a:buNone/>
            </a:pPr>
            <a:r>
              <a:rPr lang="en-US" sz="2000" b="0" dirty="0" smtClean="0"/>
              <a:t>2:30-2:45 pm		Collaboration: Rationale</a:t>
            </a:r>
          </a:p>
          <a:p>
            <a:pPr marL="0" indent="0">
              <a:buNone/>
            </a:pPr>
            <a:r>
              <a:rPr lang="en-US" sz="2000" b="0" dirty="0" smtClean="0"/>
              <a:t>			Barriers and Challenges</a:t>
            </a:r>
            <a:endParaRPr lang="en-US" sz="2000" b="0" dirty="0"/>
          </a:p>
          <a:p>
            <a:pPr marL="0" indent="0">
              <a:buNone/>
            </a:pPr>
            <a:r>
              <a:rPr lang="en-US" sz="2000" b="0" dirty="0" smtClean="0"/>
              <a:t>2:45-3:45 pm		Collaboration Topics</a:t>
            </a:r>
            <a:endParaRPr lang="en-US" sz="2000" b="0" dirty="0"/>
          </a:p>
          <a:p>
            <a:pPr marL="3035300"/>
            <a:r>
              <a:rPr lang="en-US" sz="2000" b="0" dirty="0" smtClean="0"/>
              <a:t>Integrated Planning (Phillips, Powers)</a:t>
            </a:r>
          </a:p>
          <a:p>
            <a:pPr marL="3035300"/>
            <a:r>
              <a:rPr lang="en-US" sz="2000" b="0" dirty="0" smtClean="0"/>
              <a:t>Capacity Building (</a:t>
            </a:r>
            <a:r>
              <a:rPr lang="en-US" sz="2000" b="0" dirty="0" err="1" smtClean="0"/>
              <a:t>McNaghten</a:t>
            </a:r>
            <a:r>
              <a:rPr lang="en-US" sz="2000" b="0" dirty="0" smtClean="0"/>
              <a:t>, Powers)</a:t>
            </a:r>
          </a:p>
          <a:p>
            <a:pPr marL="3035300"/>
            <a:r>
              <a:rPr lang="en-US" sz="2000" b="0" dirty="0" smtClean="0"/>
              <a:t>Data to Care (</a:t>
            </a:r>
            <a:r>
              <a:rPr lang="en-US" sz="2000" b="0" dirty="0" err="1"/>
              <a:t>McNaghten</a:t>
            </a:r>
            <a:r>
              <a:rPr lang="en-US" sz="2000" b="0" dirty="0" smtClean="0"/>
              <a:t>)</a:t>
            </a:r>
          </a:p>
          <a:p>
            <a:pPr marL="3035300"/>
            <a:r>
              <a:rPr lang="en-US" sz="2000" b="0" dirty="0" smtClean="0"/>
              <a:t>HIV Testing (Burnside, </a:t>
            </a:r>
            <a:r>
              <a:rPr lang="en-US" sz="2000" b="0" dirty="0" err="1" smtClean="0"/>
              <a:t>Blust</a:t>
            </a:r>
            <a:r>
              <a:rPr lang="en-US" sz="2000" b="0" dirty="0" smtClean="0"/>
              <a:t>/</a:t>
            </a:r>
            <a:r>
              <a:rPr lang="en-US" sz="2000" b="0" dirty="0" err="1" smtClean="0"/>
              <a:t>Mazarei</a:t>
            </a:r>
            <a:r>
              <a:rPr lang="en-US" sz="2000" b="0" dirty="0" smtClean="0"/>
              <a:t>, Jimenez)</a:t>
            </a:r>
          </a:p>
          <a:p>
            <a:pPr marL="3035300"/>
            <a:r>
              <a:rPr lang="en-US" sz="2000" b="0" dirty="0" smtClean="0"/>
              <a:t>PrEP and Hepatitis C </a:t>
            </a:r>
            <a:r>
              <a:rPr lang="en-US" sz="2000" b="0" dirty="0"/>
              <a:t>(Burnside, </a:t>
            </a:r>
            <a:r>
              <a:rPr lang="en-US" sz="2000" b="0" dirty="0" err="1" smtClean="0"/>
              <a:t>Blust</a:t>
            </a:r>
            <a:r>
              <a:rPr lang="en-US" sz="2000" b="0" dirty="0" smtClean="0"/>
              <a:t>/</a:t>
            </a:r>
            <a:r>
              <a:rPr lang="en-US" sz="2000" b="0" dirty="0" err="1" smtClean="0"/>
              <a:t>Mazarei</a:t>
            </a:r>
            <a:r>
              <a:rPr lang="en-US" sz="2000" b="0" dirty="0"/>
              <a:t>, </a:t>
            </a:r>
            <a:r>
              <a:rPr lang="en-US" sz="2000" b="0" dirty="0" smtClean="0"/>
              <a:t>Jimenez, Phillips)</a:t>
            </a:r>
            <a:endParaRPr lang="en-US" sz="2000" b="0" dirty="0"/>
          </a:p>
          <a:p>
            <a:pPr marL="0" indent="0">
              <a:buNone/>
            </a:pPr>
            <a:r>
              <a:rPr lang="en-US" sz="2000" b="0" dirty="0" smtClean="0"/>
              <a:t>3:45-4:00 pm		Q/A</a:t>
            </a:r>
            <a:endParaRPr lang="en-US" sz="2000" b="0" dirty="0"/>
          </a:p>
        </p:txBody>
      </p:sp>
    </p:spTree>
    <p:extLst>
      <p:ext uri="{BB962C8B-B14F-4D97-AF65-F5344CB8AC3E}">
        <p14:creationId xmlns:p14="http://schemas.microsoft.com/office/powerpoint/2010/main" val="41720773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cstate="email">
            <a:grayscl/>
            <a:extLst>
              <a:ext uri="{28A0092B-C50C-407E-A947-70E740481C1C}">
                <a14:useLocalDpi xmlns:a14="http://schemas.microsoft.com/office/drawing/2010/main"/>
              </a:ext>
            </a:extLst>
          </a:blip>
          <a:srcRect b="-66"/>
          <a:stretch>
            <a:fillRect/>
          </a:stretch>
        </p:blipFill>
        <p:spPr bwMode="auto">
          <a:xfrm>
            <a:off x="0" y="4763"/>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rot="383936">
            <a:off x="4621213" y="2260600"/>
            <a:ext cx="3200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2200" dirty="0">
                <a:solidFill>
                  <a:schemeClr val="bg1"/>
                </a:solidFill>
                <a:latin typeface="Rockwell" charset="0"/>
              </a:rPr>
              <a:t>Leverage experience and relationships across funders, partners, content areas, and projects to support NHAS 2020</a:t>
            </a:r>
          </a:p>
        </p:txBody>
      </p:sp>
      <p:sp>
        <p:nvSpPr>
          <p:cNvPr id="5" name="Rectangle 4"/>
          <p:cNvSpPr/>
          <p:nvPr/>
        </p:nvSpPr>
        <p:spPr>
          <a:xfrm>
            <a:off x="457200" y="457200"/>
            <a:ext cx="5943600" cy="954088"/>
          </a:xfrm>
          <a:prstGeom prst="rect">
            <a:avLst/>
          </a:prstGeom>
        </p:spPr>
        <p:txBody>
          <a:bodyPr>
            <a:spAutoFit/>
          </a:bodyPr>
          <a:lstStyle/>
          <a:p>
            <a:pPr fontAlgn="auto">
              <a:spcBef>
                <a:spcPts val="0"/>
              </a:spcBef>
              <a:spcAft>
                <a:spcPts val="0"/>
              </a:spcAft>
              <a:defRPr/>
            </a:pPr>
            <a:r>
              <a:rPr lang="en-US" sz="2800" b="1" dirty="0">
                <a:solidFill>
                  <a:schemeClr val="bg1"/>
                </a:solidFill>
                <a:latin typeface="Rockwell" panose="02060603020205020403" pitchFamily="18" charset="0"/>
                <a:ea typeface="+mn-ea"/>
                <a:cs typeface="+mn-cs"/>
              </a:rPr>
              <a:t>INTEGRATED </a:t>
            </a:r>
          </a:p>
          <a:p>
            <a:pPr fontAlgn="auto">
              <a:spcBef>
                <a:spcPts val="0"/>
              </a:spcBef>
              <a:spcAft>
                <a:spcPts val="0"/>
              </a:spcAft>
              <a:defRPr/>
            </a:pPr>
            <a:r>
              <a:rPr lang="en-US" sz="2800" b="1" dirty="0">
                <a:solidFill>
                  <a:srgbClr val="6A9DBF"/>
                </a:solidFill>
                <a:latin typeface="Rockwell" panose="02060603020205020403" pitchFamily="18" charset="0"/>
                <a:ea typeface="+mn-ea"/>
                <a:cs typeface="+mn-cs"/>
              </a:rPr>
              <a:t>Capacity Building</a:t>
            </a:r>
          </a:p>
        </p:txBody>
      </p:sp>
      <p:cxnSp>
        <p:nvCxnSpPr>
          <p:cNvPr id="6" name="Straight Connector 5"/>
          <p:cNvCxnSpPr/>
          <p:nvPr/>
        </p:nvCxnSpPr>
        <p:spPr>
          <a:xfrm>
            <a:off x="546100" y="463550"/>
            <a:ext cx="2819400" cy="0"/>
          </a:xfrm>
          <a:prstGeom prst="line">
            <a:avLst/>
          </a:prstGeom>
          <a:ln w="69850">
            <a:solidFill>
              <a:srgbClr val="6A9DBF"/>
            </a:solidFill>
          </a:ln>
        </p:spPr>
        <p:style>
          <a:lnRef idx="1">
            <a:schemeClr val="accent1"/>
          </a:lnRef>
          <a:fillRef idx="0">
            <a:schemeClr val="accent1"/>
          </a:fillRef>
          <a:effectRef idx="0">
            <a:schemeClr val="accent1"/>
          </a:effectRef>
          <a:fontRef idx="minor">
            <a:schemeClr val="tx1"/>
          </a:fontRef>
        </p:style>
      </p:cxnSp>
      <p:sp>
        <p:nvSpPr>
          <p:cNvPr id="19462" name="TextBox 1"/>
          <p:cNvSpPr txBox="1">
            <a:spLocks noChangeArrowheads="1"/>
          </p:cNvSpPr>
          <p:nvPr/>
        </p:nvSpPr>
        <p:spPr bwMode="auto">
          <a:xfrm>
            <a:off x="546100" y="4919663"/>
            <a:ext cx="356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endParaRPr lang="en-US" sz="1800"/>
          </a:p>
        </p:txBody>
      </p:sp>
      <p:sp>
        <p:nvSpPr>
          <p:cNvPr id="9" name="Rectangle 8"/>
          <p:cNvSpPr/>
          <p:nvPr/>
        </p:nvSpPr>
        <p:spPr>
          <a:xfrm>
            <a:off x="546100" y="1752600"/>
            <a:ext cx="3035300" cy="3108543"/>
          </a:xfrm>
          <a:prstGeom prst="rect">
            <a:avLst/>
          </a:prstGeom>
        </p:spPr>
        <p:txBody>
          <a:bodyPr>
            <a:spAutoFit/>
          </a:bodyPr>
          <a:lstStyle/>
          <a:p>
            <a:pPr marL="285750" indent="-285750" fontAlgn="auto">
              <a:spcBef>
                <a:spcPts val="0"/>
              </a:spcBef>
              <a:spcAft>
                <a:spcPts val="600"/>
              </a:spcAft>
              <a:buFont typeface="Arial" panose="020B0604020202020204" pitchFamily="34" charset="0"/>
              <a:buChar char="•"/>
              <a:defRPr/>
            </a:pPr>
            <a:r>
              <a:rPr lang="en-US" sz="2000" dirty="0">
                <a:solidFill>
                  <a:schemeClr val="bg1"/>
                </a:solidFill>
                <a:latin typeface="Rockwell" panose="02060603020205020403" pitchFamily="18" charset="0"/>
                <a:ea typeface="+mn-ea"/>
                <a:cs typeface="+mn-cs"/>
              </a:rPr>
              <a:t>Use of technology to extend reach and resources</a:t>
            </a:r>
          </a:p>
          <a:p>
            <a:pPr marL="285750" indent="-285750" fontAlgn="auto">
              <a:spcBef>
                <a:spcPts val="0"/>
              </a:spcBef>
              <a:spcAft>
                <a:spcPts val="600"/>
              </a:spcAft>
              <a:buFont typeface="Arial" panose="020B0604020202020204" pitchFamily="34" charset="0"/>
              <a:buChar char="•"/>
              <a:defRPr/>
            </a:pPr>
            <a:r>
              <a:rPr lang="en-US" sz="2000" dirty="0">
                <a:solidFill>
                  <a:schemeClr val="bg1"/>
                </a:solidFill>
                <a:latin typeface="Rockwell" panose="02060603020205020403" pitchFamily="18" charset="0"/>
                <a:ea typeface="+mn-ea"/>
                <a:cs typeface="+mn-cs"/>
              </a:rPr>
              <a:t>Cross-site products and activities </a:t>
            </a:r>
          </a:p>
          <a:p>
            <a:pPr marL="285750" indent="-285750" fontAlgn="auto">
              <a:spcBef>
                <a:spcPts val="0"/>
              </a:spcBef>
              <a:spcAft>
                <a:spcPts val="600"/>
              </a:spcAft>
              <a:buFont typeface="Arial" panose="020B0604020202020204" pitchFamily="34" charset="0"/>
              <a:buChar char="•"/>
              <a:defRPr/>
            </a:pPr>
            <a:r>
              <a:rPr lang="en-US" sz="2000" dirty="0">
                <a:solidFill>
                  <a:schemeClr val="bg1"/>
                </a:solidFill>
                <a:latin typeface="Rockwell" panose="02060603020205020403" pitchFamily="18" charset="0"/>
                <a:ea typeface="+mn-ea"/>
                <a:cs typeface="+mn-cs"/>
              </a:rPr>
              <a:t>Tailored TA and resources</a:t>
            </a:r>
          </a:p>
          <a:p>
            <a:pPr marL="285750" indent="-285750" fontAlgn="auto">
              <a:spcBef>
                <a:spcPts val="0"/>
              </a:spcBef>
              <a:spcAft>
                <a:spcPts val="600"/>
              </a:spcAft>
              <a:buFont typeface="Arial" panose="020B0604020202020204" pitchFamily="34" charset="0"/>
              <a:buChar char="•"/>
              <a:defRPr/>
            </a:pPr>
            <a:endParaRPr lang="en-US" dirty="0">
              <a:solidFill>
                <a:schemeClr val="bg1"/>
              </a:solidFill>
              <a:latin typeface="Rockwell" panose="02060603020205020403" pitchFamily="18" charset="0"/>
              <a:ea typeface="+mn-ea"/>
              <a:cs typeface="+mn-cs"/>
            </a:endParaRPr>
          </a:p>
          <a:p>
            <a:pPr fontAlgn="auto">
              <a:spcBef>
                <a:spcPts val="0"/>
              </a:spcBef>
              <a:spcAft>
                <a:spcPts val="600"/>
              </a:spcAft>
              <a:defRPr/>
            </a:pPr>
            <a:endParaRPr lang="en-US" dirty="0">
              <a:solidFill>
                <a:schemeClr val="bg1"/>
              </a:solidFill>
              <a:latin typeface="Rockwell" panose="02060603020205020403" pitchFamily="18" charset="0"/>
              <a:ea typeface="+mn-ea"/>
              <a:cs typeface="+mn-cs"/>
            </a:endParaRPr>
          </a:p>
        </p:txBody>
      </p:sp>
    </p:spTree>
    <p:extLst>
      <p:ext uri="{BB962C8B-B14F-4D97-AF65-F5344CB8AC3E}">
        <p14:creationId xmlns:p14="http://schemas.microsoft.com/office/powerpoint/2010/main" val="30676744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4635500" y="701675"/>
            <a:ext cx="42799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800" b="1">
                <a:solidFill>
                  <a:srgbClr val="595959"/>
                </a:solidFill>
                <a:latin typeface="Rockwell" charset="0"/>
              </a:rPr>
              <a:t>CDC CBA </a:t>
            </a:r>
          </a:p>
          <a:p>
            <a:r>
              <a:rPr lang="en-US" sz="2000" b="1">
                <a:solidFill>
                  <a:srgbClr val="6A9DBF"/>
                </a:solidFill>
                <a:latin typeface="Rockwell" charset="0"/>
              </a:rPr>
              <a:t>Training</a:t>
            </a:r>
          </a:p>
          <a:p>
            <a:r>
              <a:rPr lang="en-US" sz="2000" b="1">
                <a:solidFill>
                  <a:srgbClr val="6A9DBF"/>
                </a:solidFill>
                <a:latin typeface="Rockwell" charset="0"/>
              </a:rPr>
              <a:t>Technical assistance</a:t>
            </a:r>
          </a:p>
          <a:p>
            <a:r>
              <a:rPr lang="en-US" sz="2000" b="1">
                <a:solidFill>
                  <a:srgbClr val="6A9DBF"/>
                </a:solidFill>
                <a:latin typeface="Rockwell" charset="0"/>
              </a:rPr>
              <a:t>Technology transfer</a:t>
            </a:r>
          </a:p>
          <a:p>
            <a:r>
              <a:rPr lang="en-US" sz="2000" b="1">
                <a:solidFill>
                  <a:srgbClr val="6A9DBF"/>
                </a:solidFill>
                <a:latin typeface="Rockwell" charset="0"/>
              </a:rPr>
              <a:t>Information dissemination</a:t>
            </a:r>
          </a:p>
          <a:p>
            <a:endParaRPr lang="en-US" sz="2800">
              <a:solidFill>
                <a:srgbClr val="000000"/>
              </a:solidFill>
              <a:latin typeface="Rockwell" charset="0"/>
            </a:endParaRPr>
          </a:p>
          <a:p>
            <a:pPr>
              <a:buFont typeface="Arial" charset="0"/>
              <a:buNone/>
            </a:pPr>
            <a:r>
              <a:rPr lang="en-US" sz="2000">
                <a:solidFill>
                  <a:srgbClr val="595959"/>
                </a:solidFill>
                <a:latin typeface="Rockwell" charset="0"/>
              </a:rPr>
              <a:t>Community-based organizations</a:t>
            </a:r>
          </a:p>
          <a:p>
            <a:pPr>
              <a:buFont typeface="Arial" charset="0"/>
              <a:buNone/>
            </a:pPr>
            <a:r>
              <a:rPr lang="en-US" sz="2000">
                <a:solidFill>
                  <a:srgbClr val="595959"/>
                </a:solidFill>
                <a:latin typeface="Rockwell" charset="0"/>
              </a:rPr>
              <a:t>Health departments </a:t>
            </a:r>
          </a:p>
          <a:p>
            <a:pPr>
              <a:buFont typeface="Arial" charset="0"/>
              <a:buNone/>
            </a:pPr>
            <a:r>
              <a:rPr lang="en-US" sz="2000">
                <a:solidFill>
                  <a:srgbClr val="595959"/>
                </a:solidFill>
                <a:latin typeface="Rockwell" charset="0"/>
              </a:rPr>
              <a:t>Health care organizations</a:t>
            </a:r>
          </a:p>
        </p:txBody>
      </p:sp>
      <p:cxnSp>
        <p:nvCxnSpPr>
          <p:cNvPr id="7" name="Straight Connector 6"/>
          <p:cNvCxnSpPr/>
          <p:nvPr/>
        </p:nvCxnSpPr>
        <p:spPr>
          <a:xfrm>
            <a:off x="4724400" y="569913"/>
            <a:ext cx="2819400" cy="0"/>
          </a:xfrm>
          <a:prstGeom prst="line">
            <a:avLst/>
          </a:prstGeom>
          <a:ln w="69850">
            <a:solidFill>
              <a:srgbClr val="6A9DBF"/>
            </a:solidFill>
          </a:ln>
        </p:spPr>
        <p:style>
          <a:lnRef idx="1">
            <a:schemeClr val="accent1"/>
          </a:lnRef>
          <a:fillRef idx="0">
            <a:schemeClr val="accent1"/>
          </a:fillRef>
          <a:effectRef idx="0">
            <a:schemeClr val="accent1"/>
          </a:effectRef>
          <a:fontRef idx="minor">
            <a:schemeClr val="tx1"/>
          </a:fontRef>
        </p:style>
      </p:cxnSp>
      <p:pic>
        <p:nvPicPr>
          <p:cNvPr id="2048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5875"/>
            <a:ext cx="5313363"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cbaproviders.org/images/6CBAComponents.pn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7000" y="3886200"/>
            <a:ext cx="59578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677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3" cstate="email">
            <a:extLst>
              <a:ext uri="{28A0092B-C50C-407E-A947-70E740481C1C}">
                <a14:useLocalDpi xmlns:a14="http://schemas.microsoft.com/office/drawing/2010/main"/>
              </a:ext>
            </a:extLst>
          </a:blip>
          <a:srcRect r="31541"/>
          <a:stretch>
            <a:fillRect/>
          </a:stretch>
        </p:blipFill>
        <p:spPr bwMode="auto">
          <a:xfrm>
            <a:off x="4800600" y="681038"/>
            <a:ext cx="43434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
          <p:cNvSpPr txBox="1">
            <a:spLocks noChangeArrowheads="1"/>
          </p:cNvSpPr>
          <p:nvPr/>
        </p:nvSpPr>
        <p:spPr bwMode="auto">
          <a:xfrm>
            <a:off x="368300" y="569913"/>
            <a:ext cx="49657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800" b="1">
                <a:solidFill>
                  <a:srgbClr val="595959"/>
                </a:solidFill>
                <a:latin typeface="Rockwell" charset="0"/>
              </a:rPr>
              <a:t>LESSONS LEARNED</a:t>
            </a:r>
          </a:p>
          <a:p>
            <a:r>
              <a:rPr lang="en-US" sz="2800" b="1">
                <a:solidFill>
                  <a:srgbClr val="6A9DBF"/>
                </a:solidFill>
                <a:latin typeface="Rockwell" charset="0"/>
              </a:rPr>
              <a:t>To support new integrated initiatives </a:t>
            </a:r>
          </a:p>
          <a:p>
            <a:endParaRPr lang="en-US" sz="2800">
              <a:solidFill>
                <a:srgbClr val="000000"/>
              </a:solidFill>
              <a:latin typeface="Rockwell" charset="0"/>
            </a:endParaRPr>
          </a:p>
          <a:p>
            <a:endParaRPr lang="en-US" sz="2400">
              <a:solidFill>
                <a:srgbClr val="595959"/>
              </a:solidFill>
              <a:latin typeface="Rockwell" charset="0"/>
            </a:endParaRPr>
          </a:p>
        </p:txBody>
      </p:sp>
      <p:cxnSp>
        <p:nvCxnSpPr>
          <p:cNvPr id="5" name="Straight Connector 4"/>
          <p:cNvCxnSpPr/>
          <p:nvPr/>
        </p:nvCxnSpPr>
        <p:spPr>
          <a:xfrm>
            <a:off x="457200" y="381000"/>
            <a:ext cx="2819400" cy="0"/>
          </a:xfrm>
          <a:prstGeom prst="line">
            <a:avLst/>
          </a:prstGeom>
          <a:ln w="69850">
            <a:solidFill>
              <a:srgbClr val="6A9DBF"/>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23850" y="2286000"/>
            <a:ext cx="4629150" cy="4786313"/>
          </a:xfrm>
          <a:prstGeom prst="rect">
            <a:avLst/>
          </a:prstGeom>
        </p:spPr>
        <p:txBody>
          <a:bodyPr>
            <a:spAutoFit/>
          </a:bodyPr>
          <a:lstStyle/>
          <a:p>
            <a:pPr marL="342900" indent="-342900">
              <a:spcBef>
                <a:spcPts val="600"/>
              </a:spcBef>
              <a:buFont typeface="Arial" panose="020B0604020202020204" pitchFamily="34" charset="0"/>
              <a:buChar char="•"/>
              <a:defRPr/>
            </a:pPr>
            <a:r>
              <a:rPr lang="en-US" sz="2000" dirty="0">
                <a:solidFill>
                  <a:schemeClr val="tx1">
                    <a:lumMod val="65000"/>
                    <a:lumOff val="35000"/>
                  </a:schemeClr>
                </a:solidFill>
                <a:latin typeface="Rockwell" panose="02060603020205020403" pitchFamily="18" charset="0"/>
              </a:rPr>
              <a:t>Create </a:t>
            </a:r>
            <a:r>
              <a:rPr lang="en-US" sz="2000" b="1" dirty="0">
                <a:solidFill>
                  <a:schemeClr val="tx1">
                    <a:lumMod val="65000"/>
                    <a:lumOff val="35000"/>
                  </a:schemeClr>
                </a:solidFill>
                <a:latin typeface="Rockwell" panose="02060603020205020403" pitchFamily="18" charset="0"/>
              </a:rPr>
              <a:t>peer-to-peer</a:t>
            </a:r>
            <a:r>
              <a:rPr lang="en-US" sz="2000" dirty="0">
                <a:solidFill>
                  <a:schemeClr val="tx1">
                    <a:lumMod val="65000"/>
                    <a:lumOff val="35000"/>
                  </a:schemeClr>
                </a:solidFill>
                <a:latin typeface="Rockwell" panose="02060603020205020403" pitchFamily="18" charset="0"/>
              </a:rPr>
              <a:t> opportunities to leverage resources and on-the-ground experiences</a:t>
            </a:r>
          </a:p>
          <a:p>
            <a:pPr marL="342900" indent="-342900">
              <a:spcBef>
                <a:spcPts val="600"/>
              </a:spcBef>
              <a:buFont typeface="Arial" panose="020B0604020202020204" pitchFamily="34" charset="0"/>
              <a:buChar char="•"/>
              <a:defRPr/>
            </a:pPr>
            <a:r>
              <a:rPr lang="en-US" sz="2000" b="1" dirty="0">
                <a:solidFill>
                  <a:schemeClr val="tx1">
                    <a:lumMod val="65000"/>
                    <a:lumOff val="35000"/>
                  </a:schemeClr>
                </a:solidFill>
                <a:latin typeface="Rockwell" panose="02060603020205020403" pitchFamily="18" charset="0"/>
              </a:rPr>
              <a:t>Partnerships</a:t>
            </a:r>
            <a:r>
              <a:rPr lang="en-US" sz="2000" dirty="0">
                <a:solidFill>
                  <a:schemeClr val="tx1">
                    <a:lumMod val="65000"/>
                    <a:lumOff val="35000"/>
                  </a:schemeClr>
                </a:solidFill>
                <a:latin typeface="Rockwell" panose="02060603020205020403" pitchFamily="18" charset="0"/>
              </a:rPr>
              <a:t> and </a:t>
            </a:r>
            <a:r>
              <a:rPr lang="en-US" sz="2000" b="1" dirty="0">
                <a:solidFill>
                  <a:schemeClr val="tx1">
                    <a:lumMod val="65000"/>
                    <a:lumOff val="35000"/>
                  </a:schemeClr>
                </a:solidFill>
                <a:latin typeface="Rockwell" panose="02060603020205020403" pitchFamily="18" charset="0"/>
              </a:rPr>
              <a:t>community engagement </a:t>
            </a:r>
            <a:r>
              <a:rPr lang="en-US" sz="2000" dirty="0">
                <a:solidFill>
                  <a:schemeClr val="tx1">
                    <a:lumMod val="65000"/>
                    <a:lumOff val="35000"/>
                  </a:schemeClr>
                </a:solidFill>
                <a:latin typeface="Rockwell" panose="02060603020205020403" pitchFamily="18" charset="0"/>
              </a:rPr>
              <a:t>are crucial for successful implementation</a:t>
            </a:r>
          </a:p>
          <a:p>
            <a:pPr marL="342900" indent="-342900">
              <a:spcBef>
                <a:spcPts val="600"/>
              </a:spcBef>
              <a:buFont typeface="Arial" panose="020B0604020202020204" pitchFamily="34" charset="0"/>
              <a:buChar char="•"/>
              <a:defRPr/>
            </a:pPr>
            <a:r>
              <a:rPr lang="en-US" sz="2000" dirty="0">
                <a:solidFill>
                  <a:schemeClr val="tx1">
                    <a:lumMod val="65000"/>
                    <a:lumOff val="35000"/>
                  </a:schemeClr>
                </a:solidFill>
                <a:latin typeface="Rockwell" panose="02060603020205020403" pitchFamily="18" charset="0"/>
              </a:rPr>
              <a:t>Must be </a:t>
            </a:r>
            <a:r>
              <a:rPr lang="en-US" sz="2000" b="1" dirty="0">
                <a:solidFill>
                  <a:schemeClr val="tx1">
                    <a:lumMod val="65000"/>
                    <a:lumOff val="35000"/>
                  </a:schemeClr>
                </a:solidFill>
                <a:latin typeface="Rockwell" panose="02060603020205020403" pitchFamily="18" charset="0"/>
              </a:rPr>
              <a:t>adaptable</a:t>
            </a:r>
            <a:r>
              <a:rPr lang="en-US" sz="2000" dirty="0">
                <a:solidFill>
                  <a:schemeClr val="tx1">
                    <a:lumMod val="65000"/>
                    <a:lumOff val="35000"/>
                  </a:schemeClr>
                </a:solidFill>
                <a:latin typeface="Rockwell" panose="02060603020205020403" pitchFamily="18" charset="0"/>
              </a:rPr>
              <a:t> and </a:t>
            </a:r>
            <a:r>
              <a:rPr lang="en-US" sz="2000" b="1" dirty="0">
                <a:solidFill>
                  <a:schemeClr val="tx1">
                    <a:lumMod val="65000"/>
                    <a:lumOff val="35000"/>
                  </a:schemeClr>
                </a:solidFill>
                <a:latin typeface="Rockwell" panose="02060603020205020403" pitchFamily="18" charset="0"/>
              </a:rPr>
              <a:t>responsive</a:t>
            </a:r>
            <a:r>
              <a:rPr lang="en-US" sz="2000" dirty="0">
                <a:solidFill>
                  <a:schemeClr val="tx1">
                    <a:lumMod val="65000"/>
                    <a:lumOff val="35000"/>
                  </a:schemeClr>
                </a:solidFill>
                <a:latin typeface="Rockwell" panose="02060603020205020403" pitchFamily="18" charset="0"/>
              </a:rPr>
              <a:t> to the changing environment and local context</a:t>
            </a:r>
          </a:p>
          <a:p>
            <a:pPr marL="342900" indent="-342900">
              <a:spcBef>
                <a:spcPts val="600"/>
              </a:spcBef>
              <a:buFont typeface="Arial" panose="020B0604020202020204" pitchFamily="34" charset="0"/>
              <a:buChar char="•"/>
              <a:defRPr/>
            </a:pPr>
            <a:r>
              <a:rPr lang="en-US" sz="2000" dirty="0">
                <a:solidFill>
                  <a:schemeClr val="tx1">
                    <a:lumMod val="65000"/>
                    <a:lumOff val="35000"/>
                  </a:schemeClr>
                </a:solidFill>
                <a:latin typeface="Rockwell" panose="02060603020205020403" pitchFamily="18" charset="0"/>
              </a:rPr>
              <a:t>Distance-based TA/T does not replace </a:t>
            </a:r>
            <a:r>
              <a:rPr lang="en-US" sz="2000" b="1" dirty="0">
                <a:solidFill>
                  <a:schemeClr val="tx1">
                    <a:lumMod val="65000"/>
                    <a:lumOff val="35000"/>
                  </a:schemeClr>
                </a:solidFill>
                <a:latin typeface="Rockwell" panose="02060603020205020403" pitchFamily="18" charset="0"/>
              </a:rPr>
              <a:t>in-person interactions</a:t>
            </a:r>
            <a:r>
              <a:rPr lang="en-US" sz="2000" dirty="0">
                <a:solidFill>
                  <a:schemeClr val="tx1">
                    <a:lumMod val="65000"/>
                    <a:lumOff val="35000"/>
                  </a:schemeClr>
                </a:solidFill>
                <a:latin typeface="Rockwell" panose="02060603020205020403" pitchFamily="18" charset="0"/>
              </a:rPr>
              <a:t> and </a:t>
            </a:r>
            <a:r>
              <a:rPr lang="en-US" sz="2000" b="1" dirty="0">
                <a:solidFill>
                  <a:schemeClr val="tx1">
                    <a:lumMod val="65000"/>
                    <a:lumOff val="35000"/>
                  </a:schemeClr>
                </a:solidFill>
                <a:latin typeface="Rockwell" panose="02060603020205020403" pitchFamily="18" charset="0"/>
              </a:rPr>
              <a:t>relationship-building </a:t>
            </a:r>
          </a:p>
          <a:p>
            <a:pPr marL="342900" indent="-342900">
              <a:spcBef>
                <a:spcPts val="600"/>
              </a:spcBef>
              <a:buFont typeface="Arial" panose="020B0604020202020204" pitchFamily="34" charset="0"/>
              <a:buChar char="•"/>
              <a:defRPr/>
            </a:pPr>
            <a:endParaRPr lang="en-US" sz="2000" dirty="0">
              <a:solidFill>
                <a:schemeClr val="tx1">
                  <a:lumMod val="65000"/>
                  <a:lumOff val="35000"/>
                </a:schemeClr>
              </a:solidFill>
              <a:latin typeface="Rockwell" panose="02060603020205020403" pitchFamily="18" charset="0"/>
            </a:endParaRPr>
          </a:p>
          <a:p>
            <a:pPr marL="342900" indent="-342900">
              <a:spcBef>
                <a:spcPts val="600"/>
              </a:spcBef>
              <a:buFont typeface="Arial" panose="020B0604020202020204" pitchFamily="34" charset="0"/>
              <a:buChar char="•"/>
              <a:defRPr/>
            </a:pPr>
            <a:endParaRPr lang="en-US" sz="2000" dirty="0">
              <a:solidFill>
                <a:schemeClr val="tx1">
                  <a:lumMod val="65000"/>
                  <a:lumOff val="35000"/>
                </a:schemeClr>
              </a:solidFill>
              <a:latin typeface="Rockwell" panose="02060603020205020403" pitchFamily="18" charset="0"/>
            </a:endParaRPr>
          </a:p>
        </p:txBody>
      </p:sp>
    </p:spTree>
    <p:extLst>
      <p:ext uri="{BB962C8B-B14F-4D97-AF65-F5344CB8AC3E}">
        <p14:creationId xmlns:p14="http://schemas.microsoft.com/office/powerpoint/2010/main" val="167055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Building Branch (CBB)</a:t>
            </a:r>
            <a:endParaRPr lang="en-US" dirty="0"/>
          </a:p>
        </p:txBody>
      </p:sp>
      <p:sp>
        <p:nvSpPr>
          <p:cNvPr id="3" name="Content Placeholder 2"/>
          <p:cNvSpPr>
            <a:spLocks noGrp="1"/>
          </p:cNvSpPr>
          <p:nvPr>
            <p:ph idx="1"/>
          </p:nvPr>
        </p:nvSpPr>
        <p:spPr/>
        <p:txBody>
          <a:bodyPr/>
          <a:lstStyle/>
          <a:p>
            <a:r>
              <a:rPr lang="en-US" sz="2400" b="0" dirty="0" smtClean="0"/>
              <a:t>Builds the capacity of the HIV prevention workforce</a:t>
            </a:r>
          </a:p>
          <a:p>
            <a:r>
              <a:rPr lang="en-US" sz="2400" b="0" dirty="0" smtClean="0"/>
              <a:t>Supports </a:t>
            </a:r>
            <a:r>
              <a:rPr lang="en-US" sz="2400" b="0" dirty="0"/>
              <a:t>health departments, community-based </a:t>
            </a:r>
            <a:r>
              <a:rPr lang="en-US" sz="2400" b="0" dirty="0" smtClean="0"/>
              <a:t>organizations, </a:t>
            </a:r>
            <a:r>
              <a:rPr lang="en-US" sz="2400" b="0" dirty="0"/>
              <a:t>and health care organizations to develop and implement effective HIV prevention strategies</a:t>
            </a:r>
          </a:p>
          <a:p>
            <a:endParaRPr lang="en-US" dirty="0"/>
          </a:p>
        </p:txBody>
      </p:sp>
    </p:spTree>
    <p:extLst>
      <p:ext uri="{BB962C8B-B14F-4D97-AF65-F5344CB8AC3E}">
        <p14:creationId xmlns:p14="http://schemas.microsoft.com/office/powerpoint/2010/main" val="215211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and Prevention Strategies</a:t>
            </a:r>
            <a:endParaRPr lang="en-US" dirty="0"/>
          </a:p>
        </p:txBody>
      </p:sp>
      <p:sp>
        <p:nvSpPr>
          <p:cNvPr id="3" name="Content Placeholder 2"/>
          <p:cNvSpPr>
            <a:spLocks noGrp="1"/>
          </p:cNvSpPr>
          <p:nvPr>
            <p:ph idx="1"/>
          </p:nvPr>
        </p:nvSpPr>
        <p:spPr>
          <a:xfrm>
            <a:off x="647700" y="1981200"/>
            <a:ext cx="7886700" cy="3657600"/>
          </a:xfrm>
        </p:spPr>
        <p:txBody>
          <a:bodyPr>
            <a:noAutofit/>
          </a:bodyPr>
          <a:lstStyle/>
          <a:p>
            <a:r>
              <a:rPr lang="en-US" sz="2000" dirty="0"/>
              <a:t>Biomedical Interventions</a:t>
            </a:r>
          </a:p>
          <a:p>
            <a:pPr lvl="1"/>
            <a:r>
              <a:rPr lang="en-US" dirty="0">
                <a:solidFill>
                  <a:srgbClr val="0F4D7B"/>
                </a:solidFill>
              </a:rPr>
              <a:t>Medical, clinical, and public health approaches designed to </a:t>
            </a:r>
            <a:r>
              <a:rPr lang="en-US" dirty="0" smtClean="0">
                <a:solidFill>
                  <a:srgbClr val="0F4D7B"/>
                </a:solidFill>
              </a:rPr>
              <a:t>prevent </a:t>
            </a:r>
            <a:r>
              <a:rPr lang="en-US" dirty="0">
                <a:solidFill>
                  <a:srgbClr val="0F4D7B"/>
                </a:solidFill>
              </a:rPr>
              <a:t>HIV infection, reduce susceptibility to </a:t>
            </a:r>
            <a:r>
              <a:rPr lang="en-US" dirty="0" smtClean="0">
                <a:solidFill>
                  <a:srgbClr val="0F4D7B"/>
                </a:solidFill>
              </a:rPr>
              <a:t>HIV, </a:t>
            </a:r>
            <a:r>
              <a:rPr lang="en-US" dirty="0">
                <a:solidFill>
                  <a:srgbClr val="0F4D7B"/>
                </a:solidFill>
              </a:rPr>
              <a:t>and/or decrease HIV infectiousness (e.g., </a:t>
            </a:r>
            <a:r>
              <a:rPr lang="en-US" dirty="0" smtClean="0">
                <a:solidFill>
                  <a:srgbClr val="0F4D7B"/>
                </a:solidFill>
              </a:rPr>
              <a:t>PrEP</a:t>
            </a:r>
            <a:r>
              <a:rPr lang="en-US" dirty="0">
                <a:solidFill>
                  <a:srgbClr val="0F4D7B"/>
                </a:solidFill>
              </a:rPr>
              <a:t> </a:t>
            </a:r>
            <a:r>
              <a:rPr lang="en-US" dirty="0" smtClean="0">
                <a:solidFill>
                  <a:srgbClr val="0F4D7B"/>
                </a:solidFill>
              </a:rPr>
              <a:t>or PEP)</a:t>
            </a:r>
            <a:endParaRPr lang="en-US" dirty="0">
              <a:solidFill>
                <a:srgbClr val="0F4D7B"/>
              </a:solidFill>
            </a:endParaRPr>
          </a:p>
          <a:p>
            <a:r>
              <a:rPr lang="en-US" sz="2000" dirty="0"/>
              <a:t>Evidence-based behavioral interventions (EBIs) </a:t>
            </a:r>
          </a:p>
          <a:p>
            <a:pPr lvl="1"/>
            <a:r>
              <a:rPr lang="en-US" dirty="0">
                <a:solidFill>
                  <a:srgbClr val="0F4D7B"/>
                </a:solidFill>
              </a:rPr>
              <a:t>Interventions proven effective through research studies that showed positive behavioral (e.g., use of condoms; reduction in number of partners) and/or health outcomes (e.g., reduction in the number of new </a:t>
            </a:r>
            <a:r>
              <a:rPr lang="en-US" dirty="0" smtClean="0">
                <a:solidFill>
                  <a:srgbClr val="0F4D7B"/>
                </a:solidFill>
              </a:rPr>
              <a:t>sexually transmitted </a:t>
            </a:r>
            <a:r>
              <a:rPr lang="en-US" dirty="0">
                <a:solidFill>
                  <a:srgbClr val="0F4D7B"/>
                </a:solidFill>
              </a:rPr>
              <a:t>infections</a:t>
            </a:r>
            <a:r>
              <a:rPr lang="en-US" dirty="0" smtClean="0">
                <a:solidFill>
                  <a:srgbClr val="0F4D7B"/>
                </a:solidFill>
              </a:rPr>
              <a:t>)</a:t>
            </a:r>
          </a:p>
          <a:p>
            <a:r>
              <a:rPr lang="en-US" sz="2000" dirty="0"/>
              <a:t>Public Health Strategies</a:t>
            </a:r>
          </a:p>
          <a:p>
            <a:pPr lvl="1"/>
            <a:r>
              <a:rPr lang="en-US" dirty="0">
                <a:solidFill>
                  <a:srgbClr val="0F4D7B"/>
                </a:solidFill>
              </a:rPr>
              <a:t>Time-tested protocols used by public health practitioners in the prevention, screening, diagnostic, or treatment processes for HIV prevention (e.g., HIV rapid testing, partner services)</a:t>
            </a:r>
          </a:p>
          <a:p>
            <a:pPr lvl="1"/>
            <a:endParaRPr lang="en-US" dirty="0"/>
          </a:p>
          <a:p>
            <a:endParaRPr lang="en-US" dirty="0"/>
          </a:p>
        </p:txBody>
      </p:sp>
    </p:spTree>
    <p:extLst>
      <p:ext uri="{BB962C8B-B14F-4D97-AF65-F5344CB8AC3E}">
        <p14:creationId xmlns:p14="http://schemas.microsoft.com/office/powerpoint/2010/main" val="62107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CBB’s</a:t>
            </a:r>
            <a:r>
              <a:rPr lang="en-US" dirty="0" smtClean="0"/>
              <a:t> Role in Delivering High-Impact Prevention</a:t>
            </a:r>
            <a:endParaRPr lang="en-US" dirty="0"/>
          </a:p>
        </p:txBody>
      </p:sp>
      <p:sp>
        <p:nvSpPr>
          <p:cNvPr id="3" name="Content Placeholder 2"/>
          <p:cNvSpPr>
            <a:spLocks noGrp="1"/>
          </p:cNvSpPr>
          <p:nvPr>
            <p:ph idx="1"/>
          </p:nvPr>
        </p:nvSpPr>
        <p:spPr/>
        <p:txBody>
          <a:bodyPr/>
          <a:lstStyle/>
          <a:p>
            <a:r>
              <a:rPr lang="en-US" dirty="0"/>
              <a:t>Emphasize and prioritize effective interventions </a:t>
            </a:r>
          </a:p>
          <a:p>
            <a:pPr lvl="1"/>
            <a:r>
              <a:rPr lang="en-US" dirty="0">
                <a:solidFill>
                  <a:srgbClr val="0F4D7B"/>
                </a:solidFill>
              </a:rPr>
              <a:t>Scientifically proven</a:t>
            </a:r>
          </a:p>
          <a:p>
            <a:pPr lvl="1"/>
            <a:r>
              <a:rPr lang="en-US" dirty="0" smtClean="0">
                <a:solidFill>
                  <a:srgbClr val="0F4D7B"/>
                </a:solidFill>
              </a:rPr>
              <a:t>Supported by CDC’s Division of HIV/AIDS Prevention</a:t>
            </a:r>
            <a:endParaRPr lang="en-US" dirty="0">
              <a:solidFill>
                <a:srgbClr val="0F4D7B"/>
              </a:solidFill>
            </a:endParaRPr>
          </a:p>
          <a:p>
            <a:r>
              <a:rPr lang="en-US" dirty="0"/>
              <a:t>Ensure interventions are current</a:t>
            </a:r>
          </a:p>
          <a:p>
            <a:pPr lvl="1"/>
            <a:r>
              <a:rPr lang="en-US" dirty="0">
                <a:solidFill>
                  <a:srgbClr val="0F4D7B"/>
                </a:solidFill>
              </a:rPr>
              <a:t>National HIV/AIDS Strategy</a:t>
            </a:r>
          </a:p>
          <a:p>
            <a:r>
              <a:rPr lang="en-US" dirty="0"/>
              <a:t>Provide technical and scientific expertise</a:t>
            </a:r>
          </a:p>
          <a:p>
            <a:r>
              <a:rPr lang="en-US" dirty="0"/>
              <a:t>Oversee a network of Capacity Building Assistance (CBA) providers</a:t>
            </a:r>
          </a:p>
          <a:p>
            <a:endParaRPr lang="en-US" dirty="0"/>
          </a:p>
        </p:txBody>
      </p:sp>
    </p:spTree>
    <p:extLst>
      <p:ext uri="{BB962C8B-B14F-4D97-AF65-F5344CB8AC3E}">
        <p14:creationId xmlns:p14="http://schemas.microsoft.com/office/powerpoint/2010/main" val="233268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for High-Impact Prevention </a:t>
            </a:r>
            <a:br>
              <a:rPr lang="en-US" dirty="0" smtClean="0"/>
            </a:br>
            <a:r>
              <a:rPr lang="en-US" dirty="0" smtClean="0"/>
              <a:t>Program Structure</a:t>
            </a:r>
            <a:endParaRPr lang="en-US" dirty="0"/>
          </a:p>
        </p:txBody>
      </p:sp>
      <p:sp>
        <p:nvSpPr>
          <p:cNvPr id="3" name="Content Placeholder 2"/>
          <p:cNvSpPr>
            <a:spLocks noGrp="1"/>
          </p:cNvSpPr>
          <p:nvPr>
            <p:ph idx="1"/>
          </p:nvPr>
        </p:nvSpPr>
        <p:spPr/>
        <p:txBody>
          <a:bodyPr/>
          <a:lstStyle/>
          <a:p>
            <a:r>
              <a:rPr lang="en-US" dirty="0"/>
              <a:t>CDC funds 21 organizations (23 CBA programs) to deliver services </a:t>
            </a:r>
            <a:r>
              <a:rPr lang="en-US" dirty="0" smtClean="0"/>
              <a:t>to build </a:t>
            </a:r>
            <a:r>
              <a:rPr lang="en-US" dirty="0"/>
              <a:t>the capacity of </a:t>
            </a:r>
            <a:r>
              <a:rPr lang="en-US" dirty="0" smtClean="0"/>
              <a:t>health </a:t>
            </a:r>
            <a:r>
              <a:rPr lang="en-US" dirty="0"/>
              <a:t>departments (HDs), community-based organizations (CBOs), and health care organizations (HCOs) to prevent </a:t>
            </a:r>
            <a:r>
              <a:rPr lang="en-US" dirty="0" smtClean="0"/>
              <a:t>HIV.</a:t>
            </a:r>
            <a:endParaRPr lang="en-US" dirty="0"/>
          </a:p>
          <a:p>
            <a:pPr lvl="1">
              <a:spcBef>
                <a:spcPts val="1200"/>
              </a:spcBef>
            </a:pPr>
            <a:r>
              <a:rPr lang="en-US" dirty="0">
                <a:solidFill>
                  <a:srgbClr val="0F4D7B"/>
                </a:solidFill>
              </a:rPr>
              <a:t>8 CBA Providers for HDs </a:t>
            </a:r>
            <a:endParaRPr lang="en-US" dirty="0" smtClean="0">
              <a:solidFill>
                <a:srgbClr val="0F4D7B"/>
              </a:solidFill>
            </a:endParaRPr>
          </a:p>
          <a:p>
            <a:pPr lvl="1"/>
            <a:r>
              <a:rPr lang="en-US" dirty="0" smtClean="0">
                <a:solidFill>
                  <a:srgbClr val="0F4D7B"/>
                </a:solidFill>
              </a:rPr>
              <a:t>11 </a:t>
            </a:r>
            <a:r>
              <a:rPr lang="en-US" dirty="0">
                <a:solidFill>
                  <a:srgbClr val="0F4D7B"/>
                </a:solidFill>
              </a:rPr>
              <a:t>CBA Providers for CBOs </a:t>
            </a:r>
            <a:endParaRPr lang="en-US" dirty="0" smtClean="0">
              <a:solidFill>
                <a:srgbClr val="0F4D7B"/>
              </a:solidFill>
            </a:endParaRPr>
          </a:p>
          <a:p>
            <a:pPr lvl="1"/>
            <a:r>
              <a:rPr lang="en-US" dirty="0" smtClean="0">
                <a:solidFill>
                  <a:srgbClr val="0F4D7B"/>
                </a:solidFill>
              </a:rPr>
              <a:t>3 </a:t>
            </a:r>
            <a:r>
              <a:rPr lang="en-US" dirty="0">
                <a:solidFill>
                  <a:srgbClr val="0F4D7B"/>
                </a:solidFill>
              </a:rPr>
              <a:t>CBA Providers for HCOs </a:t>
            </a:r>
            <a:endParaRPr lang="en-US" dirty="0" smtClean="0">
              <a:solidFill>
                <a:srgbClr val="0F4D7B"/>
              </a:solidFill>
            </a:endParaRPr>
          </a:p>
          <a:p>
            <a:pPr lvl="1"/>
            <a:r>
              <a:rPr lang="en-US" dirty="0" smtClean="0">
                <a:solidFill>
                  <a:srgbClr val="0F4D7B"/>
                </a:solidFill>
              </a:rPr>
              <a:t>1 </a:t>
            </a:r>
            <a:r>
              <a:rPr lang="en-US" dirty="0">
                <a:solidFill>
                  <a:srgbClr val="0F4D7B"/>
                </a:solidFill>
              </a:rPr>
              <a:t>CBA Provider Network (CPN) Resource </a:t>
            </a:r>
            <a:r>
              <a:rPr lang="en-US" dirty="0" smtClean="0">
                <a:solidFill>
                  <a:srgbClr val="0F4D7B"/>
                </a:solidFill>
              </a:rPr>
              <a:t>Center</a:t>
            </a:r>
            <a:endParaRPr lang="en-US" dirty="0">
              <a:solidFill>
                <a:srgbClr val="0F4D7B"/>
              </a:solidFill>
            </a:endParaRPr>
          </a:p>
        </p:txBody>
      </p:sp>
    </p:spTree>
    <p:extLst>
      <p:ext uri="{BB962C8B-B14F-4D97-AF65-F5344CB8AC3E}">
        <p14:creationId xmlns:p14="http://schemas.microsoft.com/office/powerpoint/2010/main" val="16680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ttp://www.cbaproviders.org/images/CBALogos/PROCEED,-Inc.-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3423" y="3905431"/>
            <a:ext cx="1034723" cy="1203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992" y="2462640"/>
            <a:ext cx="1738855" cy="707232"/>
          </a:xfrm>
          <a:prstGeom prst="rect">
            <a:avLst/>
          </a:prstGeom>
        </p:spPr>
      </p:pic>
      <p:pic>
        <p:nvPicPr>
          <p:cNvPr id="9" name="Picture 5" descr="http://www.etr.org/cisp/assets/Image/cis-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543" y="2889356"/>
            <a:ext cx="1028713" cy="9833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nchponline.org/images/NCHP-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4639" y="3953095"/>
            <a:ext cx="1510025" cy="7219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0733" y="4390345"/>
            <a:ext cx="1173770" cy="718934"/>
          </a:xfrm>
          <a:prstGeom prst="rect">
            <a:avLst/>
          </a:prstGeom>
        </p:spPr>
      </p:pic>
      <p:grpSp>
        <p:nvGrpSpPr>
          <p:cNvPr id="20" name="Group 19"/>
          <p:cNvGrpSpPr/>
          <p:nvPr/>
        </p:nvGrpSpPr>
        <p:grpSpPr>
          <a:xfrm>
            <a:off x="1559509" y="5117729"/>
            <a:ext cx="3211409" cy="683783"/>
            <a:chOff x="1714500" y="4421875"/>
            <a:chExt cx="7539582" cy="1814009"/>
          </a:xfrm>
        </p:grpSpPr>
        <p:pic>
          <p:nvPicPr>
            <p:cNvPr id="21" name="Picture 4" descr="http://cba.ucsf.edu/sites/cba.ucsf.edu/files/caps-log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4500" y="4421875"/>
              <a:ext cx="2418679" cy="18140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trans.uncc.edu/sites/trans.uncc.edu/files/InformationPageCenterofExcellence.jpe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20451" y="4620359"/>
              <a:ext cx="375285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s://fbcdn-profile-a.akamaihd.net/hprofile-ak-xfa1/v/t1.0-1/p160x160/11138588_991577144199277_5110825732323227330_n.png?oh=f98b9fc061cc082e15ef5e4ab980c8b9&amp;oe=56A620CB&amp;__gda__=1453626178_7b823a58c7554fbc8b131f13d4a3de0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30082" y="4567294"/>
              <a:ext cx="1524000" cy="1524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http://elearning.jsi.com/pluginfile.php/514/coursecat/description/CBA%20at%20JSI%20logo.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14520" y="3375059"/>
            <a:ext cx="1950404" cy="6267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sf.aidswalk.net/Content/Uploads/Profiles/team/7616.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955610" y="2154163"/>
            <a:ext cx="1352550" cy="817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aidsunited.org/data/images/Site_18/Logo_G2Zero_web.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421" y="1993074"/>
            <a:ext cx="1206458" cy="9072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cbaproviders.org/images/CBALogos/NMAC's%20LINC%20logo.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912370" y="4247021"/>
            <a:ext cx="1858548" cy="6340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Hands United at the Commission"/>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576159" y="5157746"/>
            <a:ext cx="900980" cy="603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744318" y="4365195"/>
            <a:ext cx="1302733" cy="609364"/>
          </a:xfrm>
          <a:prstGeom prst="rect">
            <a:avLst/>
          </a:prstGeom>
        </p:spPr>
      </p:pic>
      <p:pic>
        <p:nvPicPr>
          <p:cNvPr id="26" name="Picture 2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548164" y="2180296"/>
            <a:ext cx="1329613" cy="1303020"/>
          </a:xfrm>
          <a:prstGeom prst="rect">
            <a:avLst/>
          </a:prstGeom>
        </p:spPr>
      </p:pic>
      <p:pic>
        <p:nvPicPr>
          <p:cNvPr id="27" name="Picture 2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21600000">
            <a:off x="6711918" y="2520644"/>
            <a:ext cx="1667480" cy="685800"/>
          </a:xfrm>
          <a:prstGeom prst="rect">
            <a:avLst/>
          </a:prstGeom>
        </p:spPr>
      </p:pic>
      <p:pic>
        <p:nvPicPr>
          <p:cNvPr id="28" name="Picture 13"/>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867610" y="2926386"/>
            <a:ext cx="1528552"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767826" y="3432245"/>
            <a:ext cx="155690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563850" y="3585733"/>
            <a:ext cx="11428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bwMode="auto">
          <a:xfrm>
            <a:off x="5641984" y="2264046"/>
            <a:ext cx="738794" cy="9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9"/>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62384" y="5084519"/>
            <a:ext cx="1131261"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7"/>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988336" y="5317050"/>
            <a:ext cx="234532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UMKC_CRC1.20.15.ai"/>
          <p:cNvPicPr>
            <a:picLocks noChangeAspect="1"/>
          </p:cNvPicPr>
          <p:nvPr/>
        </p:nvPicPr>
        <p:blipFill>
          <a:blip r:embed="rId25" cstate="email">
            <a:extLst>
              <a:ext uri="{28A0092B-C50C-407E-A947-70E740481C1C}">
                <a14:useLocalDpi xmlns:a14="http://schemas.microsoft.com/office/drawing/2010/main"/>
              </a:ext>
            </a:extLst>
          </a:blip>
          <a:srcRect r="16096"/>
          <a:stretch>
            <a:fillRect/>
          </a:stretch>
        </p:blipFill>
        <p:spPr bwMode="auto">
          <a:xfrm>
            <a:off x="6913273" y="3492924"/>
            <a:ext cx="2097014" cy="79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bwMode="auto">
          <a:xfrm>
            <a:off x="6731466" y="2968322"/>
            <a:ext cx="1635295" cy="458539"/>
          </a:xfrm>
          <a:prstGeom prst="rightArrow">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algn="ctr" fontAlgn="base">
              <a:spcBef>
                <a:spcPct val="50000"/>
              </a:spcBef>
              <a:spcAft>
                <a:spcPct val="0"/>
              </a:spcAft>
            </a:pPr>
            <a:endParaRPr lang="en-US" sz="1050" dirty="0">
              <a:solidFill>
                <a:srgbClr val="44546A"/>
              </a:solidFill>
              <a:latin typeface="Arial" charset="0"/>
            </a:endParaRPr>
          </a:p>
        </p:txBody>
      </p:sp>
      <p:sp>
        <p:nvSpPr>
          <p:cNvPr id="17" name="Right Arrow 16"/>
          <p:cNvSpPr/>
          <p:nvPr/>
        </p:nvSpPr>
        <p:spPr bwMode="auto">
          <a:xfrm>
            <a:off x="6583680" y="2843088"/>
            <a:ext cx="1127098" cy="458539"/>
          </a:xfrm>
          <a:prstGeom prst="rightArrow">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algn="ctr" fontAlgn="base">
              <a:spcBef>
                <a:spcPct val="50000"/>
              </a:spcBef>
              <a:spcAft>
                <a:spcPct val="0"/>
              </a:spcAft>
            </a:pPr>
            <a:endParaRPr lang="en-US" sz="1050" dirty="0">
              <a:solidFill>
                <a:srgbClr val="44546A"/>
              </a:solidFill>
              <a:latin typeface="Arial" charset="0"/>
            </a:endParaRPr>
          </a:p>
        </p:txBody>
      </p:sp>
      <p:pic>
        <p:nvPicPr>
          <p:cNvPr id="36" name="Picture 2" descr="CPN_logo_RGB_FINAL.eps"/>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3813420" y="881182"/>
            <a:ext cx="1357313" cy="63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8535" y="1275482"/>
            <a:ext cx="7886700" cy="994172"/>
          </a:xfrm>
        </p:spPr>
        <p:txBody>
          <a:bodyPr/>
          <a:lstStyle/>
          <a:p>
            <a:pPr algn="ctr"/>
            <a:r>
              <a:rPr lang="en-US" b="1" dirty="0" smtClean="0"/>
              <a:t>CBA Provider Network</a:t>
            </a:r>
            <a:endParaRPr lang="en-US" b="1" dirty="0"/>
          </a:p>
        </p:txBody>
      </p:sp>
    </p:spTree>
    <p:extLst>
      <p:ext uri="{BB962C8B-B14F-4D97-AF65-F5344CB8AC3E}">
        <p14:creationId xmlns:p14="http://schemas.microsoft.com/office/powerpoint/2010/main" val="38549135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CDC-Funded HIV Prevention Programs</a:t>
            </a:r>
            <a:endParaRPr lang="en-US" dirty="0"/>
          </a:p>
        </p:txBody>
      </p:sp>
      <p:sp>
        <p:nvSpPr>
          <p:cNvPr id="3" name="Content Placeholder 2"/>
          <p:cNvSpPr>
            <a:spLocks noGrp="1"/>
          </p:cNvSpPr>
          <p:nvPr>
            <p:ph idx="1"/>
          </p:nvPr>
        </p:nvSpPr>
        <p:spPr/>
        <p:txBody>
          <a:bodyPr/>
          <a:lstStyle/>
          <a:p>
            <a:r>
              <a:rPr lang="en-US" b="0" dirty="0"/>
              <a:t>Comprehensive HIV Prevention Programs for Health Departments </a:t>
            </a:r>
            <a:r>
              <a:rPr lang="en-US" b="0" dirty="0" smtClean="0"/>
              <a:t>(PS12-1201)</a:t>
            </a:r>
            <a:endParaRPr lang="en-US" b="0" dirty="0"/>
          </a:p>
          <a:p>
            <a:r>
              <a:rPr lang="en-US" b="0" dirty="0" smtClean="0"/>
              <a:t>Comprehensive </a:t>
            </a:r>
            <a:r>
              <a:rPr lang="en-US" b="0" dirty="0"/>
              <a:t>High-Impact HIV Prevention Projects for Community-Based Organizations </a:t>
            </a:r>
            <a:r>
              <a:rPr lang="en-US" b="0" dirty="0" smtClean="0"/>
              <a:t>(PS15-1502)</a:t>
            </a:r>
          </a:p>
          <a:p>
            <a:r>
              <a:rPr lang="en-US" b="0" dirty="0" smtClean="0"/>
              <a:t>Comprehensive </a:t>
            </a:r>
            <a:r>
              <a:rPr lang="en-US" b="0" dirty="0"/>
              <a:t>High-Impact HIV Prevention Projects for Young Men of Color Who Have Sex with Men and Young Transgender Persons of Color (PS17-1704)</a:t>
            </a:r>
          </a:p>
          <a:p>
            <a:endParaRPr lang="en-US" dirty="0" smtClean="0"/>
          </a:p>
          <a:p>
            <a:endParaRPr lang="en-US" dirty="0"/>
          </a:p>
          <a:p>
            <a:endParaRPr lang="en-US" dirty="0"/>
          </a:p>
        </p:txBody>
      </p:sp>
    </p:spTree>
    <p:extLst>
      <p:ext uri="{BB962C8B-B14F-4D97-AF65-F5344CB8AC3E}">
        <p14:creationId xmlns:p14="http://schemas.microsoft.com/office/powerpoint/2010/main" val="137025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457200"/>
            <a:ext cx="1603387" cy="1140051"/>
          </a:xfrm>
          <a:prstGeom prst="rect">
            <a:avLst/>
          </a:prstGeom>
        </p:spPr>
      </p:pic>
      <p:sp>
        <p:nvSpPr>
          <p:cNvPr id="6" name="Rectangle 5"/>
          <p:cNvSpPr/>
          <p:nvPr/>
        </p:nvSpPr>
        <p:spPr>
          <a:xfrm>
            <a:off x="2871770" y="747665"/>
            <a:ext cx="569387" cy="369332"/>
          </a:xfrm>
          <a:prstGeom prst="rect">
            <a:avLst/>
          </a:prstGeom>
        </p:spPr>
        <p:txBody>
          <a:bodyPr wrap="none">
            <a:spAutoFit/>
          </a:bodyPr>
          <a:lstStyle/>
          <a:p>
            <a:r>
              <a:rPr lang="en-US" b="1" dirty="0" smtClean="0">
                <a:solidFill>
                  <a:srgbClr val="92D050"/>
                </a:solidFill>
                <a:latin typeface="Myriad Web Pro"/>
              </a:rPr>
              <a:t>$$$</a:t>
            </a:r>
            <a:endParaRPr lang="en-US" b="1" dirty="0">
              <a:solidFill>
                <a:srgbClr val="92D050"/>
              </a:solidFill>
              <a:latin typeface="Myriad Web Pro"/>
            </a:endParaRPr>
          </a:p>
        </p:txBody>
      </p:sp>
      <p:sp>
        <p:nvSpPr>
          <p:cNvPr id="7" name="Rectangle 6"/>
          <p:cNvSpPr/>
          <p:nvPr/>
        </p:nvSpPr>
        <p:spPr>
          <a:xfrm>
            <a:off x="5421014" y="755602"/>
            <a:ext cx="569387" cy="369332"/>
          </a:xfrm>
          <a:prstGeom prst="rect">
            <a:avLst/>
          </a:prstGeom>
        </p:spPr>
        <p:txBody>
          <a:bodyPr wrap="none">
            <a:spAutoFit/>
          </a:bodyPr>
          <a:lstStyle/>
          <a:p>
            <a:r>
              <a:rPr lang="en-US" b="1" dirty="0">
                <a:solidFill>
                  <a:srgbClr val="92D050"/>
                </a:solidFill>
                <a:latin typeface="Myriad Web Pro"/>
              </a:rPr>
              <a:t>$$$</a:t>
            </a:r>
          </a:p>
        </p:txBody>
      </p:sp>
      <p:sp>
        <p:nvSpPr>
          <p:cNvPr id="9" name="Rectangle 8"/>
          <p:cNvSpPr/>
          <p:nvPr/>
        </p:nvSpPr>
        <p:spPr>
          <a:xfrm>
            <a:off x="1148197" y="552093"/>
            <a:ext cx="1507131" cy="95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0000"/>
                </a:solidFill>
                <a:latin typeface="Myriad Web Pro"/>
              </a:rPr>
              <a:t>Health Departments</a:t>
            </a:r>
          </a:p>
        </p:txBody>
      </p:sp>
      <p:sp>
        <p:nvSpPr>
          <p:cNvPr id="10" name="Rectangle 9"/>
          <p:cNvSpPr/>
          <p:nvPr/>
        </p:nvSpPr>
        <p:spPr>
          <a:xfrm>
            <a:off x="6172200" y="457200"/>
            <a:ext cx="1519741" cy="9502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C000"/>
                </a:solidFill>
                <a:latin typeface="Myriad Web Pro"/>
              </a:rPr>
              <a:t>Community Based Organizations</a:t>
            </a:r>
          </a:p>
        </p:txBody>
      </p:sp>
      <p:sp>
        <p:nvSpPr>
          <p:cNvPr id="14" name="Rectangle 13"/>
          <p:cNvSpPr/>
          <p:nvPr/>
        </p:nvSpPr>
        <p:spPr>
          <a:xfrm>
            <a:off x="914400" y="2209800"/>
            <a:ext cx="2815586" cy="3908763"/>
          </a:xfrm>
          <a:prstGeom prst="rect">
            <a:avLst/>
          </a:prstGeom>
        </p:spPr>
        <p:txBody>
          <a:bodyPr wrap="square">
            <a:spAutoFit/>
          </a:bodyPr>
          <a:lstStyle/>
          <a:p>
            <a:pPr>
              <a:spcAft>
                <a:spcPts val="600"/>
              </a:spcAft>
            </a:pPr>
            <a:r>
              <a:rPr lang="en-US" b="1" dirty="0">
                <a:solidFill>
                  <a:srgbClr val="00C6D7"/>
                </a:solidFill>
                <a:latin typeface="Myriad Web Pro"/>
              </a:rPr>
              <a:t>HIV Testing</a:t>
            </a:r>
          </a:p>
          <a:p>
            <a:pPr>
              <a:spcAft>
                <a:spcPts val="600"/>
              </a:spcAft>
            </a:pPr>
            <a:r>
              <a:rPr lang="en-US" b="1" dirty="0">
                <a:solidFill>
                  <a:srgbClr val="00C6D7"/>
                </a:solidFill>
                <a:latin typeface="Myriad Web Pro"/>
              </a:rPr>
              <a:t>Prevention for Positives</a:t>
            </a:r>
          </a:p>
          <a:p>
            <a:pPr>
              <a:spcAft>
                <a:spcPts val="600"/>
              </a:spcAft>
            </a:pPr>
            <a:r>
              <a:rPr lang="en-US" dirty="0">
                <a:solidFill>
                  <a:srgbClr val="00C6D7"/>
                </a:solidFill>
                <a:latin typeface="Myriad Web Pro"/>
              </a:rPr>
              <a:t>-Linkage to care</a:t>
            </a:r>
          </a:p>
          <a:p>
            <a:pPr>
              <a:spcAft>
                <a:spcPts val="600"/>
              </a:spcAft>
            </a:pPr>
            <a:r>
              <a:rPr lang="en-US" dirty="0">
                <a:solidFill>
                  <a:srgbClr val="00C6D7"/>
                </a:solidFill>
                <a:latin typeface="Myriad Web Pro"/>
              </a:rPr>
              <a:t>-Re-engagement</a:t>
            </a:r>
          </a:p>
          <a:p>
            <a:pPr>
              <a:spcAft>
                <a:spcPts val="600"/>
              </a:spcAft>
            </a:pPr>
            <a:r>
              <a:rPr lang="en-US" dirty="0">
                <a:solidFill>
                  <a:srgbClr val="00C6D7"/>
                </a:solidFill>
                <a:latin typeface="Myriad Web Pro"/>
              </a:rPr>
              <a:t>-Adherence</a:t>
            </a:r>
          </a:p>
          <a:p>
            <a:pPr>
              <a:spcAft>
                <a:spcPts val="600"/>
              </a:spcAft>
            </a:pPr>
            <a:r>
              <a:rPr lang="en-US" dirty="0">
                <a:solidFill>
                  <a:srgbClr val="00C6D7"/>
                </a:solidFill>
                <a:latin typeface="Myriad Web Pro"/>
              </a:rPr>
              <a:t>-Partner services</a:t>
            </a:r>
          </a:p>
          <a:p>
            <a:pPr>
              <a:spcAft>
                <a:spcPts val="600"/>
              </a:spcAft>
            </a:pPr>
            <a:r>
              <a:rPr lang="en-US" dirty="0">
                <a:solidFill>
                  <a:srgbClr val="00C6D7"/>
                </a:solidFill>
                <a:latin typeface="Myriad Web Pro"/>
              </a:rPr>
              <a:t>-Prevention service </a:t>
            </a:r>
          </a:p>
          <a:p>
            <a:pPr>
              <a:spcAft>
                <a:spcPts val="600"/>
              </a:spcAft>
            </a:pPr>
            <a:r>
              <a:rPr lang="en-US" dirty="0">
                <a:solidFill>
                  <a:srgbClr val="00C6D7"/>
                </a:solidFill>
                <a:latin typeface="Myriad Web Pro"/>
              </a:rPr>
              <a:t>referral</a:t>
            </a:r>
          </a:p>
          <a:p>
            <a:pPr>
              <a:spcAft>
                <a:spcPts val="600"/>
              </a:spcAft>
            </a:pPr>
            <a:r>
              <a:rPr lang="en-US" dirty="0">
                <a:solidFill>
                  <a:srgbClr val="00C6D7"/>
                </a:solidFill>
                <a:latin typeface="Myriad Web Pro"/>
              </a:rPr>
              <a:t>-Service integration</a:t>
            </a:r>
          </a:p>
          <a:p>
            <a:pPr>
              <a:spcAft>
                <a:spcPts val="600"/>
              </a:spcAft>
            </a:pPr>
            <a:r>
              <a:rPr lang="en-US" dirty="0">
                <a:solidFill>
                  <a:srgbClr val="00C6D7"/>
                </a:solidFill>
                <a:latin typeface="Myriad Web Pro"/>
              </a:rPr>
              <a:t>-Risk reduction</a:t>
            </a:r>
          </a:p>
          <a:p>
            <a:pPr>
              <a:spcAft>
                <a:spcPts val="600"/>
              </a:spcAft>
            </a:pPr>
            <a:r>
              <a:rPr lang="en-US" b="1" dirty="0">
                <a:solidFill>
                  <a:srgbClr val="00C6D7"/>
                </a:solidFill>
                <a:latin typeface="Myriad Web Pro"/>
              </a:rPr>
              <a:t>Condom Distribution</a:t>
            </a:r>
          </a:p>
        </p:txBody>
      </p:sp>
      <p:sp>
        <p:nvSpPr>
          <p:cNvPr id="15" name="Rectangle 14"/>
          <p:cNvSpPr/>
          <p:nvPr/>
        </p:nvSpPr>
        <p:spPr>
          <a:xfrm>
            <a:off x="5029200" y="2133600"/>
            <a:ext cx="3536264" cy="3477875"/>
          </a:xfrm>
          <a:prstGeom prst="rect">
            <a:avLst/>
          </a:prstGeom>
        </p:spPr>
        <p:txBody>
          <a:bodyPr wrap="square">
            <a:spAutoFit/>
          </a:bodyPr>
          <a:lstStyle/>
          <a:p>
            <a:pPr>
              <a:spcAft>
                <a:spcPts val="600"/>
              </a:spcAft>
            </a:pPr>
            <a:r>
              <a:rPr lang="en-US" sz="2000" b="1" dirty="0">
                <a:solidFill>
                  <a:srgbClr val="EC7A08"/>
                </a:solidFill>
                <a:latin typeface="Myriad Web Pro"/>
              </a:rPr>
              <a:t>Targeted HIV Testing</a:t>
            </a:r>
          </a:p>
          <a:p>
            <a:pPr>
              <a:spcAft>
                <a:spcPts val="600"/>
              </a:spcAft>
            </a:pPr>
            <a:r>
              <a:rPr lang="en-US" sz="2000" b="1" dirty="0">
                <a:solidFill>
                  <a:srgbClr val="EC7A08"/>
                </a:solidFill>
                <a:latin typeface="Myriad Web Pro"/>
              </a:rPr>
              <a:t>Prevention for Positives</a:t>
            </a:r>
          </a:p>
          <a:p>
            <a:pPr>
              <a:spcAft>
                <a:spcPts val="600"/>
              </a:spcAft>
            </a:pPr>
            <a:r>
              <a:rPr lang="en-US" sz="2000" dirty="0">
                <a:solidFill>
                  <a:srgbClr val="EC7A08"/>
                </a:solidFill>
                <a:latin typeface="Myriad Web Pro"/>
              </a:rPr>
              <a:t>-Linkage to care</a:t>
            </a:r>
          </a:p>
          <a:p>
            <a:pPr>
              <a:spcAft>
                <a:spcPts val="600"/>
              </a:spcAft>
            </a:pPr>
            <a:r>
              <a:rPr lang="en-US" sz="2000" dirty="0">
                <a:solidFill>
                  <a:srgbClr val="EC7A08"/>
                </a:solidFill>
                <a:latin typeface="Myriad Web Pro"/>
              </a:rPr>
              <a:t>-Navigation</a:t>
            </a:r>
          </a:p>
          <a:p>
            <a:pPr>
              <a:spcAft>
                <a:spcPts val="600"/>
              </a:spcAft>
            </a:pPr>
            <a:r>
              <a:rPr lang="en-US" sz="2000" dirty="0">
                <a:solidFill>
                  <a:srgbClr val="EC7A08"/>
                </a:solidFill>
                <a:latin typeface="Myriad Web Pro"/>
              </a:rPr>
              <a:t>-Partner services</a:t>
            </a:r>
          </a:p>
          <a:p>
            <a:pPr>
              <a:spcAft>
                <a:spcPts val="600"/>
              </a:spcAft>
            </a:pPr>
            <a:r>
              <a:rPr lang="en-US" sz="2000" dirty="0">
                <a:solidFill>
                  <a:srgbClr val="EC7A08"/>
                </a:solidFill>
                <a:latin typeface="Myriad Web Pro"/>
              </a:rPr>
              <a:t>-Adherence</a:t>
            </a:r>
          </a:p>
          <a:p>
            <a:pPr>
              <a:spcAft>
                <a:spcPts val="600"/>
              </a:spcAft>
            </a:pPr>
            <a:r>
              <a:rPr lang="en-US" sz="2000" b="1" dirty="0">
                <a:solidFill>
                  <a:srgbClr val="EC7A08"/>
                </a:solidFill>
                <a:latin typeface="Myriad Web Pro"/>
              </a:rPr>
              <a:t>Prevention for Negatives</a:t>
            </a:r>
          </a:p>
          <a:p>
            <a:pPr>
              <a:spcAft>
                <a:spcPts val="600"/>
              </a:spcAft>
            </a:pPr>
            <a:r>
              <a:rPr lang="en-US" sz="2000" dirty="0">
                <a:solidFill>
                  <a:srgbClr val="EC7A08"/>
                </a:solidFill>
                <a:latin typeface="Myriad Web Pro"/>
              </a:rPr>
              <a:t>-STD/HCV/TB screening</a:t>
            </a:r>
          </a:p>
          <a:p>
            <a:pPr>
              <a:spcAft>
                <a:spcPts val="600"/>
              </a:spcAft>
            </a:pPr>
            <a:r>
              <a:rPr lang="en-US" sz="2000" dirty="0">
                <a:solidFill>
                  <a:srgbClr val="EC7A08"/>
                </a:solidFill>
                <a:latin typeface="Myriad Web Pro"/>
              </a:rPr>
              <a:t>-PrEP, </a:t>
            </a:r>
            <a:r>
              <a:rPr lang="en-US" sz="2000" dirty="0" err="1">
                <a:solidFill>
                  <a:srgbClr val="EC7A08"/>
                </a:solidFill>
                <a:latin typeface="Myriad Web Pro"/>
              </a:rPr>
              <a:t>nPEP</a:t>
            </a:r>
            <a:r>
              <a:rPr lang="en-US" sz="2000" dirty="0">
                <a:solidFill>
                  <a:srgbClr val="EC7A08"/>
                </a:solidFill>
                <a:latin typeface="Myriad Web Pro"/>
              </a:rPr>
              <a:t> referrals</a:t>
            </a:r>
          </a:p>
        </p:txBody>
      </p:sp>
      <p:sp>
        <p:nvSpPr>
          <p:cNvPr id="16" name="Right Arrow 15"/>
          <p:cNvSpPr/>
          <p:nvPr/>
        </p:nvSpPr>
        <p:spPr>
          <a:xfrm>
            <a:off x="5453672" y="1088337"/>
            <a:ext cx="6096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latin typeface="Myriad Web Pro"/>
            </a:endParaRPr>
          </a:p>
        </p:txBody>
      </p:sp>
      <p:sp>
        <p:nvSpPr>
          <p:cNvPr id="17" name="Right Arrow 16"/>
          <p:cNvSpPr/>
          <p:nvPr/>
        </p:nvSpPr>
        <p:spPr>
          <a:xfrm rot="10800000">
            <a:off x="2798899" y="1088067"/>
            <a:ext cx="6096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latin typeface="Myriad Web Pro"/>
            </a:endParaRPr>
          </a:p>
        </p:txBody>
      </p:sp>
    </p:spTree>
    <p:extLst>
      <p:ext uri="{BB962C8B-B14F-4D97-AF65-F5344CB8AC3E}">
        <p14:creationId xmlns:p14="http://schemas.microsoft.com/office/powerpoint/2010/main" val="94733185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2541800603"/>
              </p:ext>
            </p:extLst>
          </p:nvPr>
        </p:nvGraphicFramePr>
        <p:xfrm>
          <a:off x="4343400" y="17145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lstStyle/>
          <a:p>
            <a:r>
              <a:rPr lang="en-US" dirty="0" smtClean="0"/>
              <a:t>What is your favorite part of USCA? </a:t>
            </a:r>
            <a:endParaRPr lang="en-US" dirty="0"/>
          </a:p>
        </p:txBody>
      </p:sp>
      <p:sp>
        <p:nvSpPr>
          <p:cNvPr id="3" name="TPAnswers"/>
          <p:cNvSpPr>
            <a:spLocks noGrp="1"/>
          </p:cNvSpPr>
          <p:nvPr>
            <p:ph type="body" idx="1"/>
            <p:custDataLst>
              <p:tags r:id="rId3"/>
            </p:custDataLst>
          </p:nvPr>
        </p:nvSpPr>
        <p:spPr>
          <a:xfrm>
            <a:off x="628650" y="2362200"/>
            <a:ext cx="3943350" cy="3657600"/>
          </a:xfrm>
        </p:spPr>
        <p:txBody>
          <a:bodyPr/>
          <a:lstStyle/>
          <a:p>
            <a:pPr marL="457200" indent="-457200">
              <a:buFont typeface="Arial" panose="020B0604020202020204" pitchFamily="34" charset="0"/>
              <a:buAutoNum type="alphaUcPeriod"/>
            </a:pPr>
            <a:r>
              <a:rPr lang="en-US" dirty="0" smtClean="0"/>
              <a:t>Hearing from the experts</a:t>
            </a:r>
          </a:p>
          <a:p>
            <a:pPr marL="457200" indent="-457200">
              <a:buFont typeface="Arial" panose="020B0604020202020204" pitchFamily="34" charset="0"/>
              <a:buAutoNum type="alphaUcPeriod"/>
            </a:pPr>
            <a:r>
              <a:rPr lang="en-US" dirty="0" smtClean="0"/>
              <a:t>Learning new information about HIV</a:t>
            </a:r>
          </a:p>
          <a:p>
            <a:pPr marL="457200" indent="-457200">
              <a:buFont typeface="Arial" panose="020B0604020202020204" pitchFamily="34" charset="0"/>
              <a:buAutoNum type="alphaUcPeriod"/>
            </a:pPr>
            <a:r>
              <a:rPr lang="en-US" dirty="0" smtClean="0"/>
              <a:t>Getting together with old friends</a:t>
            </a:r>
          </a:p>
          <a:p>
            <a:pPr marL="457200" indent="-457200">
              <a:buFont typeface="Arial" panose="020B0604020202020204" pitchFamily="34" charset="0"/>
              <a:buAutoNum type="alphaUcPeriod"/>
            </a:pPr>
            <a:r>
              <a:rPr lang="en-US" dirty="0" smtClean="0"/>
              <a:t>Having an opportunity to re-energize</a:t>
            </a:r>
          </a:p>
          <a:p>
            <a:pPr marL="457200" indent="-457200">
              <a:buFont typeface="Arial" panose="020B0604020202020204" pitchFamily="34" charset="0"/>
              <a:buAutoNum type="alphaUcPeriod"/>
            </a:pPr>
            <a:r>
              <a:rPr lang="en-US" dirty="0" smtClean="0"/>
              <a:t>The weather is amazing</a:t>
            </a:r>
          </a:p>
          <a:p>
            <a:pPr marL="457200" indent="-457200">
              <a:buFont typeface="Arial" panose="020B0604020202020204" pitchFamily="34" charset="0"/>
              <a:buAutoNum type="alphaUcPeriod"/>
            </a:pPr>
            <a:r>
              <a:rPr lang="en-US" dirty="0" smtClean="0"/>
              <a:t>Meeting new people </a:t>
            </a:r>
            <a:endParaRPr lang="en-US" dirty="0"/>
          </a:p>
        </p:txBody>
      </p:sp>
      <p:cxnSp>
        <p:nvCxnSpPr>
          <p:cNvPr id="5" name="Straight Connector 4"/>
          <p:cNvCxnSpPr/>
          <p:nvPr/>
        </p:nvCxnSpPr>
        <p:spPr>
          <a:xfrm>
            <a:off x="0" y="1600200"/>
            <a:ext cx="9144000" cy="0"/>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99922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457200"/>
            <a:ext cx="1603387" cy="1140051"/>
          </a:xfrm>
          <a:prstGeom prst="rect">
            <a:avLst/>
          </a:prstGeom>
        </p:spPr>
      </p:pic>
      <p:sp>
        <p:nvSpPr>
          <p:cNvPr id="6" name="Rectangle 5"/>
          <p:cNvSpPr/>
          <p:nvPr/>
        </p:nvSpPr>
        <p:spPr>
          <a:xfrm>
            <a:off x="2871770" y="747665"/>
            <a:ext cx="569387" cy="369332"/>
          </a:xfrm>
          <a:prstGeom prst="rect">
            <a:avLst/>
          </a:prstGeom>
        </p:spPr>
        <p:txBody>
          <a:bodyPr wrap="none">
            <a:spAutoFit/>
          </a:bodyPr>
          <a:lstStyle/>
          <a:p>
            <a:r>
              <a:rPr lang="en-US" b="1" dirty="0" smtClean="0">
                <a:solidFill>
                  <a:srgbClr val="92D050"/>
                </a:solidFill>
                <a:latin typeface="Myriad Web Pro"/>
              </a:rPr>
              <a:t>$$$</a:t>
            </a:r>
            <a:endParaRPr lang="en-US" b="1" dirty="0">
              <a:solidFill>
                <a:srgbClr val="92D050"/>
              </a:solidFill>
              <a:latin typeface="Myriad Web Pro"/>
            </a:endParaRPr>
          </a:p>
        </p:txBody>
      </p:sp>
      <p:sp>
        <p:nvSpPr>
          <p:cNvPr id="7" name="Rectangle 6"/>
          <p:cNvSpPr/>
          <p:nvPr/>
        </p:nvSpPr>
        <p:spPr>
          <a:xfrm>
            <a:off x="5421014" y="755602"/>
            <a:ext cx="569387" cy="369332"/>
          </a:xfrm>
          <a:prstGeom prst="rect">
            <a:avLst/>
          </a:prstGeom>
        </p:spPr>
        <p:txBody>
          <a:bodyPr wrap="none">
            <a:spAutoFit/>
          </a:bodyPr>
          <a:lstStyle/>
          <a:p>
            <a:r>
              <a:rPr lang="en-US" b="1" dirty="0">
                <a:solidFill>
                  <a:srgbClr val="92D050"/>
                </a:solidFill>
                <a:latin typeface="Myriad Web Pro"/>
              </a:rPr>
              <a:t>$$$</a:t>
            </a:r>
          </a:p>
        </p:txBody>
      </p:sp>
      <p:sp>
        <p:nvSpPr>
          <p:cNvPr id="9" name="Rectangle 8"/>
          <p:cNvSpPr/>
          <p:nvPr/>
        </p:nvSpPr>
        <p:spPr>
          <a:xfrm>
            <a:off x="1148197" y="552093"/>
            <a:ext cx="1507131" cy="95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0000"/>
                </a:solidFill>
                <a:latin typeface="Myriad Web Pro"/>
              </a:rPr>
              <a:t>Health Departments</a:t>
            </a:r>
          </a:p>
        </p:txBody>
      </p:sp>
      <p:sp>
        <p:nvSpPr>
          <p:cNvPr id="10" name="Rectangle 9"/>
          <p:cNvSpPr/>
          <p:nvPr/>
        </p:nvSpPr>
        <p:spPr>
          <a:xfrm>
            <a:off x="6172200" y="457200"/>
            <a:ext cx="1519741" cy="9502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C000"/>
                </a:solidFill>
                <a:latin typeface="Myriad Web Pro"/>
              </a:rPr>
              <a:t>Community Based Organizations</a:t>
            </a:r>
          </a:p>
        </p:txBody>
      </p:sp>
      <p:sp>
        <p:nvSpPr>
          <p:cNvPr id="14" name="Rectangle 13"/>
          <p:cNvSpPr/>
          <p:nvPr/>
        </p:nvSpPr>
        <p:spPr>
          <a:xfrm>
            <a:off x="583802" y="1721210"/>
            <a:ext cx="2815586" cy="3139321"/>
          </a:xfrm>
          <a:prstGeom prst="rect">
            <a:avLst/>
          </a:prstGeom>
        </p:spPr>
        <p:txBody>
          <a:bodyPr wrap="square">
            <a:spAutoFit/>
          </a:bodyPr>
          <a:lstStyle/>
          <a:p>
            <a:r>
              <a:rPr lang="en-US" b="1" dirty="0">
                <a:solidFill>
                  <a:srgbClr val="00C6D7"/>
                </a:solidFill>
                <a:latin typeface="Myriad Web Pro"/>
              </a:rPr>
              <a:t>HIV Testing</a:t>
            </a:r>
          </a:p>
          <a:p>
            <a:r>
              <a:rPr lang="en-US" b="1" dirty="0">
                <a:solidFill>
                  <a:srgbClr val="00C6D7"/>
                </a:solidFill>
                <a:latin typeface="Myriad Web Pro"/>
              </a:rPr>
              <a:t>Prevention for Positives</a:t>
            </a:r>
          </a:p>
          <a:p>
            <a:r>
              <a:rPr lang="en-US" dirty="0">
                <a:solidFill>
                  <a:srgbClr val="00C6D7"/>
                </a:solidFill>
                <a:latin typeface="Myriad Web Pro"/>
              </a:rPr>
              <a:t>-Linkage to care</a:t>
            </a:r>
          </a:p>
          <a:p>
            <a:r>
              <a:rPr lang="en-US" dirty="0">
                <a:solidFill>
                  <a:srgbClr val="00C6D7"/>
                </a:solidFill>
                <a:latin typeface="Myriad Web Pro"/>
              </a:rPr>
              <a:t>-Re-engagement</a:t>
            </a:r>
          </a:p>
          <a:p>
            <a:r>
              <a:rPr lang="en-US" dirty="0">
                <a:solidFill>
                  <a:srgbClr val="00C6D7"/>
                </a:solidFill>
                <a:latin typeface="Myriad Web Pro"/>
              </a:rPr>
              <a:t>-Adherence</a:t>
            </a:r>
          </a:p>
          <a:p>
            <a:r>
              <a:rPr lang="en-US" dirty="0">
                <a:solidFill>
                  <a:srgbClr val="00C6D7"/>
                </a:solidFill>
                <a:latin typeface="Myriad Web Pro"/>
              </a:rPr>
              <a:t>-Partner services</a:t>
            </a:r>
          </a:p>
          <a:p>
            <a:r>
              <a:rPr lang="en-US" dirty="0">
                <a:solidFill>
                  <a:srgbClr val="00C6D7"/>
                </a:solidFill>
                <a:latin typeface="Myriad Web Pro"/>
              </a:rPr>
              <a:t>-Prevention service </a:t>
            </a:r>
          </a:p>
          <a:p>
            <a:r>
              <a:rPr lang="en-US" dirty="0">
                <a:solidFill>
                  <a:srgbClr val="00C6D7"/>
                </a:solidFill>
                <a:latin typeface="Myriad Web Pro"/>
              </a:rPr>
              <a:t>referral</a:t>
            </a:r>
          </a:p>
          <a:p>
            <a:r>
              <a:rPr lang="en-US" dirty="0">
                <a:solidFill>
                  <a:srgbClr val="00C6D7"/>
                </a:solidFill>
                <a:latin typeface="Myriad Web Pro"/>
              </a:rPr>
              <a:t>-Service integration</a:t>
            </a:r>
          </a:p>
          <a:p>
            <a:r>
              <a:rPr lang="en-US" dirty="0">
                <a:solidFill>
                  <a:srgbClr val="00C6D7"/>
                </a:solidFill>
                <a:latin typeface="Myriad Web Pro"/>
              </a:rPr>
              <a:t>-Risk reduction</a:t>
            </a:r>
          </a:p>
          <a:p>
            <a:r>
              <a:rPr lang="en-US" b="1" dirty="0">
                <a:solidFill>
                  <a:srgbClr val="00C6D7"/>
                </a:solidFill>
                <a:latin typeface="Myriad Web Pro"/>
              </a:rPr>
              <a:t>Condom Distribution</a:t>
            </a:r>
          </a:p>
        </p:txBody>
      </p:sp>
      <p:sp>
        <p:nvSpPr>
          <p:cNvPr id="15" name="Rectangle 14"/>
          <p:cNvSpPr/>
          <p:nvPr/>
        </p:nvSpPr>
        <p:spPr>
          <a:xfrm>
            <a:off x="5683936" y="1619277"/>
            <a:ext cx="2926664" cy="3200877"/>
          </a:xfrm>
          <a:prstGeom prst="rect">
            <a:avLst/>
          </a:prstGeom>
        </p:spPr>
        <p:txBody>
          <a:bodyPr wrap="square">
            <a:spAutoFit/>
          </a:bodyPr>
          <a:lstStyle/>
          <a:p>
            <a:pPr>
              <a:spcAft>
                <a:spcPts val="600"/>
              </a:spcAft>
            </a:pPr>
            <a:r>
              <a:rPr lang="en-US" b="1" dirty="0">
                <a:solidFill>
                  <a:srgbClr val="EC7A08"/>
                </a:solidFill>
                <a:latin typeface="Myriad Web Pro"/>
              </a:rPr>
              <a:t>Targeted HIV Testing</a:t>
            </a:r>
          </a:p>
          <a:p>
            <a:pPr>
              <a:spcAft>
                <a:spcPts val="600"/>
              </a:spcAft>
            </a:pPr>
            <a:r>
              <a:rPr lang="en-US" b="1" dirty="0">
                <a:solidFill>
                  <a:srgbClr val="EC7A08"/>
                </a:solidFill>
                <a:latin typeface="Myriad Web Pro"/>
              </a:rPr>
              <a:t>Prevention for Positives</a:t>
            </a:r>
          </a:p>
          <a:p>
            <a:pPr>
              <a:spcAft>
                <a:spcPts val="600"/>
              </a:spcAft>
            </a:pPr>
            <a:r>
              <a:rPr lang="en-US" dirty="0">
                <a:solidFill>
                  <a:srgbClr val="EC7A08"/>
                </a:solidFill>
                <a:latin typeface="Myriad Web Pro"/>
              </a:rPr>
              <a:t>-Linkage to care</a:t>
            </a:r>
          </a:p>
          <a:p>
            <a:pPr>
              <a:spcAft>
                <a:spcPts val="600"/>
              </a:spcAft>
            </a:pPr>
            <a:r>
              <a:rPr lang="en-US" dirty="0">
                <a:solidFill>
                  <a:srgbClr val="EC7A08"/>
                </a:solidFill>
                <a:latin typeface="Myriad Web Pro"/>
              </a:rPr>
              <a:t>-Navigation</a:t>
            </a:r>
          </a:p>
          <a:p>
            <a:pPr>
              <a:spcAft>
                <a:spcPts val="600"/>
              </a:spcAft>
            </a:pPr>
            <a:r>
              <a:rPr lang="en-US" dirty="0">
                <a:solidFill>
                  <a:srgbClr val="EC7A08"/>
                </a:solidFill>
                <a:latin typeface="Myriad Web Pro"/>
              </a:rPr>
              <a:t>-Partner services</a:t>
            </a:r>
          </a:p>
          <a:p>
            <a:pPr>
              <a:spcAft>
                <a:spcPts val="600"/>
              </a:spcAft>
            </a:pPr>
            <a:r>
              <a:rPr lang="en-US" dirty="0">
                <a:solidFill>
                  <a:srgbClr val="EC7A08"/>
                </a:solidFill>
                <a:latin typeface="Myriad Web Pro"/>
              </a:rPr>
              <a:t>-Adherence</a:t>
            </a:r>
          </a:p>
          <a:p>
            <a:pPr>
              <a:spcAft>
                <a:spcPts val="600"/>
              </a:spcAft>
            </a:pPr>
            <a:r>
              <a:rPr lang="en-US" b="1" dirty="0">
                <a:solidFill>
                  <a:srgbClr val="EC7A08"/>
                </a:solidFill>
                <a:latin typeface="Myriad Web Pro"/>
              </a:rPr>
              <a:t>Prevention for Negatives</a:t>
            </a:r>
          </a:p>
          <a:p>
            <a:pPr>
              <a:spcAft>
                <a:spcPts val="600"/>
              </a:spcAft>
            </a:pPr>
            <a:r>
              <a:rPr lang="en-US" dirty="0">
                <a:solidFill>
                  <a:srgbClr val="EC7A08"/>
                </a:solidFill>
                <a:latin typeface="Myriad Web Pro"/>
              </a:rPr>
              <a:t>-STD/HCV/TB screening</a:t>
            </a:r>
          </a:p>
          <a:p>
            <a:pPr>
              <a:spcAft>
                <a:spcPts val="600"/>
              </a:spcAft>
            </a:pPr>
            <a:r>
              <a:rPr lang="en-US" dirty="0">
                <a:solidFill>
                  <a:srgbClr val="EC7A08"/>
                </a:solidFill>
                <a:latin typeface="Myriad Web Pro"/>
              </a:rPr>
              <a:t>-PrEP, </a:t>
            </a:r>
            <a:r>
              <a:rPr lang="en-US" dirty="0" err="1">
                <a:solidFill>
                  <a:srgbClr val="EC7A08"/>
                </a:solidFill>
                <a:latin typeface="Myriad Web Pro"/>
              </a:rPr>
              <a:t>nPEP</a:t>
            </a:r>
            <a:r>
              <a:rPr lang="en-US" dirty="0">
                <a:solidFill>
                  <a:srgbClr val="EC7A08"/>
                </a:solidFill>
                <a:latin typeface="Myriad Web Pro"/>
              </a:rPr>
              <a:t> referrals</a:t>
            </a:r>
          </a:p>
        </p:txBody>
      </p:sp>
      <p:sp>
        <p:nvSpPr>
          <p:cNvPr id="16" name="Right Arrow 15"/>
          <p:cNvSpPr/>
          <p:nvPr/>
        </p:nvSpPr>
        <p:spPr>
          <a:xfrm>
            <a:off x="5453672" y="1088337"/>
            <a:ext cx="6096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latin typeface="Myriad Web Pro"/>
            </a:endParaRPr>
          </a:p>
        </p:txBody>
      </p:sp>
      <p:sp>
        <p:nvSpPr>
          <p:cNvPr id="17" name="Right Arrow 16"/>
          <p:cNvSpPr/>
          <p:nvPr/>
        </p:nvSpPr>
        <p:spPr>
          <a:xfrm rot="10800000">
            <a:off x="2798899" y="1088067"/>
            <a:ext cx="6096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latin typeface="Myriad Web Pro"/>
            </a:endParaRPr>
          </a:p>
        </p:txBody>
      </p:sp>
      <p:sp>
        <p:nvSpPr>
          <p:cNvPr id="2" name="Rounded Rectangle 1"/>
          <p:cNvSpPr/>
          <p:nvPr/>
        </p:nvSpPr>
        <p:spPr>
          <a:xfrm>
            <a:off x="583802" y="5410200"/>
            <a:ext cx="243917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Myriad Web Pro"/>
              </a:rPr>
              <a:t>CBA for</a:t>
            </a:r>
          </a:p>
          <a:p>
            <a:pPr algn="ctr"/>
            <a:r>
              <a:rPr lang="en-US" b="1" dirty="0" smtClean="0">
                <a:solidFill>
                  <a:srgbClr val="002060"/>
                </a:solidFill>
                <a:latin typeface="Myriad Web Pro"/>
              </a:rPr>
              <a:t>Health Departments</a:t>
            </a:r>
            <a:endParaRPr lang="en-US" b="1" dirty="0">
              <a:solidFill>
                <a:srgbClr val="002060"/>
              </a:solidFill>
              <a:latin typeface="Myriad Web Pro"/>
            </a:endParaRPr>
          </a:p>
        </p:txBody>
      </p:sp>
      <p:sp>
        <p:nvSpPr>
          <p:cNvPr id="18" name="Rounded Rectangle 17"/>
          <p:cNvSpPr/>
          <p:nvPr/>
        </p:nvSpPr>
        <p:spPr>
          <a:xfrm>
            <a:off x="3388502" y="5451764"/>
            <a:ext cx="2377724" cy="831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Myriad Web Pro"/>
              </a:rPr>
              <a:t>CBA for</a:t>
            </a:r>
          </a:p>
          <a:p>
            <a:pPr algn="ctr"/>
            <a:r>
              <a:rPr lang="en-US" b="1" dirty="0">
                <a:solidFill>
                  <a:srgbClr val="002060"/>
                </a:solidFill>
                <a:latin typeface="Myriad Web Pro"/>
              </a:rPr>
              <a:t>Health </a:t>
            </a:r>
            <a:r>
              <a:rPr lang="en-US" b="1" dirty="0" smtClean="0">
                <a:solidFill>
                  <a:srgbClr val="002060"/>
                </a:solidFill>
                <a:latin typeface="Myriad Web Pro"/>
              </a:rPr>
              <a:t>Care Organizations</a:t>
            </a:r>
            <a:endParaRPr lang="en-US" b="1" dirty="0">
              <a:solidFill>
                <a:srgbClr val="002060"/>
              </a:solidFill>
              <a:latin typeface="Myriad Web Pro"/>
            </a:endParaRPr>
          </a:p>
        </p:txBody>
      </p:sp>
      <p:sp>
        <p:nvSpPr>
          <p:cNvPr id="19" name="Rounded Rectangle 18"/>
          <p:cNvSpPr/>
          <p:nvPr/>
        </p:nvSpPr>
        <p:spPr>
          <a:xfrm>
            <a:off x="6172200" y="5410200"/>
            <a:ext cx="24384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Myriad Web Pro"/>
              </a:rPr>
              <a:t>CBA for</a:t>
            </a:r>
          </a:p>
          <a:p>
            <a:pPr algn="ctr"/>
            <a:r>
              <a:rPr lang="en-US" b="1" dirty="0" smtClean="0">
                <a:solidFill>
                  <a:srgbClr val="002060"/>
                </a:solidFill>
                <a:latin typeface="Myriad Web Pro"/>
              </a:rPr>
              <a:t>Community Based Organizations</a:t>
            </a:r>
            <a:endParaRPr lang="en-US" b="1" dirty="0">
              <a:solidFill>
                <a:srgbClr val="002060"/>
              </a:solidFill>
              <a:latin typeface="Myriad Web Pro"/>
            </a:endParaRPr>
          </a:p>
        </p:txBody>
      </p:sp>
      <p:sp>
        <p:nvSpPr>
          <p:cNvPr id="3" name="Right Arrow 2"/>
          <p:cNvSpPr/>
          <p:nvPr/>
        </p:nvSpPr>
        <p:spPr>
          <a:xfrm rot="16200000">
            <a:off x="1612123" y="5012337"/>
            <a:ext cx="457200" cy="44992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latin typeface="Myriad Web Pro"/>
            </a:endParaRPr>
          </a:p>
        </p:txBody>
      </p:sp>
      <p:sp>
        <p:nvSpPr>
          <p:cNvPr id="20" name="Right Arrow 19"/>
          <p:cNvSpPr/>
          <p:nvPr/>
        </p:nvSpPr>
        <p:spPr>
          <a:xfrm rot="16200000">
            <a:off x="4401009" y="4978408"/>
            <a:ext cx="457200" cy="44992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latin typeface="Myriad Web Pro"/>
            </a:endParaRPr>
          </a:p>
        </p:txBody>
      </p:sp>
      <p:sp>
        <p:nvSpPr>
          <p:cNvPr id="21" name="Right Arrow 20"/>
          <p:cNvSpPr/>
          <p:nvPr/>
        </p:nvSpPr>
        <p:spPr>
          <a:xfrm rot="16200000">
            <a:off x="7132745" y="4978408"/>
            <a:ext cx="457200" cy="44992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latin typeface="Myriad Web Pro"/>
            </a:endParaRPr>
          </a:p>
        </p:txBody>
      </p:sp>
    </p:spTree>
    <p:extLst>
      <p:ext uri="{BB962C8B-B14F-4D97-AF65-F5344CB8AC3E}">
        <p14:creationId xmlns:p14="http://schemas.microsoft.com/office/powerpoint/2010/main" val="2344719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 Care</a:t>
            </a:r>
            <a:endParaRPr lang="en-US" dirty="0"/>
          </a:p>
        </p:txBody>
      </p:sp>
    </p:spTree>
    <p:extLst>
      <p:ext uri="{BB962C8B-B14F-4D97-AF65-F5344CB8AC3E}">
        <p14:creationId xmlns:p14="http://schemas.microsoft.com/office/powerpoint/2010/main" val="8907401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 Care</a:t>
            </a:r>
            <a:endParaRPr lang="en-US" dirty="0"/>
          </a:p>
        </p:txBody>
      </p:sp>
      <p:sp>
        <p:nvSpPr>
          <p:cNvPr id="3" name="Content Placeholder 2"/>
          <p:cNvSpPr>
            <a:spLocks noGrp="1"/>
          </p:cNvSpPr>
          <p:nvPr>
            <p:ph idx="1"/>
          </p:nvPr>
        </p:nvSpPr>
        <p:spPr/>
        <p:txBody>
          <a:bodyPr>
            <a:normAutofit lnSpcReduction="10000"/>
          </a:bodyPr>
          <a:lstStyle/>
          <a:p>
            <a:r>
              <a:rPr lang="en-US" dirty="0" smtClean="0"/>
              <a:t>Use of HIV </a:t>
            </a:r>
            <a:r>
              <a:rPr lang="en-US" dirty="0"/>
              <a:t>surveillance data to identify HIV-diagnosed individuals not in care, link them to care, and support the HIV </a:t>
            </a:r>
            <a:r>
              <a:rPr lang="en-US" dirty="0" smtClean="0"/>
              <a:t>care </a:t>
            </a:r>
            <a:r>
              <a:rPr lang="en-US" dirty="0"/>
              <a:t>c</a:t>
            </a:r>
            <a:r>
              <a:rPr lang="en-US" dirty="0" smtClean="0"/>
              <a:t>ontinuum</a:t>
            </a:r>
          </a:p>
          <a:p>
            <a:r>
              <a:rPr lang="en-US" dirty="0" smtClean="0"/>
              <a:t>Focuses on linkage and re-engagement</a:t>
            </a:r>
          </a:p>
          <a:p>
            <a:pPr lvl="1"/>
            <a:r>
              <a:rPr lang="en-US" dirty="0" smtClean="0">
                <a:solidFill>
                  <a:srgbClr val="0F4D7B"/>
                </a:solidFill>
              </a:rPr>
              <a:t>Persons never linked to care</a:t>
            </a:r>
          </a:p>
          <a:p>
            <a:pPr lvl="1"/>
            <a:r>
              <a:rPr lang="en-US" dirty="0" smtClean="0">
                <a:solidFill>
                  <a:srgbClr val="0F4D7B"/>
                </a:solidFill>
              </a:rPr>
              <a:t>Persons who dropped out of care</a:t>
            </a:r>
          </a:p>
          <a:p>
            <a:r>
              <a:rPr lang="en-US" dirty="0" smtClean="0"/>
              <a:t>The goals of Data to Care are to:</a:t>
            </a:r>
          </a:p>
          <a:p>
            <a:pPr lvl="1"/>
            <a:r>
              <a:rPr lang="en-US" dirty="0">
                <a:solidFill>
                  <a:srgbClr val="0F4D7B"/>
                </a:solidFill>
              </a:rPr>
              <a:t>Increase the number of HIV-diagnosed individuals who are engaged in HIV </a:t>
            </a:r>
            <a:r>
              <a:rPr lang="en-US" dirty="0" smtClean="0">
                <a:solidFill>
                  <a:srgbClr val="0F4D7B"/>
                </a:solidFill>
              </a:rPr>
              <a:t>care</a:t>
            </a:r>
            <a:endParaRPr lang="en-US" dirty="0">
              <a:solidFill>
                <a:srgbClr val="0F4D7B"/>
              </a:solidFill>
            </a:endParaRPr>
          </a:p>
          <a:p>
            <a:pPr lvl="1"/>
            <a:r>
              <a:rPr lang="en-US" dirty="0">
                <a:solidFill>
                  <a:srgbClr val="0F4D7B"/>
                </a:solidFill>
              </a:rPr>
              <a:t>Increase the number of HIV-diagnosed persons with an undetectable viral load</a:t>
            </a:r>
          </a:p>
          <a:p>
            <a:endParaRPr lang="en-US" dirty="0"/>
          </a:p>
        </p:txBody>
      </p:sp>
    </p:spTree>
    <p:extLst>
      <p:ext uri="{BB962C8B-B14F-4D97-AF65-F5344CB8AC3E}">
        <p14:creationId xmlns:p14="http://schemas.microsoft.com/office/powerpoint/2010/main" val="110921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Health Department Identifies Persons </a:t>
            </a:r>
            <a:br>
              <a:rPr lang="en-US" sz="3200" dirty="0" smtClean="0"/>
            </a:br>
            <a:r>
              <a:rPr lang="en-US" sz="3200" dirty="0" smtClean="0"/>
              <a:t>Not in Care</a:t>
            </a:r>
            <a:endParaRPr lang="en-US" sz="3200" dirty="0"/>
          </a:p>
        </p:txBody>
      </p:sp>
      <p:sp>
        <p:nvSpPr>
          <p:cNvPr id="3" name="Content Placeholder 2"/>
          <p:cNvSpPr>
            <a:spLocks noGrp="1"/>
          </p:cNvSpPr>
          <p:nvPr>
            <p:ph idx="1"/>
          </p:nvPr>
        </p:nvSpPr>
        <p:spPr/>
        <p:txBody>
          <a:bodyPr/>
          <a:lstStyle/>
          <a:p>
            <a:r>
              <a:rPr lang="en-US" dirty="0" smtClean="0"/>
              <a:t>Laboratory data in health department surveillance system used </a:t>
            </a:r>
            <a:r>
              <a:rPr lang="en-US" dirty="0"/>
              <a:t>to determine care status</a:t>
            </a:r>
          </a:p>
          <a:p>
            <a:pPr lvl="1"/>
            <a:r>
              <a:rPr lang="en-US" dirty="0">
                <a:solidFill>
                  <a:srgbClr val="0F4D7B"/>
                </a:solidFill>
              </a:rPr>
              <a:t>CD4 or viral load test result as proxy for care </a:t>
            </a:r>
            <a:r>
              <a:rPr lang="en-US" dirty="0" smtClean="0">
                <a:solidFill>
                  <a:srgbClr val="0F4D7B"/>
                </a:solidFill>
              </a:rPr>
              <a:t>visit</a:t>
            </a:r>
          </a:p>
          <a:p>
            <a:pPr lvl="2"/>
            <a:r>
              <a:rPr lang="en-US" dirty="0">
                <a:solidFill>
                  <a:srgbClr val="0F4D7B"/>
                </a:solidFill>
              </a:rPr>
              <a:t>Persons never linked to care</a:t>
            </a:r>
          </a:p>
          <a:p>
            <a:pPr lvl="2"/>
            <a:r>
              <a:rPr lang="en-US" dirty="0">
                <a:solidFill>
                  <a:srgbClr val="0F4D7B"/>
                </a:solidFill>
              </a:rPr>
              <a:t>Persons who dropped out of </a:t>
            </a:r>
            <a:r>
              <a:rPr lang="en-US" dirty="0" smtClean="0">
                <a:solidFill>
                  <a:srgbClr val="0F4D7B"/>
                </a:solidFill>
              </a:rPr>
              <a:t>care</a:t>
            </a:r>
            <a:endParaRPr lang="en-US" dirty="0">
              <a:solidFill>
                <a:srgbClr val="0F4D7B"/>
              </a:solidFill>
            </a:endParaRPr>
          </a:p>
          <a:p>
            <a:r>
              <a:rPr lang="en-US" dirty="0" smtClean="0"/>
              <a:t>Health department creates “not in care” list</a:t>
            </a:r>
          </a:p>
          <a:p>
            <a:r>
              <a:rPr lang="en-US" dirty="0" smtClean="0"/>
              <a:t>Query other sources to determine care status</a:t>
            </a:r>
            <a:endParaRPr lang="en-US" dirty="0"/>
          </a:p>
          <a:p>
            <a:pPr lvl="1"/>
            <a:r>
              <a:rPr lang="en-US" dirty="0">
                <a:solidFill>
                  <a:srgbClr val="0F4D7B"/>
                </a:solidFill>
              </a:rPr>
              <a:t>Medicaid, ADAP, Ryan </a:t>
            </a:r>
            <a:r>
              <a:rPr lang="en-US" dirty="0" smtClean="0">
                <a:solidFill>
                  <a:srgbClr val="0F4D7B"/>
                </a:solidFill>
              </a:rPr>
              <a:t>White Program data</a:t>
            </a:r>
          </a:p>
          <a:p>
            <a:pPr lvl="1"/>
            <a:r>
              <a:rPr lang="en-US" dirty="0" smtClean="0">
                <a:solidFill>
                  <a:srgbClr val="0F4D7B"/>
                </a:solidFill>
              </a:rPr>
              <a:t>Health care providers</a:t>
            </a:r>
          </a:p>
          <a:p>
            <a:r>
              <a:rPr lang="en-US" dirty="0" smtClean="0"/>
              <a:t>Update surveillance data and “not in care” list</a:t>
            </a:r>
            <a:endParaRPr lang="en-US" dirty="0"/>
          </a:p>
          <a:p>
            <a:endParaRPr lang="en-US" dirty="0"/>
          </a:p>
          <a:p>
            <a:endParaRPr lang="en-US" dirty="0"/>
          </a:p>
        </p:txBody>
      </p:sp>
    </p:spTree>
    <p:extLst>
      <p:ext uri="{BB962C8B-B14F-4D97-AF65-F5344CB8AC3E}">
        <p14:creationId xmlns:p14="http://schemas.microsoft.com/office/powerpoint/2010/main" val="177233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Follow-up to Link or </a:t>
            </a:r>
            <a:r>
              <a:rPr lang="en-US" dirty="0" smtClean="0"/>
              <a:t>Re-engage</a:t>
            </a:r>
            <a:endParaRPr lang="en-US" dirty="0"/>
          </a:p>
        </p:txBody>
      </p:sp>
      <p:sp>
        <p:nvSpPr>
          <p:cNvPr id="3" name="Content Placeholder 2"/>
          <p:cNvSpPr>
            <a:spLocks noGrp="1"/>
          </p:cNvSpPr>
          <p:nvPr>
            <p:ph idx="1"/>
          </p:nvPr>
        </p:nvSpPr>
        <p:spPr/>
        <p:txBody>
          <a:bodyPr/>
          <a:lstStyle/>
          <a:p>
            <a:r>
              <a:rPr lang="en-US" dirty="0"/>
              <a:t>Health Department </a:t>
            </a:r>
            <a:r>
              <a:rPr lang="en-US" dirty="0" smtClean="0"/>
              <a:t>Model</a:t>
            </a:r>
          </a:p>
          <a:p>
            <a:pPr lvl="1"/>
            <a:r>
              <a:rPr lang="en-US" b="0" dirty="0" smtClean="0">
                <a:solidFill>
                  <a:srgbClr val="0F4D7B"/>
                </a:solidFill>
              </a:rPr>
              <a:t>Health </a:t>
            </a:r>
            <a:r>
              <a:rPr lang="en-US" b="0" dirty="0">
                <a:solidFill>
                  <a:srgbClr val="0F4D7B"/>
                </a:solidFill>
              </a:rPr>
              <a:t>department-initiated linkage and </a:t>
            </a:r>
            <a:r>
              <a:rPr lang="en-US" b="0" dirty="0" smtClean="0">
                <a:solidFill>
                  <a:srgbClr val="0F4D7B"/>
                </a:solidFill>
              </a:rPr>
              <a:t>re-engagement outreach</a:t>
            </a:r>
          </a:p>
          <a:p>
            <a:pPr marL="457200" lvl="1" indent="0">
              <a:buNone/>
            </a:pPr>
            <a:endParaRPr lang="en-US" b="0" dirty="0">
              <a:solidFill>
                <a:srgbClr val="0F4D7B"/>
              </a:solidFill>
            </a:endParaRPr>
          </a:p>
          <a:p>
            <a:r>
              <a:rPr lang="en-US" dirty="0" smtClean="0"/>
              <a:t>Health Care </a:t>
            </a:r>
            <a:r>
              <a:rPr lang="en-US" dirty="0"/>
              <a:t>Provider </a:t>
            </a:r>
            <a:r>
              <a:rPr lang="en-US" dirty="0" smtClean="0"/>
              <a:t>Model</a:t>
            </a:r>
          </a:p>
          <a:p>
            <a:pPr lvl="1"/>
            <a:r>
              <a:rPr lang="en-US" b="0" dirty="0" smtClean="0">
                <a:solidFill>
                  <a:srgbClr val="0F4D7B"/>
                </a:solidFill>
              </a:rPr>
              <a:t>Health care </a:t>
            </a:r>
            <a:r>
              <a:rPr lang="en-US" b="0" dirty="0">
                <a:solidFill>
                  <a:srgbClr val="0F4D7B"/>
                </a:solidFill>
              </a:rPr>
              <a:t>provider-initiated linkage and re-engagement outreach  </a:t>
            </a:r>
            <a:endParaRPr lang="en-US" b="0" dirty="0" smtClean="0">
              <a:solidFill>
                <a:srgbClr val="0F4D7B"/>
              </a:solidFill>
            </a:endParaRPr>
          </a:p>
          <a:p>
            <a:pPr marL="457200" lvl="1" indent="0">
              <a:buNone/>
            </a:pPr>
            <a:endParaRPr lang="en-US" b="0" dirty="0"/>
          </a:p>
          <a:p>
            <a:r>
              <a:rPr lang="en-US" dirty="0"/>
              <a:t>Combination Health </a:t>
            </a:r>
            <a:r>
              <a:rPr lang="en-US" dirty="0" smtClean="0"/>
              <a:t>Department/Health Care </a:t>
            </a:r>
            <a:r>
              <a:rPr lang="en-US" dirty="0"/>
              <a:t>Provider Model</a:t>
            </a:r>
          </a:p>
        </p:txBody>
      </p:sp>
    </p:spTree>
    <p:extLst>
      <p:ext uri="{BB962C8B-B14F-4D97-AF65-F5344CB8AC3E}">
        <p14:creationId xmlns:p14="http://schemas.microsoft.com/office/powerpoint/2010/main" val="315489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1002552551"/>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5"/>
          </a:graphicData>
        </a:graphic>
      </p:graphicFrame>
      <p:sp>
        <p:nvSpPr>
          <p:cNvPr id="2" name="TPQuestion"/>
          <p:cNvSpPr>
            <a:spLocks noGrp="1"/>
          </p:cNvSpPr>
          <p:nvPr>
            <p:ph type="title"/>
          </p:nvPr>
        </p:nvSpPr>
        <p:spPr/>
        <p:txBody>
          <a:bodyPr>
            <a:noAutofit/>
          </a:bodyPr>
          <a:lstStyle/>
          <a:p>
            <a:r>
              <a:rPr lang="en-US" sz="3200" dirty="0" smtClean="0"/>
              <a:t>What is your greatest challenge using data to engage/re-engage clients who are out of care?</a:t>
            </a:r>
            <a:endParaRPr lang="en-US" sz="3200" dirty="0"/>
          </a:p>
        </p:txBody>
      </p:sp>
      <p:sp>
        <p:nvSpPr>
          <p:cNvPr id="3" name="TPAnswers"/>
          <p:cNvSpPr>
            <a:spLocks noGrp="1"/>
          </p:cNvSpPr>
          <p:nvPr>
            <p:ph type="body" idx="1"/>
            <p:custDataLst>
              <p:tags r:id="rId3"/>
            </p:custDataLst>
          </p:nvPr>
        </p:nvSpPr>
        <p:spPr>
          <a:xfrm>
            <a:off x="628650" y="1905000"/>
            <a:ext cx="3943350" cy="3657600"/>
          </a:xfrm>
        </p:spPr>
        <p:txBody>
          <a:bodyPr>
            <a:normAutofit fontScale="92500" lnSpcReduction="10000"/>
          </a:bodyPr>
          <a:lstStyle/>
          <a:p>
            <a:pPr marL="457200" indent="-457200">
              <a:buFont typeface="Arial" panose="020B0604020202020204" pitchFamily="34" charset="0"/>
              <a:buAutoNum type="alphaUcPeriod"/>
            </a:pPr>
            <a:r>
              <a:rPr lang="en-US" dirty="0" smtClean="0"/>
              <a:t>Data quality</a:t>
            </a:r>
          </a:p>
          <a:p>
            <a:pPr marL="457200" indent="-457200">
              <a:buFont typeface="Arial" panose="020B0604020202020204" pitchFamily="34" charset="0"/>
              <a:buAutoNum type="alphaUcPeriod"/>
            </a:pPr>
            <a:r>
              <a:rPr lang="en-US" dirty="0" smtClean="0"/>
              <a:t>Incomplete lab reporting</a:t>
            </a:r>
          </a:p>
          <a:p>
            <a:pPr marL="457200" indent="-457200">
              <a:buFont typeface="Arial" panose="020B0604020202020204" pitchFamily="34" charset="0"/>
              <a:buAutoNum type="alphaUcPeriod"/>
            </a:pPr>
            <a:r>
              <a:rPr lang="en-US" dirty="0" smtClean="0"/>
              <a:t>Data sharing across surveillance and other programs</a:t>
            </a:r>
          </a:p>
          <a:p>
            <a:pPr marL="457200" indent="-457200">
              <a:buFont typeface="Arial" panose="020B0604020202020204" pitchFamily="34" charset="0"/>
              <a:buAutoNum type="alphaUcPeriod"/>
            </a:pPr>
            <a:r>
              <a:rPr lang="en-US" dirty="0" smtClean="0"/>
              <a:t>Data sharing across jurisdictions</a:t>
            </a:r>
          </a:p>
          <a:p>
            <a:pPr marL="457200" indent="-457200">
              <a:buFont typeface="Arial" panose="020B0604020202020204" pitchFamily="34" charset="0"/>
              <a:buAutoNum type="alphaUcPeriod"/>
            </a:pPr>
            <a:r>
              <a:rPr lang="en-US" dirty="0" smtClean="0"/>
              <a:t>Local laws and regulations</a:t>
            </a:r>
          </a:p>
          <a:p>
            <a:pPr marL="457200" indent="-457200">
              <a:buFont typeface="Arial" panose="020B0604020202020204" pitchFamily="34" charset="0"/>
              <a:buAutoNum type="alphaUcPeriod"/>
            </a:pPr>
            <a:r>
              <a:rPr lang="en-US" dirty="0" smtClean="0"/>
              <a:t>Communication with providers</a:t>
            </a:r>
          </a:p>
          <a:p>
            <a:pPr marL="457200" indent="-457200">
              <a:buFont typeface="Arial" panose="020B0604020202020204" pitchFamily="34" charset="0"/>
              <a:buAutoNum type="alphaUcPeriod"/>
            </a:pPr>
            <a:r>
              <a:rPr lang="en-US" dirty="0" smtClean="0"/>
              <a:t>Reaching clients who are out of care</a:t>
            </a:r>
            <a:endParaRPr lang="en-US" dirty="0"/>
          </a:p>
        </p:txBody>
      </p:sp>
      <p:cxnSp>
        <p:nvCxnSpPr>
          <p:cNvPr id="5" name="Straight Connector 4"/>
          <p:cNvCxnSpPr/>
          <p:nvPr/>
        </p:nvCxnSpPr>
        <p:spPr>
          <a:xfrm>
            <a:off x="0" y="1828800"/>
            <a:ext cx="9144000" cy="0"/>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43154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HRSA/HAB TA and Training Activities</a:t>
            </a:r>
            <a:br>
              <a:rPr lang="en-US" sz="3200" dirty="0" smtClean="0"/>
            </a:br>
            <a:r>
              <a:rPr lang="en-US" sz="3200" dirty="0" smtClean="0"/>
              <a:t>(Capacity Building)</a:t>
            </a:r>
            <a:endParaRPr lang="en-US" sz="3200" dirty="0"/>
          </a:p>
        </p:txBody>
      </p:sp>
      <p:sp>
        <p:nvSpPr>
          <p:cNvPr id="7" name="Content Placeholder 5"/>
          <p:cNvSpPr>
            <a:spLocks noGrp="1"/>
          </p:cNvSpPr>
          <p:nvPr>
            <p:ph idx="1"/>
          </p:nvPr>
        </p:nvSpPr>
        <p:spPr>
          <a:xfrm>
            <a:off x="304800" y="2743200"/>
            <a:ext cx="7886700" cy="3124200"/>
          </a:xfrm>
        </p:spPr>
        <p:txBody>
          <a:bodyPr numCol="2">
            <a:normAutofit fontScale="92500"/>
          </a:bodyPr>
          <a:lstStyle/>
          <a:p>
            <a:pPr lvl="1">
              <a:spcAft>
                <a:spcPts val="600"/>
              </a:spcAft>
            </a:pPr>
            <a:r>
              <a:rPr lang="en-US" dirty="0" smtClean="0">
                <a:solidFill>
                  <a:srgbClr val="0F4D7B"/>
                </a:solidFill>
              </a:rPr>
              <a:t>ADAP</a:t>
            </a:r>
          </a:p>
          <a:p>
            <a:pPr lvl="1">
              <a:spcAft>
                <a:spcPts val="600"/>
              </a:spcAft>
            </a:pPr>
            <a:r>
              <a:rPr lang="en-US" dirty="0" smtClean="0">
                <a:solidFill>
                  <a:srgbClr val="0F4D7B"/>
                </a:solidFill>
              </a:rPr>
              <a:t>Care/prevention </a:t>
            </a:r>
            <a:r>
              <a:rPr lang="en-US" dirty="0">
                <a:solidFill>
                  <a:srgbClr val="0F4D7B"/>
                </a:solidFill>
              </a:rPr>
              <a:t>c</a:t>
            </a:r>
            <a:r>
              <a:rPr lang="en-US" dirty="0" smtClean="0">
                <a:solidFill>
                  <a:srgbClr val="0F4D7B"/>
                </a:solidFill>
              </a:rPr>
              <a:t>apacity </a:t>
            </a:r>
            <a:r>
              <a:rPr lang="en-US" dirty="0">
                <a:solidFill>
                  <a:srgbClr val="0F4D7B"/>
                </a:solidFill>
              </a:rPr>
              <a:t>b</a:t>
            </a:r>
            <a:r>
              <a:rPr lang="en-US" dirty="0" smtClean="0">
                <a:solidFill>
                  <a:srgbClr val="0F4D7B"/>
                </a:solidFill>
              </a:rPr>
              <a:t>uilding</a:t>
            </a:r>
          </a:p>
          <a:p>
            <a:pPr lvl="1">
              <a:spcAft>
                <a:spcPts val="600"/>
              </a:spcAft>
            </a:pPr>
            <a:r>
              <a:rPr lang="en-US" dirty="0" smtClean="0">
                <a:solidFill>
                  <a:srgbClr val="0F4D7B"/>
                </a:solidFill>
              </a:rPr>
              <a:t>Clinician training (AETCs)</a:t>
            </a:r>
          </a:p>
          <a:p>
            <a:pPr lvl="1">
              <a:spcAft>
                <a:spcPts val="600"/>
              </a:spcAft>
            </a:pPr>
            <a:r>
              <a:rPr lang="en-US" dirty="0" smtClean="0">
                <a:solidFill>
                  <a:srgbClr val="0F4D7B"/>
                </a:solidFill>
              </a:rPr>
              <a:t>Community health </a:t>
            </a:r>
            <a:r>
              <a:rPr lang="en-US" dirty="0">
                <a:solidFill>
                  <a:srgbClr val="0F4D7B"/>
                </a:solidFill>
              </a:rPr>
              <a:t>w</a:t>
            </a:r>
            <a:r>
              <a:rPr lang="en-US" dirty="0" smtClean="0">
                <a:solidFill>
                  <a:srgbClr val="0F4D7B"/>
                </a:solidFill>
              </a:rPr>
              <a:t>orkers and access to care</a:t>
            </a:r>
            <a:endParaRPr lang="en-US" dirty="0">
              <a:solidFill>
                <a:srgbClr val="0F4D7B"/>
              </a:solidFill>
            </a:endParaRPr>
          </a:p>
          <a:p>
            <a:pPr lvl="1">
              <a:spcAft>
                <a:spcPts val="600"/>
              </a:spcAft>
            </a:pPr>
            <a:r>
              <a:rPr lang="en-US" dirty="0">
                <a:solidFill>
                  <a:srgbClr val="0F4D7B"/>
                </a:solidFill>
              </a:rPr>
              <a:t>Data</a:t>
            </a:r>
          </a:p>
          <a:p>
            <a:pPr lvl="1">
              <a:spcAft>
                <a:spcPts val="600"/>
              </a:spcAft>
            </a:pPr>
            <a:r>
              <a:rPr lang="en-US" dirty="0" smtClean="0">
                <a:solidFill>
                  <a:srgbClr val="0F4D7B"/>
                </a:solidFill>
              </a:rPr>
              <a:t>Engaging people in care</a:t>
            </a:r>
          </a:p>
          <a:p>
            <a:pPr lvl="1">
              <a:spcAft>
                <a:spcPts val="600"/>
              </a:spcAft>
            </a:pPr>
            <a:r>
              <a:rPr lang="en-US" dirty="0" smtClean="0">
                <a:solidFill>
                  <a:srgbClr val="0F4D7B"/>
                </a:solidFill>
              </a:rPr>
              <a:t>Health </a:t>
            </a:r>
            <a:r>
              <a:rPr lang="en-US" dirty="0">
                <a:solidFill>
                  <a:srgbClr val="0F4D7B"/>
                </a:solidFill>
              </a:rPr>
              <a:t>c</a:t>
            </a:r>
            <a:r>
              <a:rPr lang="en-US" dirty="0" smtClean="0">
                <a:solidFill>
                  <a:srgbClr val="0F4D7B"/>
                </a:solidFill>
              </a:rPr>
              <a:t>overage enrollment</a:t>
            </a:r>
            <a:endParaRPr lang="en-US" dirty="0">
              <a:solidFill>
                <a:srgbClr val="0F4D7B"/>
              </a:solidFill>
            </a:endParaRPr>
          </a:p>
          <a:p>
            <a:pPr lvl="1">
              <a:spcAft>
                <a:spcPts val="600"/>
              </a:spcAft>
            </a:pPr>
            <a:r>
              <a:rPr lang="en-US" dirty="0">
                <a:solidFill>
                  <a:srgbClr val="0F4D7B"/>
                </a:solidFill>
              </a:rPr>
              <a:t>H</a:t>
            </a:r>
            <a:r>
              <a:rPr lang="en-US" dirty="0" smtClean="0">
                <a:solidFill>
                  <a:srgbClr val="0F4D7B"/>
                </a:solidFill>
              </a:rPr>
              <a:t>ealth </a:t>
            </a:r>
            <a:r>
              <a:rPr lang="en-US" dirty="0">
                <a:solidFill>
                  <a:srgbClr val="0F4D7B"/>
                </a:solidFill>
              </a:rPr>
              <a:t>l</a:t>
            </a:r>
            <a:r>
              <a:rPr lang="en-US" dirty="0" smtClean="0">
                <a:solidFill>
                  <a:srgbClr val="0F4D7B"/>
                </a:solidFill>
              </a:rPr>
              <a:t>iteracy</a:t>
            </a:r>
          </a:p>
          <a:p>
            <a:pPr lvl="1">
              <a:spcAft>
                <a:spcPts val="600"/>
              </a:spcAft>
            </a:pPr>
            <a:r>
              <a:rPr lang="en-US" dirty="0" smtClean="0">
                <a:solidFill>
                  <a:srgbClr val="0F4D7B"/>
                </a:solidFill>
              </a:rPr>
              <a:t>Hepatitis C </a:t>
            </a:r>
          </a:p>
          <a:p>
            <a:pPr lvl="1">
              <a:spcAft>
                <a:spcPts val="600"/>
              </a:spcAft>
            </a:pPr>
            <a:r>
              <a:rPr lang="en-US" dirty="0">
                <a:solidFill>
                  <a:srgbClr val="0F4D7B"/>
                </a:solidFill>
              </a:rPr>
              <a:t>Leadership </a:t>
            </a:r>
            <a:r>
              <a:rPr lang="en-US" dirty="0" smtClean="0">
                <a:solidFill>
                  <a:srgbClr val="0F4D7B"/>
                </a:solidFill>
              </a:rPr>
              <a:t>training </a:t>
            </a:r>
            <a:r>
              <a:rPr lang="en-US" dirty="0">
                <a:solidFill>
                  <a:srgbClr val="0F4D7B"/>
                </a:solidFill>
              </a:rPr>
              <a:t>for PLWH of c</a:t>
            </a:r>
            <a:r>
              <a:rPr lang="en-US" dirty="0" smtClean="0">
                <a:solidFill>
                  <a:srgbClr val="0F4D7B"/>
                </a:solidFill>
              </a:rPr>
              <a:t>olor</a:t>
            </a:r>
          </a:p>
          <a:p>
            <a:pPr lvl="1">
              <a:spcAft>
                <a:spcPts val="600"/>
              </a:spcAft>
            </a:pPr>
            <a:r>
              <a:rPr lang="en-US" dirty="0" smtClean="0">
                <a:solidFill>
                  <a:srgbClr val="0F4D7B"/>
                </a:solidFill>
              </a:rPr>
              <a:t>Models </a:t>
            </a:r>
            <a:r>
              <a:rPr lang="en-US" dirty="0">
                <a:solidFill>
                  <a:srgbClr val="0F4D7B"/>
                </a:solidFill>
              </a:rPr>
              <a:t>of </a:t>
            </a:r>
            <a:r>
              <a:rPr lang="en-US" dirty="0" smtClean="0">
                <a:solidFill>
                  <a:srgbClr val="0F4D7B"/>
                </a:solidFill>
              </a:rPr>
              <a:t>care</a:t>
            </a:r>
          </a:p>
          <a:p>
            <a:pPr lvl="1">
              <a:spcAft>
                <a:spcPts val="600"/>
              </a:spcAft>
            </a:pPr>
            <a:r>
              <a:rPr lang="en-US" dirty="0" smtClean="0">
                <a:solidFill>
                  <a:srgbClr val="0F4D7B"/>
                </a:solidFill>
              </a:rPr>
              <a:t>Planning</a:t>
            </a:r>
          </a:p>
          <a:p>
            <a:pPr lvl="1">
              <a:spcAft>
                <a:spcPts val="600"/>
              </a:spcAft>
            </a:pPr>
            <a:r>
              <a:rPr lang="en-US" dirty="0" smtClean="0">
                <a:solidFill>
                  <a:srgbClr val="0F4D7B"/>
                </a:solidFill>
              </a:rPr>
              <a:t>Quality management</a:t>
            </a:r>
            <a:endParaRPr lang="en-US" dirty="0">
              <a:solidFill>
                <a:srgbClr val="0F4D7B"/>
              </a:solidFill>
            </a:endParaRPr>
          </a:p>
          <a:p>
            <a:pPr marL="457200" lvl="1" indent="0">
              <a:spcAft>
                <a:spcPts val="600"/>
              </a:spcAft>
              <a:buNone/>
            </a:pPr>
            <a:endParaRPr lang="en-US" sz="2400" dirty="0">
              <a:solidFill>
                <a:srgbClr val="0F4D7B"/>
              </a:solidFill>
            </a:endParaRPr>
          </a:p>
          <a:p>
            <a:pPr marL="457200" lvl="1" indent="0">
              <a:spcAft>
                <a:spcPts val="600"/>
              </a:spcAft>
              <a:buNone/>
            </a:pPr>
            <a:endParaRPr lang="en-US" sz="2400" dirty="0">
              <a:solidFill>
                <a:srgbClr val="0F4D7B"/>
              </a:solidFill>
            </a:endParaRPr>
          </a:p>
        </p:txBody>
      </p:sp>
      <p:sp>
        <p:nvSpPr>
          <p:cNvPr id="5" name="Rectangle 4"/>
          <p:cNvSpPr/>
          <p:nvPr/>
        </p:nvSpPr>
        <p:spPr>
          <a:xfrm>
            <a:off x="762000" y="1905000"/>
            <a:ext cx="7239000" cy="830997"/>
          </a:xfrm>
          <a:prstGeom prst="rect">
            <a:avLst/>
          </a:prstGeom>
        </p:spPr>
        <p:txBody>
          <a:bodyPr wrap="square">
            <a:spAutoFit/>
          </a:bodyPr>
          <a:lstStyle/>
          <a:p>
            <a:pPr lvl="0"/>
            <a:r>
              <a:rPr lang="en-US" sz="2400" dirty="0" smtClean="0">
                <a:solidFill>
                  <a:srgbClr val="0F4D7B"/>
                </a:solidFill>
              </a:rPr>
              <a:t>HRSA provides TA and training primarily targeting RWHAP grant recipients on:</a:t>
            </a:r>
            <a:endParaRPr lang="en-US" sz="2400" dirty="0">
              <a:solidFill>
                <a:srgbClr val="0F4D7B"/>
              </a:solidFill>
            </a:endParaRPr>
          </a:p>
        </p:txBody>
      </p:sp>
    </p:spTree>
    <p:extLst>
      <p:ext uri="{BB962C8B-B14F-4D97-AF65-F5344CB8AC3E}">
        <p14:creationId xmlns:p14="http://schemas.microsoft.com/office/powerpoint/2010/main" val="779091680"/>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34350" cy="1385889"/>
          </a:xfrm>
        </p:spPr>
        <p:txBody>
          <a:bodyPr>
            <a:normAutofit/>
          </a:bodyPr>
          <a:lstStyle/>
          <a:p>
            <a:r>
              <a:rPr lang="en-US" sz="3200" dirty="0" smtClean="0"/>
              <a:t>AETC Programs: Multi-faceted to meet needs at multiple levels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5536518"/>
              </p:ext>
            </p:extLst>
          </p:nvPr>
        </p:nvGraphicFramePr>
        <p:xfrm>
          <a:off x="990600" y="2209800"/>
          <a:ext cx="7469212" cy="342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216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Providers/AETC Collaborations</a:t>
            </a:r>
            <a:endParaRPr lang="en-US" dirty="0"/>
          </a:p>
        </p:txBody>
      </p:sp>
      <p:sp>
        <p:nvSpPr>
          <p:cNvPr id="3" name="Content Placeholder 2"/>
          <p:cNvSpPr>
            <a:spLocks noGrp="1"/>
          </p:cNvSpPr>
          <p:nvPr>
            <p:ph idx="1"/>
          </p:nvPr>
        </p:nvSpPr>
        <p:spPr/>
        <p:txBody>
          <a:bodyPr/>
          <a:lstStyle/>
          <a:p>
            <a:r>
              <a:rPr lang="en-US" dirty="0"/>
              <a:t>CBA providers build the capacity of the HIV prevention workforce</a:t>
            </a:r>
          </a:p>
          <a:p>
            <a:pPr lvl="1"/>
            <a:r>
              <a:rPr lang="en-US" dirty="0">
                <a:solidFill>
                  <a:srgbClr val="0F4D7B"/>
                </a:solidFill>
              </a:rPr>
              <a:t>National approach</a:t>
            </a:r>
          </a:p>
          <a:p>
            <a:r>
              <a:rPr lang="en-US" dirty="0"/>
              <a:t>AETCs build the capacity of the HIV clinical workforce</a:t>
            </a:r>
          </a:p>
          <a:p>
            <a:pPr lvl="1"/>
            <a:r>
              <a:rPr lang="en-US" dirty="0">
                <a:solidFill>
                  <a:srgbClr val="0F4D7B"/>
                </a:solidFill>
              </a:rPr>
              <a:t>Regional approach</a:t>
            </a:r>
          </a:p>
          <a:p>
            <a:r>
              <a:rPr lang="en-US" dirty="0"/>
              <a:t>Focus on improving outcomes along the HIV care continuum</a:t>
            </a:r>
          </a:p>
          <a:p>
            <a:pPr lvl="1"/>
            <a:r>
              <a:rPr lang="en-US" dirty="0">
                <a:solidFill>
                  <a:srgbClr val="0F4D7B"/>
                </a:solidFill>
              </a:rPr>
              <a:t>CDC focused on prevention</a:t>
            </a:r>
          </a:p>
          <a:p>
            <a:pPr lvl="1"/>
            <a:r>
              <a:rPr lang="en-US" dirty="0">
                <a:solidFill>
                  <a:srgbClr val="0F4D7B"/>
                </a:solidFill>
              </a:rPr>
              <a:t>HRSA focused on care</a:t>
            </a:r>
          </a:p>
        </p:txBody>
      </p:sp>
    </p:spTree>
    <p:extLst>
      <p:ext uri="{BB962C8B-B14F-4D97-AF65-F5344CB8AC3E}">
        <p14:creationId xmlns:p14="http://schemas.microsoft.com/office/powerpoint/2010/main" val="9625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Providers/AETC Collaborations</a:t>
            </a:r>
            <a:endParaRPr lang="en-US" dirty="0"/>
          </a:p>
        </p:txBody>
      </p:sp>
      <p:sp>
        <p:nvSpPr>
          <p:cNvPr id="3" name="Content Placeholder 2"/>
          <p:cNvSpPr>
            <a:spLocks noGrp="1"/>
          </p:cNvSpPr>
          <p:nvPr>
            <p:ph idx="1"/>
          </p:nvPr>
        </p:nvSpPr>
        <p:spPr/>
        <p:txBody>
          <a:bodyPr/>
          <a:lstStyle/>
          <a:p>
            <a:r>
              <a:rPr lang="en-US" dirty="0" smtClean="0"/>
              <a:t>PrEP and PEP</a:t>
            </a:r>
          </a:p>
          <a:p>
            <a:r>
              <a:rPr lang="en-US" dirty="0" smtClean="0"/>
              <a:t>HIV testing</a:t>
            </a:r>
          </a:p>
          <a:p>
            <a:r>
              <a:rPr lang="en-US" dirty="0" smtClean="0"/>
              <a:t>Navigation</a:t>
            </a:r>
          </a:p>
          <a:p>
            <a:r>
              <a:rPr lang="en-US" dirty="0" smtClean="0"/>
              <a:t>Sharing and distributing materials</a:t>
            </a:r>
          </a:p>
          <a:p>
            <a:r>
              <a:rPr lang="en-US" dirty="0" smtClean="0"/>
              <a:t>Coordinated capacity building assistance</a:t>
            </a:r>
          </a:p>
          <a:p>
            <a:pPr lvl="1"/>
            <a:r>
              <a:rPr lang="en-US" dirty="0" smtClean="0">
                <a:solidFill>
                  <a:srgbClr val="0F4D7B"/>
                </a:solidFill>
              </a:rPr>
              <a:t>Trainings</a:t>
            </a:r>
          </a:p>
          <a:p>
            <a:pPr lvl="1"/>
            <a:r>
              <a:rPr lang="en-US" dirty="0" smtClean="0">
                <a:solidFill>
                  <a:srgbClr val="0F4D7B"/>
                </a:solidFill>
              </a:rPr>
              <a:t>Presentations</a:t>
            </a:r>
            <a:endParaRPr lang="en-US" dirty="0">
              <a:solidFill>
                <a:srgbClr val="0F4D7B"/>
              </a:solidFill>
            </a:endParaRPr>
          </a:p>
        </p:txBody>
      </p:sp>
    </p:spTree>
    <p:extLst>
      <p:ext uri="{BB962C8B-B14F-4D97-AF65-F5344CB8AC3E}">
        <p14:creationId xmlns:p14="http://schemas.microsoft.com/office/powerpoint/2010/main" val="40867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629456264"/>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5"/>
          </a:graphicData>
        </a:graphic>
      </p:graphicFrame>
      <p:sp>
        <p:nvSpPr>
          <p:cNvPr id="2" name="TPQuestion"/>
          <p:cNvSpPr>
            <a:spLocks noGrp="1"/>
          </p:cNvSpPr>
          <p:nvPr>
            <p:ph type="title"/>
          </p:nvPr>
        </p:nvSpPr>
        <p:spPr/>
        <p:txBody>
          <a:bodyPr/>
          <a:lstStyle/>
          <a:p>
            <a:r>
              <a:rPr lang="en-US" dirty="0" smtClean="0"/>
              <a:t>What is your primary job focus?</a:t>
            </a:r>
            <a:endParaRPr lang="en-US" dirty="0"/>
          </a:p>
        </p:txBody>
      </p:sp>
      <p:sp>
        <p:nvSpPr>
          <p:cNvPr id="3" name="TPAnswers"/>
          <p:cNvSpPr>
            <a:spLocks noGrp="1"/>
          </p:cNvSpPr>
          <p:nvPr>
            <p:ph type="body" idx="1"/>
            <p:custDataLst>
              <p:tags r:id="rId3"/>
            </p:custDataLst>
          </p:nvPr>
        </p:nvSpPr>
        <p:spPr>
          <a:xfrm>
            <a:off x="628650" y="2362200"/>
            <a:ext cx="3943350" cy="3657600"/>
          </a:xfrm>
        </p:spPr>
        <p:txBody>
          <a:bodyPr/>
          <a:lstStyle/>
          <a:p>
            <a:pPr marL="457200" indent="-457200">
              <a:buFont typeface="Arial" panose="020B0604020202020204" pitchFamily="34" charset="0"/>
              <a:buAutoNum type="alphaUcPeriod"/>
            </a:pPr>
            <a:r>
              <a:rPr lang="en-US" dirty="0" smtClean="0"/>
              <a:t>Prevention</a:t>
            </a:r>
          </a:p>
          <a:p>
            <a:pPr marL="457200" indent="-457200">
              <a:buFont typeface="Arial" panose="020B0604020202020204" pitchFamily="34" charset="0"/>
              <a:buAutoNum type="alphaUcPeriod"/>
            </a:pPr>
            <a:r>
              <a:rPr lang="en-US" dirty="0" smtClean="0"/>
              <a:t>Care</a:t>
            </a:r>
          </a:p>
          <a:p>
            <a:pPr marL="457200" indent="-457200">
              <a:buFont typeface="Arial" panose="020B0604020202020204" pitchFamily="34" charset="0"/>
              <a:buAutoNum type="alphaUcPeriod"/>
            </a:pPr>
            <a:r>
              <a:rPr lang="en-US" dirty="0" smtClean="0"/>
              <a:t>Both prevention and care</a:t>
            </a:r>
          </a:p>
          <a:p>
            <a:pPr marL="457200" indent="-457200">
              <a:buFont typeface="Arial" panose="020B0604020202020204" pitchFamily="34" charset="0"/>
              <a:buAutoNum type="alphaUcPeriod"/>
            </a:pPr>
            <a:r>
              <a:rPr lang="en-US" dirty="0" smtClean="0"/>
              <a:t>Research</a:t>
            </a:r>
          </a:p>
          <a:p>
            <a:pPr marL="457200" indent="-457200">
              <a:buFont typeface="Arial" panose="020B0604020202020204" pitchFamily="34" charset="0"/>
              <a:buAutoNum type="alphaUcPeriod"/>
            </a:pPr>
            <a:r>
              <a:rPr lang="en-US" dirty="0" smtClean="0"/>
              <a:t>Other </a:t>
            </a:r>
            <a:endParaRPr lang="en-US" dirty="0"/>
          </a:p>
        </p:txBody>
      </p:sp>
      <p:cxnSp>
        <p:nvCxnSpPr>
          <p:cNvPr id="5" name="Straight Connector 4"/>
          <p:cNvCxnSpPr/>
          <p:nvPr/>
        </p:nvCxnSpPr>
        <p:spPr>
          <a:xfrm>
            <a:off x="0" y="1600200"/>
            <a:ext cx="9144000" cy="0"/>
          </a:xfrm>
          <a:prstGeom prst="line">
            <a:avLst/>
          </a:prstGeom>
          <a:ln w="38100">
            <a:solidFill>
              <a:srgbClr val="8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948369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384676"/>
            <a:ext cx="9144000" cy="3187324"/>
          </a:xfrm>
          <a:prstGeom prst="rect">
            <a:avLst/>
          </a:prstGeom>
        </p:spPr>
        <p:txBody>
          <a:bodyPr>
            <a:normAutofit/>
          </a:bodyPr>
          <a:lstStyle/>
          <a:p>
            <a:r>
              <a:rPr lang="en-US" sz="4000" b="1" dirty="0" smtClean="0">
                <a:solidFill>
                  <a:srgbClr val="2F4C8E"/>
                </a:solidFill>
              </a:rPr>
              <a:t>CBA for Health Care Organizations</a:t>
            </a:r>
            <a:br>
              <a:rPr lang="en-US" sz="4000" b="1" dirty="0" smtClean="0">
                <a:solidFill>
                  <a:srgbClr val="2F4C8E"/>
                </a:solidFill>
              </a:rPr>
            </a:br>
            <a:r>
              <a:rPr lang="en-US" sz="4000" b="1" dirty="0" smtClean="0">
                <a:solidFill>
                  <a:srgbClr val="2F4C8E"/>
                </a:solidFill>
              </a:rPr>
              <a:t>(Category C Grantees)</a:t>
            </a:r>
            <a:br>
              <a:rPr lang="en-US" sz="4000" b="1" dirty="0" smtClean="0">
                <a:solidFill>
                  <a:srgbClr val="2F4C8E"/>
                </a:solidFill>
              </a:rPr>
            </a:br>
            <a:r>
              <a:rPr lang="en-US" sz="4000" b="1" dirty="0">
                <a:solidFill>
                  <a:srgbClr val="2F4C8E"/>
                </a:solidFill>
              </a:rPr>
              <a:t/>
            </a:r>
            <a:br>
              <a:rPr lang="en-US" sz="4000" b="1" dirty="0">
                <a:solidFill>
                  <a:srgbClr val="2F4C8E"/>
                </a:solidFill>
              </a:rPr>
            </a:br>
            <a:r>
              <a:rPr lang="en-US" sz="4000" b="1" i="1" dirty="0">
                <a:solidFill>
                  <a:srgbClr val="2F4C8E"/>
                </a:solidFill>
              </a:rPr>
              <a:t>https://</a:t>
            </a:r>
            <a:r>
              <a:rPr lang="en-US" sz="4000" b="1" i="1" dirty="0" err="1">
                <a:solidFill>
                  <a:srgbClr val="2F4C8E"/>
                </a:solidFill>
              </a:rPr>
              <a:t>www.cbaproviders.org</a:t>
            </a:r>
            <a:r>
              <a:rPr lang="en-US" sz="4000" b="1" i="1" dirty="0">
                <a:solidFill>
                  <a:srgbClr val="2F4C8E"/>
                </a:solidFill>
              </a:rPr>
              <a:t>/</a:t>
            </a:r>
            <a:r>
              <a:rPr lang="en-US" sz="4000" b="1" i="1" dirty="0" err="1">
                <a:solidFill>
                  <a:srgbClr val="2F4C8E"/>
                </a:solidFill>
              </a:rPr>
              <a:t>hcos</a:t>
            </a:r>
            <a:r>
              <a:rPr lang="en-US" sz="4000" b="1" i="1" dirty="0">
                <a:solidFill>
                  <a:srgbClr val="2F4C8E"/>
                </a:solidFill>
              </a:rPr>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3318" y="3750604"/>
            <a:ext cx="2495313" cy="244540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7034" y="4379618"/>
            <a:ext cx="2987137" cy="122854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555" y="4393128"/>
            <a:ext cx="2923251" cy="1069075"/>
          </a:xfrm>
          <a:prstGeom prst="rect">
            <a:avLst/>
          </a:prstGeom>
        </p:spPr>
      </p:pic>
    </p:spTree>
    <p:extLst>
      <p:ext uri="{BB962C8B-B14F-4D97-AF65-F5344CB8AC3E}">
        <p14:creationId xmlns:p14="http://schemas.microsoft.com/office/powerpoint/2010/main" val="272407225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59731"/>
            <a:ext cx="9144000" cy="461665"/>
          </a:xfrm>
          <a:prstGeom prst="rect">
            <a:avLst/>
          </a:prstGeom>
          <a:noFill/>
        </p:spPr>
        <p:txBody>
          <a:bodyPr wrap="square" rtlCol="0">
            <a:spAutoFit/>
          </a:bodyPr>
          <a:lstStyle/>
          <a:p>
            <a:pPr algn="ctr" defTabSz="457200"/>
            <a:r>
              <a:rPr lang="en-US" sz="2400" b="1" dirty="0" smtClean="0">
                <a:solidFill>
                  <a:srgbClr val="2F4C8E"/>
                </a:solidFill>
                <a:latin typeface="Calibri"/>
              </a:rPr>
              <a:t>What HCOs are eligible for CPN CBA?</a:t>
            </a:r>
            <a:endParaRPr lang="en-US" sz="2400" b="1" dirty="0">
              <a:solidFill>
                <a:srgbClr val="2F4C8E"/>
              </a:solidFill>
              <a:latin typeface="Calibri"/>
            </a:endParaRPr>
          </a:p>
        </p:txBody>
      </p:sp>
      <p:sp>
        <p:nvSpPr>
          <p:cNvPr id="10" name="TextBox 9"/>
          <p:cNvSpPr txBox="1"/>
          <p:nvPr/>
        </p:nvSpPr>
        <p:spPr>
          <a:xfrm>
            <a:off x="6025363" y="3262131"/>
            <a:ext cx="1985552" cy="815608"/>
          </a:xfrm>
          <a:prstGeom prst="rect">
            <a:avLst/>
          </a:prstGeom>
          <a:noFill/>
        </p:spPr>
        <p:txBody>
          <a:bodyPr wrap="square" rtlCol="0">
            <a:spAutoFit/>
          </a:bodyPr>
          <a:lstStyle/>
          <a:p>
            <a:pPr defTabSz="457200"/>
            <a:r>
              <a:rPr lang="en-US" sz="1300" b="1" dirty="0" smtClean="0">
                <a:solidFill>
                  <a:prstClr val="white"/>
                </a:solidFill>
                <a:latin typeface="Calibri"/>
              </a:rPr>
              <a:t>Collaborative Assistance</a:t>
            </a:r>
          </a:p>
          <a:p>
            <a:pPr marL="285750" indent="-285750" defTabSz="457200">
              <a:buFont typeface="Arial" panose="020B0604020202020204" pitchFamily="34" charset="0"/>
              <a:buChar char="•"/>
            </a:pPr>
            <a:r>
              <a:rPr lang="en-US" sz="1100" dirty="0" smtClean="0">
                <a:solidFill>
                  <a:prstClr val="white"/>
                </a:solidFill>
                <a:latin typeface="Calibri"/>
              </a:rPr>
              <a:t>Continuous Coaching</a:t>
            </a:r>
          </a:p>
          <a:p>
            <a:pPr marL="285750" indent="-285750" defTabSz="457200">
              <a:buFont typeface="Arial" panose="020B0604020202020204" pitchFamily="34" charset="0"/>
              <a:buChar char="•"/>
            </a:pPr>
            <a:r>
              <a:rPr lang="en-US" sz="1100" dirty="0" smtClean="0">
                <a:solidFill>
                  <a:prstClr val="white"/>
                </a:solidFill>
                <a:latin typeface="Calibri"/>
              </a:rPr>
              <a:t>Tailored Assistance</a:t>
            </a:r>
          </a:p>
          <a:p>
            <a:pPr marL="285750" indent="-285750" defTabSz="457200">
              <a:buFont typeface="Arial" panose="020B0604020202020204" pitchFamily="34" charset="0"/>
              <a:buChar char="•"/>
            </a:pPr>
            <a:r>
              <a:rPr lang="en-US" sz="1100" dirty="0" smtClean="0">
                <a:solidFill>
                  <a:prstClr val="white"/>
                </a:solidFill>
                <a:latin typeface="Calibri"/>
              </a:rPr>
              <a:t>Ongoing Tech Support</a:t>
            </a:r>
            <a:endParaRPr lang="en-US" sz="1100" dirty="0">
              <a:solidFill>
                <a:prstClr val="white"/>
              </a:solidFill>
              <a:latin typeface="Calibri"/>
            </a:endParaRPr>
          </a:p>
        </p:txBody>
      </p:sp>
      <p:sp>
        <p:nvSpPr>
          <p:cNvPr id="3" name="Rectangle 2"/>
          <p:cNvSpPr/>
          <p:nvPr/>
        </p:nvSpPr>
        <p:spPr>
          <a:xfrm>
            <a:off x="307010" y="721395"/>
            <a:ext cx="8470672" cy="5355313"/>
          </a:xfrm>
          <a:prstGeom prst="rect">
            <a:avLst/>
          </a:prstGeom>
        </p:spPr>
        <p:txBody>
          <a:bodyPr wrap="square">
            <a:spAutoFit/>
          </a:bodyPr>
          <a:lstStyle/>
          <a:p>
            <a:pPr defTabSz="457200"/>
            <a:r>
              <a:rPr lang="en-US" dirty="0" smtClean="0">
                <a:solidFill>
                  <a:srgbClr val="4F81BD">
                    <a:lumMod val="75000"/>
                  </a:srgbClr>
                </a:solidFill>
                <a:latin typeface="Calibri"/>
              </a:rPr>
              <a:t>Any healthcare organization that </a:t>
            </a:r>
            <a:r>
              <a:rPr lang="en-US" b="1" dirty="0">
                <a:solidFill>
                  <a:srgbClr val="4F81BD">
                    <a:lumMod val="75000"/>
                  </a:srgbClr>
                </a:solidFill>
                <a:latin typeface="Calibri"/>
              </a:rPr>
              <a:t>clinically diagnoses and medically treats HIV </a:t>
            </a:r>
            <a:r>
              <a:rPr lang="en-US" b="1" dirty="0" smtClean="0">
                <a:solidFill>
                  <a:srgbClr val="4F81BD">
                    <a:lumMod val="75000"/>
                  </a:srgbClr>
                </a:solidFill>
                <a:latin typeface="Calibri"/>
              </a:rPr>
              <a:t>infections </a:t>
            </a:r>
            <a:r>
              <a:rPr lang="en-US" dirty="0" smtClean="0">
                <a:solidFill>
                  <a:srgbClr val="4F81BD">
                    <a:lumMod val="75000"/>
                  </a:srgbClr>
                </a:solidFill>
                <a:latin typeface="Calibri"/>
              </a:rPr>
              <a:t>is eligible for CBA. </a:t>
            </a:r>
            <a:r>
              <a:rPr lang="en-US" dirty="0">
                <a:solidFill>
                  <a:srgbClr val="4F81BD">
                    <a:lumMod val="75000"/>
                  </a:srgbClr>
                </a:solidFill>
                <a:latin typeface="Calibri"/>
              </a:rPr>
              <a:t>This includes but is not limited to</a:t>
            </a:r>
            <a:r>
              <a:rPr lang="en-US" dirty="0" smtClean="0">
                <a:solidFill>
                  <a:srgbClr val="4F81BD">
                    <a:lumMod val="75000"/>
                  </a:srgbClr>
                </a:solidFill>
                <a:latin typeface="Calibri"/>
              </a:rPr>
              <a:t>:</a:t>
            </a:r>
          </a:p>
          <a:p>
            <a:pPr defTabSz="457200"/>
            <a:endParaRPr lang="en-US" dirty="0">
              <a:solidFill>
                <a:srgbClr val="4F81BD">
                  <a:lumMod val="75000"/>
                </a:srgbClr>
              </a:solidFill>
              <a:latin typeface="Calibri"/>
            </a:endParaRPr>
          </a:p>
          <a:p>
            <a:pPr marL="285750" indent="-285750" defTabSz="457200">
              <a:buFont typeface="Arial"/>
              <a:buChar char="•"/>
            </a:pPr>
            <a:r>
              <a:rPr lang="en-US" b="1" i="1" dirty="0" smtClean="0">
                <a:solidFill>
                  <a:srgbClr val="4F81BD">
                    <a:lumMod val="75000"/>
                  </a:srgbClr>
                </a:solidFill>
                <a:latin typeface="Calibri"/>
              </a:rPr>
              <a:t>Hospitals/Hospital </a:t>
            </a:r>
            <a:r>
              <a:rPr lang="en-US" b="1" i="1" dirty="0">
                <a:solidFill>
                  <a:srgbClr val="4F81BD">
                    <a:lumMod val="75000"/>
                  </a:srgbClr>
                </a:solidFill>
                <a:latin typeface="Calibri"/>
              </a:rPr>
              <a:t>Emergency Departments</a:t>
            </a:r>
          </a:p>
          <a:p>
            <a:pPr marL="285750" indent="-285750" defTabSz="457200">
              <a:buFont typeface="Arial"/>
              <a:buChar char="•"/>
            </a:pPr>
            <a:r>
              <a:rPr lang="en-US" b="1" i="1" dirty="0">
                <a:solidFill>
                  <a:srgbClr val="4F81BD">
                    <a:lumMod val="75000"/>
                  </a:srgbClr>
                </a:solidFill>
                <a:latin typeface="Calibri"/>
              </a:rPr>
              <a:t>Urgent Care</a:t>
            </a:r>
          </a:p>
          <a:p>
            <a:pPr marL="285750" indent="-285750" defTabSz="457200">
              <a:buFont typeface="Arial"/>
              <a:buChar char="•"/>
            </a:pPr>
            <a:r>
              <a:rPr lang="en-US" b="1" i="1" dirty="0">
                <a:solidFill>
                  <a:srgbClr val="4F81BD">
                    <a:lumMod val="75000"/>
                  </a:srgbClr>
                </a:solidFill>
                <a:latin typeface="Calibri"/>
              </a:rPr>
              <a:t>Infectious Disease Clinics</a:t>
            </a:r>
          </a:p>
          <a:p>
            <a:pPr marL="285750" indent="-285750" defTabSz="457200">
              <a:buFont typeface="Arial"/>
              <a:buChar char="•"/>
            </a:pPr>
            <a:r>
              <a:rPr lang="en-US" b="1" i="1" dirty="0">
                <a:solidFill>
                  <a:srgbClr val="4F81BD">
                    <a:lumMod val="75000"/>
                  </a:srgbClr>
                </a:solidFill>
                <a:latin typeface="Calibri"/>
              </a:rPr>
              <a:t>STD Clinics</a:t>
            </a:r>
          </a:p>
          <a:p>
            <a:pPr marL="285750" indent="-285750" defTabSz="457200">
              <a:buFont typeface="Arial"/>
              <a:buChar char="•"/>
            </a:pPr>
            <a:r>
              <a:rPr lang="en-US" b="1" i="1" dirty="0">
                <a:solidFill>
                  <a:srgbClr val="4F81BD">
                    <a:lumMod val="75000"/>
                  </a:srgbClr>
                </a:solidFill>
                <a:latin typeface="Calibri"/>
              </a:rPr>
              <a:t>Health Departments </a:t>
            </a:r>
            <a:r>
              <a:rPr lang="en-US" b="1" i="1" dirty="0" smtClean="0">
                <a:solidFill>
                  <a:srgbClr val="4F81BD">
                    <a:lumMod val="75000"/>
                  </a:srgbClr>
                </a:solidFill>
                <a:latin typeface="Calibri"/>
              </a:rPr>
              <a:t>or Community Based Organizations with </a:t>
            </a:r>
            <a:r>
              <a:rPr lang="en-US" b="1" i="1" dirty="0">
                <a:solidFill>
                  <a:srgbClr val="4F81BD">
                    <a:lumMod val="75000"/>
                  </a:srgbClr>
                </a:solidFill>
                <a:latin typeface="Calibri"/>
              </a:rPr>
              <a:t>Clinics</a:t>
            </a:r>
          </a:p>
          <a:p>
            <a:pPr marL="285750" indent="-285750" defTabSz="457200">
              <a:buFont typeface="Arial"/>
              <a:buChar char="•"/>
            </a:pPr>
            <a:r>
              <a:rPr lang="en-US" b="1" i="1" dirty="0" smtClean="0">
                <a:solidFill>
                  <a:srgbClr val="4F81BD">
                    <a:lumMod val="75000"/>
                  </a:srgbClr>
                </a:solidFill>
                <a:latin typeface="Calibri"/>
              </a:rPr>
              <a:t>Primary </a:t>
            </a:r>
            <a:r>
              <a:rPr lang="en-US" b="1" i="1" dirty="0">
                <a:solidFill>
                  <a:srgbClr val="4F81BD">
                    <a:lumMod val="75000"/>
                  </a:srgbClr>
                </a:solidFill>
                <a:latin typeface="Calibri"/>
              </a:rPr>
              <a:t>Care clinics</a:t>
            </a:r>
          </a:p>
          <a:p>
            <a:pPr marL="285750" indent="-285750" defTabSz="457200">
              <a:buFont typeface="Arial"/>
              <a:buChar char="•"/>
            </a:pPr>
            <a:r>
              <a:rPr lang="en-US" b="1" i="1" dirty="0">
                <a:solidFill>
                  <a:srgbClr val="4F81BD">
                    <a:lumMod val="75000"/>
                  </a:srgbClr>
                </a:solidFill>
                <a:latin typeface="Calibri"/>
              </a:rPr>
              <a:t>Community Health Centers</a:t>
            </a:r>
          </a:p>
          <a:p>
            <a:pPr marL="285750" indent="-285750" defTabSz="457200">
              <a:buFont typeface="Arial"/>
              <a:buChar char="•"/>
            </a:pPr>
            <a:r>
              <a:rPr lang="en-US" b="1" i="1" dirty="0">
                <a:solidFill>
                  <a:srgbClr val="4F81BD">
                    <a:lumMod val="75000"/>
                  </a:srgbClr>
                </a:solidFill>
                <a:latin typeface="Calibri"/>
              </a:rPr>
              <a:t>Federally Qualified Health Centers</a:t>
            </a:r>
          </a:p>
          <a:p>
            <a:pPr marL="285750" indent="-285750" defTabSz="457200">
              <a:buFont typeface="Arial"/>
              <a:buChar char="•"/>
            </a:pPr>
            <a:r>
              <a:rPr lang="en-US" b="1" i="1" dirty="0">
                <a:solidFill>
                  <a:srgbClr val="4F81BD">
                    <a:lumMod val="75000"/>
                  </a:srgbClr>
                </a:solidFill>
                <a:latin typeface="Calibri"/>
              </a:rPr>
              <a:t>Correctional Health Clinics</a:t>
            </a:r>
          </a:p>
          <a:p>
            <a:pPr marL="285750" indent="-285750" defTabSz="457200">
              <a:buFont typeface="Arial"/>
              <a:buChar char="•"/>
            </a:pPr>
            <a:r>
              <a:rPr lang="en-US" b="1" i="1" dirty="0">
                <a:solidFill>
                  <a:srgbClr val="4F81BD">
                    <a:lumMod val="75000"/>
                  </a:srgbClr>
                </a:solidFill>
                <a:latin typeface="Calibri"/>
              </a:rPr>
              <a:t>Private Clinical Providers</a:t>
            </a:r>
          </a:p>
          <a:p>
            <a:pPr marL="285750" indent="-285750" defTabSz="457200">
              <a:buFont typeface="Arial"/>
              <a:buChar char="•"/>
            </a:pPr>
            <a:r>
              <a:rPr lang="en-US" b="1" i="1" dirty="0">
                <a:solidFill>
                  <a:srgbClr val="4F81BD">
                    <a:lumMod val="75000"/>
                  </a:srgbClr>
                </a:solidFill>
                <a:latin typeface="Calibri"/>
              </a:rPr>
              <a:t>University/College Student Health Services</a:t>
            </a:r>
          </a:p>
          <a:p>
            <a:pPr marL="285750" indent="-285750" defTabSz="457200">
              <a:buFont typeface="Arial"/>
              <a:buChar char="•"/>
            </a:pPr>
            <a:r>
              <a:rPr lang="en-US" b="1" i="1" dirty="0">
                <a:solidFill>
                  <a:srgbClr val="4F81BD">
                    <a:lumMod val="75000"/>
                  </a:srgbClr>
                </a:solidFill>
                <a:latin typeface="Calibri"/>
              </a:rPr>
              <a:t>Occupational Health Services</a:t>
            </a:r>
          </a:p>
          <a:p>
            <a:pPr marL="285750" indent="-285750" defTabSz="457200">
              <a:buFont typeface="Arial"/>
              <a:buChar char="•"/>
            </a:pPr>
            <a:r>
              <a:rPr lang="en-US" b="1" i="1" dirty="0">
                <a:solidFill>
                  <a:srgbClr val="4F81BD">
                    <a:lumMod val="75000"/>
                  </a:srgbClr>
                </a:solidFill>
                <a:latin typeface="Calibri"/>
              </a:rPr>
              <a:t>VA and Military Health Services</a:t>
            </a:r>
          </a:p>
          <a:p>
            <a:pPr defTabSz="457200"/>
            <a:r>
              <a:rPr lang="en-US" b="1" dirty="0">
                <a:solidFill>
                  <a:srgbClr val="4F81BD">
                    <a:lumMod val="75000"/>
                  </a:srgbClr>
                </a:solidFill>
                <a:latin typeface="Calibri"/>
              </a:rPr>
              <a:t> </a:t>
            </a:r>
            <a:endParaRPr lang="en-US" dirty="0">
              <a:solidFill>
                <a:srgbClr val="4F81BD">
                  <a:lumMod val="75000"/>
                </a:srgbClr>
              </a:solidFill>
              <a:latin typeface="Calibri"/>
            </a:endParaRPr>
          </a:p>
          <a:p>
            <a:pPr defTabSz="457200"/>
            <a:r>
              <a:rPr lang="en-US" dirty="0">
                <a:solidFill>
                  <a:srgbClr val="4F81BD">
                    <a:lumMod val="75000"/>
                  </a:srgbClr>
                </a:solidFill>
                <a:latin typeface="Calibri"/>
              </a:rPr>
              <a:t>Other </a:t>
            </a:r>
            <a:r>
              <a:rPr lang="en-US" dirty="0" smtClean="0">
                <a:solidFill>
                  <a:srgbClr val="4F81BD">
                    <a:lumMod val="75000"/>
                  </a:srgbClr>
                </a:solidFill>
                <a:latin typeface="Calibri"/>
              </a:rPr>
              <a:t>agencies that may benefit from our services include </a:t>
            </a:r>
            <a:r>
              <a:rPr lang="en-US" dirty="0">
                <a:solidFill>
                  <a:srgbClr val="4F81BD">
                    <a:lumMod val="75000"/>
                  </a:srgbClr>
                </a:solidFill>
                <a:latin typeface="Calibri"/>
              </a:rPr>
              <a:t>those that serve the HCOs listed above or that work directly with physicians, nurses and other healthcare providers.</a:t>
            </a:r>
          </a:p>
        </p:txBody>
      </p:sp>
    </p:spTree>
    <p:extLst>
      <p:ext uri="{BB962C8B-B14F-4D97-AF65-F5344CB8AC3E}">
        <p14:creationId xmlns:p14="http://schemas.microsoft.com/office/powerpoint/2010/main" val="177750170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8756"/>
          </a:xfrm>
        </p:spPr>
        <p:txBody>
          <a:bodyPr/>
          <a:lstStyle/>
          <a:p>
            <a:r>
              <a:rPr lang="en-US" sz="3800" b="1" dirty="0" smtClean="0">
                <a:solidFill>
                  <a:srgbClr val="0F4D7B"/>
                </a:solidFill>
              </a:rPr>
              <a:t>CBA for HCOs: Component Areas</a:t>
            </a:r>
            <a:endParaRPr lang="en-US" sz="3800" b="1" dirty="0">
              <a:solidFill>
                <a:srgbClr val="0F4D7B"/>
              </a:solidFill>
            </a:endParaRPr>
          </a:p>
        </p:txBody>
      </p:sp>
      <p:sp>
        <p:nvSpPr>
          <p:cNvPr id="5" name="Rounded Rectangle 4"/>
          <p:cNvSpPr/>
          <p:nvPr/>
        </p:nvSpPr>
        <p:spPr>
          <a:xfrm>
            <a:off x="457200" y="1130710"/>
            <a:ext cx="2580968" cy="73741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dirty="0" smtClean="0">
                <a:solidFill>
                  <a:prstClr val="white"/>
                </a:solidFill>
                <a:latin typeface="Calibri"/>
              </a:rPr>
              <a:t>	</a:t>
            </a:r>
            <a:endParaRPr lang="en-US" dirty="0">
              <a:solidFill>
                <a:prstClr val="white"/>
              </a:solidFill>
              <a:latin typeface="Calibri"/>
            </a:endParaRPr>
          </a:p>
        </p:txBody>
      </p:sp>
      <p:sp>
        <p:nvSpPr>
          <p:cNvPr id="6" name="Rounded Rectangle 5"/>
          <p:cNvSpPr/>
          <p:nvPr/>
        </p:nvSpPr>
        <p:spPr>
          <a:xfrm>
            <a:off x="3210232" y="1125793"/>
            <a:ext cx="2580968" cy="73741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7" name="Rounded Rectangle 6"/>
          <p:cNvSpPr/>
          <p:nvPr/>
        </p:nvSpPr>
        <p:spPr>
          <a:xfrm>
            <a:off x="5982929" y="1130710"/>
            <a:ext cx="2580968" cy="737419"/>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TextBox 7"/>
          <p:cNvSpPr txBox="1"/>
          <p:nvPr/>
        </p:nvSpPr>
        <p:spPr>
          <a:xfrm>
            <a:off x="4031277" y="1202114"/>
            <a:ext cx="1676293" cy="523220"/>
          </a:xfrm>
          <a:prstGeom prst="rect">
            <a:avLst/>
          </a:prstGeom>
          <a:noFill/>
        </p:spPr>
        <p:txBody>
          <a:bodyPr wrap="none" rtlCol="0">
            <a:spAutoFit/>
          </a:bodyPr>
          <a:lstStyle/>
          <a:p>
            <a:pPr defTabSz="457200"/>
            <a:r>
              <a:rPr lang="en-US" sz="1400" dirty="0" smtClean="0">
                <a:solidFill>
                  <a:prstClr val="white"/>
                </a:solidFill>
                <a:latin typeface="Calibri"/>
              </a:rPr>
              <a:t>Prevention with </a:t>
            </a:r>
          </a:p>
          <a:p>
            <a:pPr defTabSz="457200"/>
            <a:r>
              <a:rPr lang="en-US" sz="1400" dirty="0" smtClean="0">
                <a:solidFill>
                  <a:prstClr val="white"/>
                </a:solidFill>
                <a:latin typeface="Calibri"/>
              </a:rPr>
              <a:t>HIV-Positive Persons</a:t>
            </a:r>
            <a:endParaRPr lang="en-US" sz="1400" dirty="0">
              <a:solidFill>
                <a:prstClr val="white"/>
              </a:solidFill>
              <a:latin typeface="Calibri"/>
            </a:endParaRPr>
          </a:p>
        </p:txBody>
      </p:sp>
      <p:sp>
        <p:nvSpPr>
          <p:cNvPr id="9" name="TextBox 8"/>
          <p:cNvSpPr txBox="1"/>
          <p:nvPr/>
        </p:nvSpPr>
        <p:spPr>
          <a:xfrm>
            <a:off x="6803974" y="1123458"/>
            <a:ext cx="1814599" cy="738664"/>
          </a:xfrm>
          <a:prstGeom prst="rect">
            <a:avLst/>
          </a:prstGeom>
          <a:noFill/>
        </p:spPr>
        <p:txBody>
          <a:bodyPr wrap="none" rtlCol="0">
            <a:spAutoFit/>
          </a:bodyPr>
          <a:lstStyle/>
          <a:p>
            <a:pPr defTabSz="457200"/>
            <a:r>
              <a:rPr lang="en-US" sz="1400" dirty="0" smtClean="0">
                <a:solidFill>
                  <a:prstClr val="white"/>
                </a:solidFill>
                <a:latin typeface="Calibri"/>
              </a:rPr>
              <a:t>Prevention with </a:t>
            </a:r>
          </a:p>
          <a:p>
            <a:pPr defTabSz="457200"/>
            <a:r>
              <a:rPr lang="en-US" sz="1400" dirty="0" smtClean="0">
                <a:solidFill>
                  <a:prstClr val="white"/>
                </a:solidFill>
                <a:latin typeface="Calibri"/>
              </a:rPr>
              <a:t>HIV-Risk HIV-Negative </a:t>
            </a:r>
          </a:p>
          <a:p>
            <a:pPr defTabSz="457200"/>
            <a:r>
              <a:rPr lang="en-US" sz="1400" dirty="0" smtClean="0">
                <a:solidFill>
                  <a:prstClr val="white"/>
                </a:solidFill>
                <a:latin typeface="Calibri"/>
              </a:rPr>
              <a:t>Persons</a:t>
            </a:r>
            <a:endParaRPr lang="en-US" sz="1400" dirty="0">
              <a:solidFill>
                <a:prstClr val="white"/>
              </a:solidFill>
              <a:latin typeface="Calibri"/>
            </a:endParaRPr>
          </a:p>
        </p:txBody>
      </p:sp>
      <p:sp>
        <p:nvSpPr>
          <p:cNvPr id="10" name="TextBox 9"/>
          <p:cNvSpPr txBox="1"/>
          <p:nvPr/>
        </p:nvSpPr>
        <p:spPr>
          <a:xfrm>
            <a:off x="1545056" y="1330142"/>
            <a:ext cx="1108317" cy="338554"/>
          </a:xfrm>
          <a:prstGeom prst="rect">
            <a:avLst/>
          </a:prstGeom>
          <a:noFill/>
        </p:spPr>
        <p:txBody>
          <a:bodyPr wrap="none" rtlCol="0">
            <a:spAutoFit/>
          </a:bodyPr>
          <a:lstStyle/>
          <a:p>
            <a:pPr defTabSz="457200"/>
            <a:r>
              <a:rPr lang="en-US" sz="1600" dirty="0" smtClean="0">
                <a:solidFill>
                  <a:prstClr val="white"/>
                </a:solidFill>
                <a:latin typeface="Calibri"/>
              </a:rPr>
              <a:t>HIV Testing</a:t>
            </a:r>
            <a:endParaRPr lang="en-US" sz="1600" dirty="0">
              <a:solidFill>
                <a:prstClr val="white"/>
              </a:solidFill>
              <a:latin typeface="Calibri"/>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2189" y="1214722"/>
            <a:ext cx="553224" cy="556136"/>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3065" y="1229032"/>
            <a:ext cx="540774" cy="540774"/>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434" y="993059"/>
            <a:ext cx="821045" cy="821971"/>
          </a:xfrm>
          <a:prstGeom prst="rect">
            <a:avLst/>
          </a:prstGeom>
        </p:spPr>
      </p:pic>
      <p:sp>
        <p:nvSpPr>
          <p:cNvPr id="15" name="TextBox 14"/>
          <p:cNvSpPr txBox="1"/>
          <p:nvPr/>
        </p:nvSpPr>
        <p:spPr>
          <a:xfrm>
            <a:off x="806245" y="2408903"/>
            <a:ext cx="7482349" cy="3877985"/>
          </a:xfrm>
          <a:prstGeom prst="rect">
            <a:avLst/>
          </a:prstGeom>
          <a:noFill/>
        </p:spPr>
        <p:txBody>
          <a:bodyPr wrap="square" rtlCol="0">
            <a:spAutoFit/>
          </a:bodyPr>
          <a:lstStyle/>
          <a:p>
            <a:pPr defTabSz="457200"/>
            <a:r>
              <a:rPr lang="en-US" sz="2400" b="1" dirty="0">
                <a:solidFill>
                  <a:srgbClr val="0F4D7B"/>
                </a:solidFill>
                <a:latin typeface="Calibri"/>
              </a:rPr>
              <a:t>Through training and TA, Category C CBA providers support HCOs to:</a:t>
            </a:r>
          </a:p>
          <a:p>
            <a:pPr defTabSz="457200"/>
            <a:endParaRPr lang="en-US" sz="2000" dirty="0">
              <a:solidFill>
                <a:srgbClr val="0F4D7B"/>
              </a:solidFill>
              <a:latin typeface="Calibri"/>
            </a:endParaRPr>
          </a:p>
          <a:p>
            <a:pPr marL="285750" indent="-285750" defTabSz="457200">
              <a:buFont typeface="Arial" panose="020B0604020202020204" pitchFamily="34" charset="0"/>
              <a:buChar char="•"/>
            </a:pPr>
            <a:r>
              <a:rPr lang="en-US" sz="2000" dirty="0">
                <a:solidFill>
                  <a:srgbClr val="0F4D7B"/>
                </a:solidFill>
                <a:latin typeface="Calibri"/>
              </a:rPr>
              <a:t>Adopt appropriate CDC supported effective interventions </a:t>
            </a:r>
          </a:p>
          <a:p>
            <a:pPr marL="285750" indent="-285750" defTabSz="457200">
              <a:buFont typeface="Arial" panose="020B0604020202020204" pitchFamily="34" charset="0"/>
              <a:buChar char="•"/>
            </a:pPr>
            <a:r>
              <a:rPr lang="en-US" sz="2000" dirty="0">
                <a:solidFill>
                  <a:srgbClr val="0F4D7B"/>
                </a:solidFill>
                <a:latin typeface="Calibri"/>
              </a:rPr>
              <a:t>Provide culturally responsive care and services</a:t>
            </a:r>
          </a:p>
          <a:p>
            <a:pPr marL="285750" indent="-285750" defTabSz="457200">
              <a:buFont typeface="Arial" panose="020B0604020202020204" pitchFamily="34" charset="0"/>
              <a:buChar char="•"/>
            </a:pPr>
            <a:r>
              <a:rPr lang="en-US" sz="2000" dirty="0">
                <a:solidFill>
                  <a:srgbClr val="0F4D7B"/>
                </a:solidFill>
                <a:latin typeface="Calibri"/>
              </a:rPr>
              <a:t>Provide patient navigation services</a:t>
            </a:r>
          </a:p>
          <a:p>
            <a:pPr marL="285750" indent="-285750" defTabSz="457200">
              <a:buFont typeface="Arial" panose="020B0604020202020204" pitchFamily="34" charset="0"/>
              <a:buChar char="•"/>
            </a:pPr>
            <a:r>
              <a:rPr lang="en-US" sz="2000" dirty="0">
                <a:solidFill>
                  <a:srgbClr val="0F4D7B"/>
                </a:solidFill>
                <a:latin typeface="Calibri"/>
              </a:rPr>
              <a:t>Provide referral and linkage to appropriate HIV care, treatment, prevention, non-HIV medical, and social services</a:t>
            </a:r>
          </a:p>
          <a:p>
            <a:pPr marL="285750" indent="-285750" defTabSz="457200">
              <a:buFont typeface="Arial" panose="020B0604020202020204" pitchFamily="34" charset="0"/>
              <a:buChar char="•"/>
            </a:pPr>
            <a:r>
              <a:rPr lang="en-US" sz="2000" dirty="0">
                <a:solidFill>
                  <a:srgbClr val="0F4D7B"/>
                </a:solidFill>
                <a:latin typeface="Calibri"/>
              </a:rPr>
              <a:t>Implement third-party systems for reimbursement of costs associated with eligible HIV testing services (including insurance, navigation, and enrollment)</a:t>
            </a:r>
          </a:p>
          <a:p>
            <a:pPr defTabSz="457200"/>
            <a:endParaRPr lang="en-US" dirty="0">
              <a:solidFill>
                <a:prstClr val="black"/>
              </a:solidFill>
              <a:latin typeface="Calibri"/>
            </a:endParaRPr>
          </a:p>
        </p:txBody>
      </p:sp>
    </p:spTree>
    <p:extLst>
      <p:ext uri="{BB962C8B-B14F-4D97-AF65-F5344CB8AC3E}">
        <p14:creationId xmlns:p14="http://schemas.microsoft.com/office/powerpoint/2010/main" val="251689603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29" y="274638"/>
            <a:ext cx="8455741" cy="856072"/>
          </a:xfrm>
        </p:spPr>
        <p:txBody>
          <a:bodyPr/>
          <a:lstStyle/>
          <a:p>
            <a:r>
              <a:rPr lang="en-US" sz="3800" b="1" dirty="0" smtClean="0">
                <a:solidFill>
                  <a:srgbClr val="0F4D7B"/>
                </a:solidFill>
              </a:rPr>
              <a:t>Areas of Expertise Across CBA for HCOs</a:t>
            </a:r>
            <a:endParaRPr lang="en-US" sz="3800" b="1" dirty="0">
              <a:solidFill>
                <a:srgbClr val="0F4D7B"/>
              </a:solidFill>
            </a:endParaRPr>
          </a:p>
        </p:txBody>
      </p:sp>
      <p:sp>
        <p:nvSpPr>
          <p:cNvPr id="5" name="Content Placeholder 2"/>
          <p:cNvSpPr>
            <a:spLocks noGrp="1"/>
          </p:cNvSpPr>
          <p:nvPr>
            <p:ph idx="1"/>
          </p:nvPr>
        </p:nvSpPr>
        <p:spPr>
          <a:xfrm>
            <a:off x="457200" y="1268361"/>
            <a:ext cx="8229600" cy="4090220"/>
          </a:xfrm>
        </p:spPr>
        <p:txBody>
          <a:bodyPr numCol="2"/>
          <a:lstStyle/>
          <a:p>
            <a:pPr marL="569913"/>
            <a:r>
              <a:rPr lang="en-US" sz="1800" dirty="0" smtClean="0">
                <a:solidFill>
                  <a:srgbClr val="0F4D7B"/>
                </a:solidFill>
              </a:rPr>
              <a:t>High-impact </a:t>
            </a:r>
            <a:r>
              <a:rPr lang="en-US" sz="1800" dirty="0">
                <a:solidFill>
                  <a:srgbClr val="0F4D7B"/>
                </a:solidFill>
              </a:rPr>
              <a:t>HIV </a:t>
            </a:r>
            <a:r>
              <a:rPr lang="en-US" sz="1800" dirty="0" smtClean="0">
                <a:solidFill>
                  <a:srgbClr val="0F4D7B"/>
                </a:solidFill>
              </a:rPr>
              <a:t>prevention </a:t>
            </a:r>
            <a:r>
              <a:rPr lang="en-US" sz="1800" dirty="0">
                <a:solidFill>
                  <a:srgbClr val="0F4D7B"/>
                </a:solidFill>
              </a:rPr>
              <a:t>strategies</a:t>
            </a:r>
          </a:p>
          <a:p>
            <a:pPr marL="569913"/>
            <a:r>
              <a:rPr lang="en-US" sz="1800" dirty="0">
                <a:solidFill>
                  <a:srgbClr val="0F4D7B"/>
                </a:solidFill>
              </a:rPr>
              <a:t>Services across the HIV care continuum</a:t>
            </a:r>
          </a:p>
          <a:p>
            <a:pPr marL="569913"/>
            <a:r>
              <a:rPr lang="en-US" sz="1800" dirty="0">
                <a:solidFill>
                  <a:srgbClr val="0F4D7B"/>
                </a:solidFill>
              </a:rPr>
              <a:t>HIV testing</a:t>
            </a:r>
          </a:p>
          <a:p>
            <a:pPr marL="569913"/>
            <a:r>
              <a:rPr lang="en-US" sz="1800" dirty="0">
                <a:solidFill>
                  <a:srgbClr val="0F4D7B"/>
                </a:solidFill>
              </a:rPr>
              <a:t>Linkage/retention in care</a:t>
            </a:r>
          </a:p>
          <a:p>
            <a:pPr marL="569913"/>
            <a:r>
              <a:rPr lang="en-US" sz="1800" dirty="0">
                <a:solidFill>
                  <a:srgbClr val="0F4D7B"/>
                </a:solidFill>
              </a:rPr>
              <a:t>Chronic care management</a:t>
            </a:r>
          </a:p>
          <a:p>
            <a:pPr marL="569913"/>
            <a:r>
              <a:rPr lang="en-US" sz="1800" dirty="0">
                <a:solidFill>
                  <a:srgbClr val="0F4D7B"/>
                </a:solidFill>
              </a:rPr>
              <a:t>HIV navigation services</a:t>
            </a:r>
          </a:p>
          <a:p>
            <a:pPr marL="569913"/>
            <a:r>
              <a:rPr lang="en-US" sz="1800" dirty="0">
                <a:solidFill>
                  <a:srgbClr val="0F4D7B"/>
                </a:solidFill>
              </a:rPr>
              <a:t>Medication adherence</a:t>
            </a:r>
          </a:p>
          <a:p>
            <a:pPr marL="569913"/>
            <a:r>
              <a:rPr lang="en-US" sz="1800" dirty="0">
                <a:solidFill>
                  <a:srgbClr val="0F4D7B"/>
                </a:solidFill>
              </a:rPr>
              <a:t>Pre-exposure prophylaxis</a:t>
            </a:r>
          </a:p>
          <a:p>
            <a:pPr marL="569913"/>
            <a:r>
              <a:rPr lang="en-US" sz="1800" dirty="0">
                <a:solidFill>
                  <a:srgbClr val="0F4D7B"/>
                </a:solidFill>
              </a:rPr>
              <a:t>Non-occupational post-exposure prophylaxis</a:t>
            </a:r>
          </a:p>
          <a:p>
            <a:pPr marL="569913"/>
            <a:r>
              <a:rPr lang="en-US" sz="1800" dirty="0">
                <a:solidFill>
                  <a:srgbClr val="0F4D7B"/>
                </a:solidFill>
              </a:rPr>
              <a:t>Cultural responsiveness</a:t>
            </a:r>
          </a:p>
          <a:p>
            <a:pPr marL="569913"/>
            <a:r>
              <a:rPr lang="en-US" sz="1800" dirty="0">
                <a:solidFill>
                  <a:srgbClr val="0F4D7B"/>
                </a:solidFill>
              </a:rPr>
              <a:t>Gay and bisexual men</a:t>
            </a:r>
          </a:p>
          <a:p>
            <a:pPr marL="569913"/>
            <a:r>
              <a:rPr lang="en-US" sz="1800" dirty="0">
                <a:solidFill>
                  <a:srgbClr val="0F4D7B"/>
                </a:solidFill>
              </a:rPr>
              <a:t>Men who have sex with men</a:t>
            </a:r>
          </a:p>
          <a:p>
            <a:pPr marL="569913"/>
            <a:r>
              <a:rPr lang="en-US" sz="1800" dirty="0">
                <a:solidFill>
                  <a:srgbClr val="0F4D7B"/>
                </a:solidFill>
              </a:rPr>
              <a:t>Women at risk for infection</a:t>
            </a:r>
          </a:p>
          <a:p>
            <a:pPr marL="569913"/>
            <a:r>
              <a:rPr lang="en-US" sz="1800" dirty="0">
                <a:solidFill>
                  <a:srgbClr val="0F4D7B"/>
                </a:solidFill>
              </a:rPr>
              <a:t>Transgender individuals</a:t>
            </a:r>
          </a:p>
          <a:p>
            <a:pPr marL="569913"/>
            <a:r>
              <a:rPr lang="en-US" sz="1800" dirty="0">
                <a:solidFill>
                  <a:srgbClr val="0F4D7B"/>
                </a:solidFill>
              </a:rPr>
              <a:t>Billing and coding for HIV services</a:t>
            </a:r>
          </a:p>
          <a:p>
            <a:pPr marL="569913"/>
            <a:r>
              <a:rPr lang="en-US" sz="1800" dirty="0">
                <a:solidFill>
                  <a:srgbClr val="0F4D7B"/>
                </a:solidFill>
              </a:rPr>
              <a:t>Affordable Care Act implementa­tion</a:t>
            </a:r>
          </a:p>
          <a:p>
            <a:pPr marL="569913"/>
            <a:r>
              <a:rPr lang="en-US" sz="1800" dirty="0">
                <a:solidFill>
                  <a:srgbClr val="0F4D7B"/>
                </a:solidFill>
              </a:rPr>
              <a:t>Medicaid expansion</a:t>
            </a:r>
          </a:p>
          <a:p>
            <a:pPr marL="569913"/>
            <a:r>
              <a:rPr lang="en-US" sz="1800" dirty="0">
                <a:solidFill>
                  <a:srgbClr val="0F4D7B"/>
                </a:solidFill>
              </a:rPr>
              <a:t>Process and quality improvement</a:t>
            </a:r>
          </a:p>
          <a:p>
            <a:pPr marL="569913"/>
            <a:r>
              <a:rPr lang="en-US" sz="1800" dirty="0">
                <a:solidFill>
                  <a:srgbClr val="0F4D7B"/>
                </a:solidFill>
              </a:rPr>
              <a:t>Workflow analysis</a:t>
            </a:r>
          </a:p>
          <a:p>
            <a:pPr marL="569913"/>
            <a:r>
              <a:rPr lang="en-US" sz="1800" dirty="0">
                <a:solidFill>
                  <a:srgbClr val="0F4D7B"/>
                </a:solidFill>
              </a:rPr>
              <a:t>Sexual health assessment</a:t>
            </a:r>
          </a:p>
          <a:p>
            <a:pPr marL="569913"/>
            <a:r>
              <a:rPr lang="en-US" sz="1800" dirty="0">
                <a:solidFill>
                  <a:srgbClr val="0F4D7B"/>
                </a:solidFill>
              </a:rPr>
              <a:t>Sexually transmitted diseases</a:t>
            </a:r>
          </a:p>
          <a:p>
            <a:pPr marL="569913"/>
            <a:r>
              <a:rPr lang="en-US" sz="1800" dirty="0">
                <a:solidFill>
                  <a:srgbClr val="0F4D7B"/>
                </a:solidFill>
              </a:rPr>
              <a:t>Effective </a:t>
            </a:r>
            <a:r>
              <a:rPr lang="en-US" sz="1800" dirty="0" smtClean="0">
                <a:solidFill>
                  <a:srgbClr val="0F4D7B"/>
                </a:solidFill>
              </a:rPr>
              <a:t>Interventions (behavioral and biomedical)  </a:t>
            </a:r>
          </a:p>
          <a:p>
            <a:pPr marL="227013" indent="0">
              <a:buNone/>
            </a:pPr>
            <a:r>
              <a:rPr lang="en-US" sz="1800" dirty="0">
                <a:solidFill>
                  <a:srgbClr val="0F4D7B"/>
                </a:solidFill>
              </a:rPr>
              <a:t>	</a:t>
            </a:r>
            <a:r>
              <a:rPr lang="en-US" sz="1800" dirty="0" smtClean="0">
                <a:solidFill>
                  <a:srgbClr val="0F4D7B"/>
                </a:solidFill>
              </a:rPr>
              <a:t>   https://effectiveinterventions.cdc.gov</a:t>
            </a:r>
            <a:endParaRPr lang="en-US" sz="1800" dirty="0">
              <a:solidFill>
                <a:srgbClr val="0F4D7B"/>
              </a:solidFill>
            </a:endParaRPr>
          </a:p>
        </p:txBody>
      </p:sp>
    </p:spTree>
    <p:extLst>
      <p:ext uri="{BB962C8B-B14F-4D97-AF65-F5344CB8AC3E}">
        <p14:creationId xmlns:p14="http://schemas.microsoft.com/office/powerpoint/2010/main" val="63598128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1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297873"/>
            <a:ext cx="9144000" cy="50292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812473"/>
            <a:ext cx="9144000" cy="2794796"/>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62200" y="1276790"/>
            <a:ext cx="4399473" cy="1466410"/>
          </a:xfrm>
          <a:prstGeom prst="rect">
            <a:avLst/>
          </a:prstGeom>
        </p:spPr>
      </p:pic>
      <p:sp>
        <p:nvSpPr>
          <p:cNvPr id="5" name="TextBox 4"/>
          <p:cNvSpPr txBox="1"/>
          <p:nvPr/>
        </p:nvSpPr>
        <p:spPr>
          <a:xfrm>
            <a:off x="463138" y="5729338"/>
            <a:ext cx="8562110" cy="1200329"/>
          </a:xfrm>
          <a:prstGeom prst="rect">
            <a:avLst/>
          </a:prstGeom>
          <a:noFill/>
        </p:spPr>
        <p:txBody>
          <a:bodyPr wrap="square" rtlCol="0">
            <a:spAutoFit/>
          </a:bodyPr>
          <a:lstStyle/>
          <a:p>
            <a:pPr defTabSz="457200"/>
            <a:r>
              <a:rPr lang="en-US" dirty="0" smtClean="0">
                <a:solidFill>
                  <a:prstClr val="black"/>
                </a:solidFill>
                <a:latin typeface="Calibri"/>
              </a:rPr>
              <a:t>Denver </a:t>
            </a:r>
            <a:r>
              <a:rPr lang="en-US" dirty="0">
                <a:solidFill>
                  <a:prstClr val="black"/>
                </a:solidFill>
                <a:latin typeface="Calibri"/>
              </a:rPr>
              <a:t>Prevention Training Center (Denver PTC)</a:t>
            </a:r>
            <a:br>
              <a:rPr lang="en-US" dirty="0">
                <a:solidFill>
                  <a:prstClr val="black"/>
                </a:solidFill>
                <a:latin typeface="Calibri"/>
              </a:rPr>
            </a:br>
            <a:r>
              <a:rPr lang="en-US" dirty="0">
                <a:solidFill>
                  <a:prstClr val="black"/>
                </a:solidFill>
                <a:latin typeface="Calibri"/>
              </a:rPr>
              <a:t>605 Bannock Street</a:t>
            </a:r>
            <a:br>
              <a:rPr lang="en-US" dirty="0">
                <a:solidFill>
                  <a:prstClr val="black"/>
                </a:solidFill>
                <a:latin typeface="Calibri"/>
              </a:rPr>
            </a:br>
            <a:r>
              <a:rPr lang="en-US" dirty="0">
                <a:solidFill>
                  <a:prstClr val="black"/>
                </a:solidFill>
                <a:latin typeface="Calibri"/>
              </a:rPr>
              <a:t>Denver, CO 80204</a:t>
            </a:r>
            <a:br>
              <a:rPr lang="en-US" dirty="0">
                <a:solidFill>
                  <a:prstClr val="black"/>
                </a:solidFill>
                <a:latin typeface="Calibri"/>
              </a:rPr>
            </a:br>
            <a:r>
              <a:rPr lang="en-US" dirty="0">
                <a:solidFill>
                  <a:prstClr val="black"/>
                </a:solidFill>
                <a:latin typeface="Calibri"/>
              </a:rPr>
              <a:t>303-602-3616</a:t>
            </a:r>
          </a:p>
        </p:txBody>
      </p:sp>
      <p:sp>
        <p:nvSpPr>
          <p:cNvPr id="6" name="TextBox 5"/>
          <p:cNvSpPr txBox="1"/>
          <p:nvPr/>
        </p:nvSpPr>
        <p:spPr>
          <a:xfrm>
            <a:off x="5438899" y="5960170"/>
            <a:ext cx="3479472" cy="369332"/>
          </a:xfrm>
          <a:prstGeom prst="rect">
            <a:avLst/>
          </a:prstGeom>
          <a:noFill/>
        </p:spPr>
        <p:txBody>
          <a:bodyPr wrap="square" rtlCol="0">
            <a:spAutoFit/>
          </a:bodyPr>
          <a:lstStyle/>
          <a:p>
            <a:pPr defTabSz="457200"/>
            <a:r>
              <a:rPr lang="en-US" dirty="0" smtClean="0">
                <a:solidFill>
                  <a:prstClr val="black"/>
                </a:solidFill>
                <a:latin typeface="Calibri"/>
                <a:hlinkClick r:id="rId5"/>
              </a:rPr>
              <a:t>www.denverptc.org</a:t>
            </a:r>
            <a:r>
              <a:rPr lang="en-US" dirty="0" smtClean="0">
                <a:solidFill>
                  <a:prstClr val="black"/>
                </a:solidFill>
                <a:latin typeface="Calibri"/>
              </a:rPr>
              <a:t> </a:t>
            </a:r>
            <a:endParaRPr lang="en-US" dirty="0">
              <a:solidFill>
                <a:prstClr val="black"/>
              </a:solidFill>
              <a:latin typeface="Calibri"/>
            </a:endParaRPr>
          </a:p>
        </p:txBody>
      </p:sp>
    </p:spTree>
    <p:extLst>
      <p:ext uri="{BB962C8B-B14F-4D97-AF65-F5344CB8AC3E}">
        <p14:creationId xmlns:p14="http://schemas.microsoft.com/office/powerpoint/2010/main" val="63355458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93"/>
            <a:ext cx="8229600" cy="919716"/>
          </a:xfrm>
        </p:spPr>
        <p:txBody>
          <a:bodyPr/>
          <a:lstStyle/>
          <a:p>
            <a:r>
              <a:rPr lang="en-US" dirty="0" smtClean="0">
                <a:solidFill>
                  <a:srgbClr val="0F4D7B"/>
                </a:solidFill>
              </a:rPr>
              <a:t>Denver PTC and AETC Collaborations 2016-2017</a:t>
            </a:r>
            <a:endParaRPr lang="en-US" dirty="0">
              <a:solidFill>
                <a:srgbClr val="0F4D7B"/>
              </a:solidFill>
            </a:endParaRPr>
          </a:p>
        </p:txBody>
      </p:sp>
      <p:sp>
        <p:nvSpPr>
          <p:cNvPr id="3" name="Content Placeholder 2"/>
          <p:cNvSpPr>
            <a:spLocks noGrp="1"/>
          </p:cNvSpPr>
          <p:nvPr>
            <p:ph idx="1"/>
          </p:nvPr>
        </p:nvSpPr>
        <p:spPr>
          <a:xfrm>
            <a:off x="457200" y="1499191"/>
            <a:ext cx="8229600" cy="4817224"/>
          </a:xfrm>
        </p:spPr>
        <p:txBody>
          <a:bodyPr/>
          <a:lstStyle/>
          <a:p>
            <a:r>
              <a:rPr lang="en-US" dirty="0" smtClean="0">
                <a:solidFill>
                  <a:srgbClr val="0F4D7B"/>
                </a:solidFill>
              </a:rPr>
              <a:t>National Latino HIV and Hepatitis C Conference: </a:t>
            </a:r>
            <a:r>
              <a:rPr lang="en-US" b="0" dirty="0" smtClean="0">
                <a:solidFill>
                  <a:srgbClr val="0F4D7B"/>
                </a:solidFill>
              </a:rPr>
              <a:t>For the second year, collaborating with the </a:t>
            </a:r>
            <a:r>
              <a:rPr lang="en-US" b="0" i="1" dirty="0" smtClean="0">
                <a:solidFill>
                  <a:srgbClr val="0F4D7B"/>
                </a:solidFill>
              </a:rPr>
              <a:t>South Central AETC </a:t>
            </a:r>
            <a:r>
              <a:rPr lang="en-US" b="0" dirty="0" smtClean="0">
                <a:solidFill>
                  <a:srgbClr val="0F4D7B"/>
                </a:solidFill>
              </a:rPr>
              <a:t>in the conference planning and delivery of HIV prevention sessions for this conference in South Padre Island, TX. </a:t>
            </a:r>
          </a:p>
          <a:p>
            <a:r>
              <a:rPr lang="en-US" dirty="0" smtClean="0">
                <a:solidFill>
                  <a:srgbClr val="0F4D7B"/>
                </a:solidFill>
              </a:rPr>
              <a:t>MATEC: </a:t>
            </a:r>
            <a:r>
              <a:rPr lang="en-US" b="0" dirty="0" smtClean="0">
                <a:solidFill>
                  <a:srgbClr val="0F4D7B"/>
                </a:solidFill>
              </a:rPr>
              <a:t>Discussed plan to assist with training needs based on regional needs assessment needs around PrEP and HIV testing starting in the fall of 2016. </a:t>
            </a:r>
          </a:p>
          <a:p>
            <a:r>
              <a:rPr lang="en-US" dirty="0" smtClean="0">
                <a:solidFill>
                  <a:srgbClr val="0F4D7B"/>
                </a:solidFill>
              </a:rPr>
              <a:t>Texas PrEP Summit: </a:t>
            </a:r>
            <a:r>
              <a:rPr lang="en-US" b="0" dirty="0" smtClean="0">
                <a:solidFill>
                  <a:srgbClr val="0F4D7B"/>
                </a:solidFill>
              </a:rPr>
              <a:t>Planning a PrEP summit to increase implementation across TX. Will invite and involve TX/OK AETC to participate with target site selection and in summit.</a:t>
            </a:r>
          </a:p>
          <a:p>
            <a:r>
              <a:rPr lang="en-US" dirty="0" smtClean="0">
                <a:solidFill>
                  <a:srgbClr val="0F4D7B"/>
                </a:solidFill>
              </a:rPr>
              <a:t>Online Patient Navigator module for the </a:t>
            </a:r>
            <a:r>
              <a:rPr lang="en-US" dirty="0" err="1" smtClean="0">
                <a:solidFill>
                  <a:srgbClr val="0F4D7B"/>
                </a:solidFill>
              </a:rPr>
              <a:t>Peripartum</a:t>
            </a:r>
            <a:r>
              <a:rPr lang="en-US" dirty="0" smtClean="0">
                <a:solidFill>
                  <a:srgbClr val="0F4D7B"/>
                </a:solidFill>
              </a:rPr>
              <a:t> Period: </a:t>
            </a:r>
            <a:r>
              <a:rPr lang="en-US" b="0" dirty="0" smtClean="0">
                <a:solidFill>
                  <a:srgbClr val="0F4D7B"/>
                </a:solidFill>
              </a:rPr>
              <a:t>Collaboration with NJ AETC, DHAP, and Category C. </a:t>
            </a:r>
            <a:endParaRPr lang="en-US" dirty="0" smtClean="0">
              <a:solidFill>
                <a:srgbClr val="0F4D7B"/>
              </a:solidFill>
            </a:endParaRPr>
          </a:p>
          <a:p>
            <a:endParaRPr lang="en-US" dirty="0">
              <a:solidFill>
                <a:schemeClr val="tx1"/>
              </a:solidFill>
            </a:endParaRPr>
          </a:p>
        </p:txBody>
      </p:sp>
    </p:spTree>
    <p:extLst>
      <p:ext uri="{BB962C8B-B14F-4D97-AF65-F5344CB8AC3E}">
        <p14:creationId xmlns:p14="http://schemas.microsoft.com/office/powerpoint/2010/main" val="9102834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93"/>
            <a:ext cx="8229600" cy="919716"/>
          </a:xfrm>
        </p:spPr>
        <p:txBody>
          <a:bodyPr/>
          <a:lstStyle/>
          <a:p>
            <a:r>
              <a:rPr lang="en-US" dirty="0" smtClean="0">
                <a:solidFill>
                  <a:srgbClr val="0F4D7B"/>
                </a:solidFill>
              </a:rPr>
              <a:t>Denver PTC and AETC Collaborations 2016-2017</a:t>
            </a:r>
            <a:endParaRPr lang="en-US" dirty="0">
              <a:solidFill>
                <a:srgbClr val="0F4D7B"/>
              </a:solidFill>
            </a:endParaRPr>
          </a:p>
        </p:txBody>
      </p:sp>
      <p:sp>
        <p:nvSpPr>
          <p:cNvPr id="3" name="Content Placeholder 2"/>
          <p:cNvSpPr>
            <a:spLocks noGrp="1"/>
          </p:cNvSpPr>
          <p:nvPr>
            <p:ph idx="1"/>
          </p:nvPr>
        </p:nvSpPr>
        <p:spPr>
          <a:xfrm>
            <a:off x="457200" y="1286539"/>
            <a:ext cx="8335926" cy="4944139"/>
          </a:xfrm>
        </p:spPr>
        <p:txBody>
          <a:bodyPr/>
          <a:lstStyle/>
          <a:p>
            <a:r>
              <a:rPr lang="en-US" dirty="0">
                <a:solidFill>
                  <a:srgbClr val="0F4D7B"/>
                </a:solidFill>
              </a:rPr>
              <a:t>South Carolina: </a:t>
            </a:r>
            <a:r>
              <a:rPr lang="en-US" b="0" dirty="0">
                <a:solidFill>
                  <a:srgbClr val="0F4D7B"/>
                </a:solidFill>
              </a:rPr>
              <a:t>Developed partnerships with the SC primary care association and the </a:t>
            </a:r>
            <a:r>
              <a:rPr lang="en-US" b="0" i="1" dirty="0">
                <a:solidFill>
                  <a:srgbClr val="0F4D7B"/>
                </a:solidFill>
              </a:rPr>
              <a:t>Southeast AETC </a:t>
            </a:r>
            <a:r>
              <a:rPr lang="en-US" b="0" dirty="0">
                <a:solidFill>
                  <a:srgbClr val="0F4D7B"/>
                </a:solidFill>
              </a:rPr>
              <a:t>to conduct HIV prevention service/training  assessment with all member health centers. </a:t>
            </a:r>
          </a:p>
          <a:p>
            <a:r>
              <a:rPr lang="en-US" dirty="0">
                <a:solidFill>
                  <a:srgbClr val="0F4D7B"/>
                </a:solidFill>
              </a:rPr>
              <a:t>New Jersey:  </a:t>
            </a:r>
            <a:r>
              <a:rPr lang="en-US" b="0" dirty="0">
                <a:solidFill>
                  <a:srgbClr val="0F4D7B"/>
                </a:solidFill>
              </a:rPr>
              <a:t>Developed partnerships with NJ primary care association and </a:t>
            </a:r>
            <a:r>
              <a:rPr lang="en-US" b="0" i="1" dirty="0">
                <a:solidFill>
                  <a:srgbClr val="0F4D7B"/>
                </a:solidFill>
              </a:rPr>
              <a:t>Northeast/Caribbean AETC </a:t>
            </a:r>
            <a:r>
              <a:rPr lang="en-US" b="0" dirty="0">
                <a:solidFill>
                  <a:srgbClr val="0F4D7B"/>
                </a:solidFill>
              </a:rPr>
              <a:t>to conduct HIV service/training assessment and prioritize 3 areas for NJ health centers to expand the provision of </a:t>
            </a:r>
            <a:r>
              <a:rPr lang="en-US" b="0" dirty="0" smtClean="0">
                <a:solidFill>
                  <a:srgbClr val="0F4D7B"/>
                </a:solidFill>
              </a:rPr>
              <a:t>services. </a:t>
            </a:r>
            <a:endParaRPr lang="en-US" b="0" dirty="0">
              <a:solidFill>
                <a:srgbClr val="0F4D7B"/>
              </a:solidFill>
            </a:endParaRPr>
          </a:p>
          <a:p>
            <a:r>
              <a:rPr lang="en-US" dirty="0">
                <a:solidFill>
                  <a:srgbClr val="0F4D7B"/>
                </a:solidFill>
              </a:rPr>
              <a:t>Colorado: </a:t>
            </a:r>
            <a:r>
              <a:rPr lang="en-US" b="0" dirty="0">
                <a:solidFill>
                  <a:srgbClr val="0F4D7B"/>
                </a:solidFill>
              </a:rPr>
              <a:t>CO AETC (</a:t>
            </a:r>
            <a:r>
              <a:rPr lang="en-US" b="0" i="1" dirty="0">
                <a:solidFill>
                  <a:srgbClr val="0F4D7B"/>
                </a:solidFill>
              </a:rPr>
              <a:t>Frontier AETC) </a:t>
            </a:r>
            <a:r>
              <a:rPr lang="en-US" b="0" dirty="0">
                <a:solidFill>
                  <a:srgbClr val="0F4D7B"/>
                </a:solidFill>
              </a:rPr>
              <a:t>and Denver PTC developed semi-annual meeting to set priorities with CO primary care association around HIV prevention and </a:t>
            </a:r>
            <a:r>
              <a:rPr lang="en-US" b="0" dirty="0" smtClean="0">
                <a:solidFill>
                  <a:srgbClr val="0F4D7B"/>
                </a:solidFill>
              </a:rPr>
              <a:t>care. </a:t>
            </a:r>
            <a:r>
              <a:rPr lang="en-US" b="0" dirty="0">
                <a:solidFill>
                  <a:srgbClr val="0F4D7B"/>
                </a:solidFill>
              </a:rPr>
              <a:t>Presenting PrEP presentation and panel at September medical director meeting.</a:t>
            </a:r>
          </a:p>
          <a:p>
            <a:endParaRPr lang="en-US" b="0" dirty="0">
              <a:solidFill>
                <a:schemeClr val="tx1"/>
              </a:solidFill>
            </a:endParaRPr>
          </a:p>
        </p:txBody>
      </p:sp>
    </p:spTree>
    <p:extLst>
      <p:ext uri="{BB962C8B-B14F-4D97-AF65-F5344CB8AC3E}">
        <p14:creationId xmlns:p14="http://schemas.microsoft.com/office/powerpoint/2010/main" val="35124660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85061" y="1397000"/>
          <a:ext cx="896324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04800" y="712381"/>
            <a:ext cx="8458200" cy="677108"/>
          </a:xfrm>
          <a:prstGeom prst="rect">
            <a:avLst/>
          </a:prstGeom>
          <a:noFill/>
        </p:spPr>
        <p:txBody>
          <a:bodyPr wrap="square" rtlCol="0">
            <a:spAutoFit/>
          </a:bodyPr>
          <a:lstStyle/>
          <a:p>
            <a:pPr defTabSz="457200"/>
            <a:r>
              <a:rPr lang="en-US" sz="3800" b="1" dirty="0" smtClean="0">
                <a:solidFill>
                  <a:srgbClr val="0F4D7B"/>
                </a:solidFill>
                <a:latin typeface="Calibri"/>
              </a:rPr>
              <a:t>PCA Process for HIV Prevention Services</a:t>
            </a:r>
            <a:endParaRPr lang="en-US" sz="3800" b="1" dirty="0">
              <a:solidFill>
                <a:srgbClr val="0F4D7B"/>
              </a:solidFill>
              <a:latin typeface="Calibri"/>
            </a:endParaRPr>
          </a:p>
        </p:txBody>
      </p:sp>
    </p:spTree>
    <p:extLst>
      <p:ext uri="{BB962C8B-B14F-4D97-AF65-F5344CB8AC3E}">
        <p14:creationId xmlns:p14="http://schemas.microsoft.com/office/powerpoint/2010/main" val="285072519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2703" y="3742474"/>
            <a:ext cx="5043873" cy="1754326"/>
          </a:xfrm>
          <a:prstGeom prst="rect">
            <a:avLst/>
          </a:prstGeom>
        </p:spPr>
        <p:txBody>
          <a:bodyPr wrap="square">
            <a:spAutoFit/>
          </a:bodyPr>
          <a:lstStyle/>
          <a:p>
            <a:pPr defTabSz="457200"/>
            <a:r>
              <a:rPr lang="en-US" b="1" dirty="0">
                <a:solidFill>
                  <a:prstClr val="black"/>
                </a:solidFill>
                <a:latin typeface="Calibri"/>
              </a:rPr>
              <a:t>CONTACT US</a:t>
            </a:r>
            <a:endParaRPr lang="en-US" dirty="0">
              <a:solidFill>
                <a:prstClr val="black"/>
              </a:solidFill>
              <a:latin typeface="Calibri"/>
            </a:endParaRPr>
          </a:p>
          <a:p>
            <a:pPr defTabSz="457200" fontAlgn="base"/>
            <a:r>
              <a:rPr lang="en-US" dirty="0" smtClean="0">
                <a:solidFill>
                  <a:prstClr val="black"/>
                </a:solidFill>
                <a:latin typeface="Calibri"/>
              </a:rPr>
              <a:t>Primary Care Development Corporation (PCDC)</a:t>
            </a:r>
          </a:p>
          <a:p>
            <a:pPr defTabSz="457200" fontAlgn="base"/>
            <a:r>
              <a:rPr lang="en-US" dirty="0" smtClean="0">
                <a:solidFill>
                  <a:prstClr val="black"/>
                </a:solidFill>
                <a:latin typeface="Calibri"/>
              </a:rPr>
              <a:t>45 </a:t>
            </a:r>
            <a:r>
              <a:rPr lang="en-US" dirty="0">
                <a:solidFill>
                  <a:prstClr val="black"/>
                </a:solidFill>
                <a:latin typeface="Calibri"/>
              </a:rPr>
              <a:t>Broadway, Suite 530</a:t>
            </a:r>
            <a:br>
              <a:rPr lang="en-US" dirty="0">
                <a:solidFill>
                  <a:prstClr val="black"/>
                </a:solidFill>
                <a:latin typeface="Calibri"/>
              </a:rPr>
            </a:br>
            <a:r>
              <a:rPr lang="en-US" dirty="0">
                <a:solidFill>
                  <a:prstClr val="black"/>
                </a:solidFill>
                <a:latin typeface="Calibri"/>
              </a:rPr>
              <a:t>New York, NY 10006</a:t>
            </a:r>
          </a:p>
          <a:p>
            <a:pPr defTabSz="457200" fontAlgn="base"/>
            <a:r>
              <a:rPr lang="en-US" dirty="0" smtClean="0">
                <a:solidFill>
                  <a:prstClr val="black"/>
                </a:solidFill>
                <a:latin typeface="Calibri"/>
              </a:rPr>
              <a:t>(212</a:t>
            </a:r>
            <a:r>
              <a:rPr lang="en-US" dirty="0">
                <a:solidFill>
                  <a:prstClr val="black"/>
                </a:solidFill>
                <a:latin typeface="Calibri"/>
              </a:rPr>
              <a:t>) </a:t>
            </a:r>
            <a:r>
              <a:rPr lang="en-US" dirty="0" smtClean="0">
                <a:solidFill>
                  <a:prstClr val="black"/>
                </a:solidFill>
                <a:latin typeface="Calibri"/>
              </a:rPr>
              <a:t>437-3900</a:t>
            </a:r>
            <a:endParaRPr lang="en-US" dirty="0">
              <a:solidFill>
                <a:prstClr val="black"/>
              </a:solidFill>
              <a:latin typeface="Calibri"/>
            </a:endParaRPr>
          </a:p>
          <a:p>
            <a:pPr defTabSz="457200"/>
            <a:r>
              <a:rPr lang="en-US" b="1" u="sng" dirty="0" smtClean="0">
                <a:solidFill>
                  <a:prstClr val="black"/>
                </a:solidFill>
                <a:latin typeface="Calibri"/>
                <a:hlinkClick r:id="rId3"/>
              </a:rPr>
              <a:t>http</a:t>
            </a:r>
            <a:r>
              <a:rPr lang="en-US" b="1" u="sng" dirty="0">
                <a:solidFill>
                  <a:prstClr val="black"/>
                </a:solidFill>
                <a:latin typeface="Calibri"/>
                <a:hlinkClick r:id="rId3"/>
              </a:rPr>
              <a:t>://www.pcdc.org</a:t>
            </a:r>
            <a:r>
              <a:rPr lang="en-US" b="1" dirty="0">
                <a:solidFill>
                  <a:prstClr val="black"/>
                </a:solidFill>
                <a:latin typeface="Calibri"/>
              </a:rPr>
              <a:t> </a:t>
            </a:r>
            <a:endParaRPr lang="en-US" dirty="0">
              <a:solidFill>
                <a:prstClr val="black"/>
              </a:solidFill>
              <a:latin typeface="Calibri"/>
            </a:endParaRPr>
          </a:p>
        </p:txBody>
      </p:sp>
      <p:sp>
        <p:nvSpPr>
          <p:cNvPr id="6" name="Title 5"/>
          <p:cNvSpPr txBox="1">
            <a:spLocks noGrp="1"/>
          </p:cNvSpPr>
          <p:nvPr>
            <p:ph type="title"/>
          </p:nvPr>
        </p:nvSpPr>
        <p:spPr>
          <a:xfrm>
            <a:off x="457200" y="252961"/>
            <a:ext cx="5544355" cy="477054"/>
          </a:xfrm>
          <a:prstGeom prst="rect">
            <a:avLst/>
          </a:prstGeom>
          <a:noFill/>
        </p:spPr>
        <p:txBody>
          <a:bodyPr wrap="square" rtlCol="0">
            <a:spAutoFit/>
          </a:bodyPr>
          <a:lstStyle/>
          <a:p>
            <a:r>
              <a:rPr lang="en-US" sz="2400" b="1" dirty="0" smtClean="0">
                <a:solidFill>
                  <a:srgbClr val="2F4C8E"/>
                </a:solidFill>
              </a:rPr>
              <a:t>Get to Know CBA for HCO Providers</a:t>
            </a:r>
            <a:endParaRPr lang="en-US" sz="2400" b="1" dirty="0">
              <a:solidFill>
                <a:srgbClr val="2F4C8E"/>
              </a:solidFill>
            </a:endParaRPr>
          </a:p>
        </p:txBody>
      </p:sp>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4931" y="1551999"/>
            <a:ext cx="8871645" cy="1625916"/>
          </a:xfr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111" y="3999899"/>
            <a:ext cx="2660755" cy="1094313"/>
          </a:xfrm>
          <a:prstGeom prst="rect">
            <a:avLst/>
          </a:prstGeom>
        </p:spPr>
      </p:pic>
    </p:spTree>
    <p:extLst>
      <p:ext uri="{BB962C8B-B14F-4D97-AF65-F5344CB8AC3E}">
        <p14:creationId xmlns:p14="http://schemas.microsoft.com/office/powerpoint/2010/main" val="17642157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F4D7B"/>
                </a:solidFill>
              </a:rPr>
              <a:t>Primary Care Development Corporation (PCDC)</a:t>
            </a:r>
            <a:endParaRPr lang="en-US" sz="3200" dirty="0">
              <a:solidFill>
                <a:srgbClr val="0F4D7B"/>
              </a:solidFill>
            </a:endParaRPr>
          </a:p>
        </p:txBody>
      </p:sp>
      <p:sp>
        <p:nvSpPr>
          <p:cNvPr id="3" name="Content Placeholder 2"/>
          <p:cNvSpPr>
            <a:spLocks noGrp="1"/>
          </p:cNvSpPr>
          <p:nvPr>
            <p:ph idx="1"/>
          </p:nvPr>
        </p:nvSpPr>
        <p:spPr>
          <a:xfrm>
            <a:off x="269823" y="1371600"/>
            <a:ext cx="8619344" cy="4849317"/>
          </a:xfrm>
        </p:spPr>
        <p:txBody>
          <a:bodyPr/>
          <a:lstStyle/>
          <a:p>
            <a:pPr marL="342900" lvl="1" indent="-342900">
              <a:buClr>
                <a:schemeClr val="accent1"/>
              </a:buClr>
              <a:buSzPct val="70000"/>
              <a:buFont typeface="Wingdings" pitchFamily="2" charset="2"/>
              <a:buChar char="§"/>
            </a:pPr>
            <a:r>
              <a:rPr lang="en-US" sz="2200" b="1" dirty="0">
                <a:solidFill>
                  <a:srgbClr val="0F4D7B"/>
                </a:solidFill>
              </a:rPr>
              <a:t>California</a:t>
            </a:r>
            <a:r>
              <a:rPr lang="en-US" sz="2200" dirty="0">
                <a:solidFill>
                  <a:srgbClr val="0F4D7B"/>
                </a:solidFill>
              </a:rPr>
              <a:t>: </a:t>
            </a:r>
          </a:p>
          <a:p>
            <a:pPr marL="742950" lvl="2" indent="-342900">
              <a:buClr>
                <a:schemeClr val="accent1"/>
              </a:buClr>
              <a:buSzPct val="70000"/>
              <a:buFont typeface="Wingdings" pitchFamily="2" charset="2"/>
              <a:buChar char="§"/>
            </a:pPr>
            <a:r>
              <a:rPr lang="en-US" sz="2000" dirty="0">
                <a:solidFill>
                  <a:srgbClr val="0F4D7B"/>
                </a:solidFill>
              </a:rPr>
              <a:t>Partnered with Pacific AETC at San Luis Obispo’s 26th Annual AIDS Update Symposium to deliver a comprehensive presentation on PEP and PrEP for non-clinical staff at health centers</a:t>
            </a:r>
          </a:p>
          <a:p>
            <a:pPr marL="742950" lvl="2" indent="-342900">
              <a:buClr>
                <a:schemeClr val="accent1"/>
              </a:buClr>
              <a:buSzPct val="70000"/>
              <a:buFont typeface="Wingdings" pitchFamily="2" charset="2"/>
              <a:buChar char="§"/>
            </a:pPr>
            <a:r>
              <a:rPr lang="en-US" sz="2000" dirty="0">
                <a:solidFill>
                  <a:srgbClr val="0F4D7B"/>
                </a:solidFill>
              </a:rPr>
              <a:t>Over the next year, continuing to partner with PAETC to conduct a series of trainings for health care providers and support staff in Central CA. Topics will include:</a:t>
            </a:r>
          </a:p>
          <a:p>
            <a:pPr marL="1200150" lvl="3" indent="-342900">
              <a:buClr>
                <a:schemeClr val="accent1"/>
              </a:buClr>
              <a:buFont typeface="Wingdings" pitchFamily="2" charset="2"/>
              <a:buChar char="§"/>
            </a:pPr>
            <a:r>
              <a:rPr lang="en-US" sz="2000" dirty="0">
                <a:solidFill>
                  <a:srgbClr val="0F4D7B"/>
                </a:solidFill>
              </a:rPr>
              <a:t>How to improve testing in the region</a:t>
            </a:r>
          </a:p>
          <a:p>
            <a:pPr marL="1200150" lvl="3" indent="-342900">
              <a:buClr>
                <a:schemeClr val="accent1"/>
              </a:buClr>
              <a:buFont typeface="Wingdings" pitchFamily="2" charset="2"/>
              <a:buChar char="§"/>
            </a:pPr>
            <a:r>
              <a:rPr lang="en-US" sz="2000" dirty="0">
                <a:solidFill>
                  <a:srgbClr val="0F4D7B"/>
                </a:solidFill>
              </a:rPr>
              <a:t>Increasing knowledge and access to PEP and PrEP</a:t>
            </a:r>
          </a:p>
          <a:p>
            <a:pPr marL="1200150" lvl="3" indent="-342900">
              <a:buClr>
                <a:schemeClr val="accent1"/>
              </a:buClr>
              <a:buFont typeface="Wingdings" pitchFamily="2" charset="2"/>
              <a:buChar char="§"/>
            </a:pPr>
            <a:r>
              <a:rPr lang="en-US" sz="2000" dirty="0">
                <a:solidFill>
                  <a:srgbClr val="0F4D7B"/>
                </a:solidFill>
              </a:rPr>
              <a:t>Improving linkage to care services</a:t>
            </a:r>
          </a:p>
          <a:p>
            <a:pPr marL="1200150" lvl="3" indent="-342900">
              <a:buClr>
                <a:schemeClr val="accent1"/>
              </a:buClr>
              <a:buFont typeface="Wingdings" pitchFamily="2" charset="2"/>
              <a:buChar char="§"/>
            </a:pPr>
            <a:r>
              <a:rPr lang="en-US" sz="2000" dirty="0">
                <a:solidFill>
                  <a:srgbClr val="0F4D7B"/>
                </a:solidFill>
              </a:rPr>
              <a:t>Strategies for addressing HIV co-infection with </a:t>
            </a:r>
            <a:r>
              <a:rPr lang="en-US" sz="2000" dirty="0" err="1">
                <a:solidFill>
                  <a:srgbClr val="0F4D7B"/>
                </a:solidFill>
              </a:rPr>
              <a:t>Hep</a:t>
            </a:r>
            <a:r>
              <a:rPr lang="en-US" sz="2000" dirty="0">
                <a:solidFill>
                  <a:srgbClr val="0F4D7B"/>
                </a:solidFill>
              </a:rPr>
              <a:t> </a:t>
            </a:r>
            <a:r>
              <a:rPr lang="en-US" sz="2000" dirty="0" smtClean="0">
                <a:solidFill>
                  <a:srgbClr val="0F4D7B"/>
                </a:solidFill>
              </a:rPr>
              <a:t>C/syphilis </a:t>
            </a:r>
            <a:endParaRPr lang="en-US" sz="2000" dirty="0">
              <a:solidFill>
                <a:srgbClr val="0F4D7B"/>
              </a:solidFill>
            </a:endParaRPr>
          </a:p>
          <a:p>
            <a:pPr marL="342900" lvl="1" indent="-342900">
              <a:buClr>
                <a:schemeClr val="accent1"/>
              </a:buClr>
              <a:buSzPct val="70000"/>
              <a:buFont typeface="Wingdings" pitchFamily="2" charset="2"/>
              <a:buChar char="§"/>
            </a:pPr>
            <a:endParaRPr lang="en-US" dirty="0">
              <a:solidFill>
                <a:schemeClr val="tx1"/>
              </a:solidFill>
            </a:endParaRPr>
          </a:p>
          <a:p>
            <a:pPr marL="342900" lvl="1" indent="-342900">
              <a:buClr>
                <a:schemeClr val="accent1"/>
              </a:buClr>
              <a:buSzPct val="70000"/>
              <a:buFont typeface="Wingdings" pitchFamily="2" charset="2"/>
              <a:buChar char="§"/>
            </a:pPr>
            <a:endParaRPr lang="en-US" dirty="0">
              <a:solidFill>
                <a:schemeClr val="tx1"/>
              </a:solidFill>
            </a:endParaRPr>
          </a:p>
          <a:p>
            <a:pPr marL="342900" lvl="1" indent="-342900">
              <a:buClr>
                <a:schemeClr val="accent1"/>
              </a:buClr>
              <a:buSzPct val="70000"/>
              <a:buFont typeface="Wingdings" pitchFamily="2" charset="2"/>
              <a:buChar char="§"/>
            </a:pPr>
            <a:endParaRPr lang="en-US" dirty="0">
              <a:solidFill>
                <a:schemeClr val="tx1"/>
              </a:solidFill>
            </a:endParaRPr>
          </a:p>
          <a:p>
            <a:pPr marL="342900" lvl="1" indent="-342900">
              <a:buClr>
                <a:schemeClr val="accent1"/>
              </a:buClr>
              <a:buSzPct val="70000"/>
              <a:buFont typeface="Wingdings" pitchFamily="2" charset="2"/>
              <a:buChar char="§"/>
            </a:pPr>
            <a:endParaRPr lang="en-US" dirty="0">
              <a:solidFill>
                <a:schemeClr val="tx1"/>
              </a:solidFill>
            </a:endParaRPr>
          </a:p>
          <a:p>
            <a:pPr marL="342900" lvl="1" indent="-342900">
              <a:buClr>
                <a:schemeClr val="accent1"/>
              </a:buClr>
              <a:buSzPct val="70000"/>
              <a:buFont typeface="Wingdings" pitchFamily="2" charset="2"/>
              <a:buChar char="§"/>
            </a:pPr>
            <a:endParaRPr lang="en-US" dirty="0">
              <a:solidFill>
                <a:schemeClr val="tx1"/>
              </a:solidFill>
            </a:endParaRPr>
          </a:p>
          <a:p>
            <a:endParaRPr lang="en-US" dirty="0"/>
          </a:p>
        </p:txBody>
      </p:sp>
    </p:spTree>
    <p:extLst>
      <p:ext uri="{BB962C8B-B14F-4D97-AF65-F5344CB8AC3E}">
        <p14:creationId xmlns:p14="http://schemas.microsoft.com/office/powerpoint/2010/main" val="41663444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Rationale: Why Collaborate?</a:t>
            </a:r>
          </a:p>
        </p:txBody>
      </p:sp>
    </p:spTree>
    <p:extLst>
      <p:ext uri="{BB962C8B-B14F-4D97-AF65-F5344CB8AC3E}">
        <p14:creationId xmlns:p14="http://schemas.microsoft.com/office/powerpoint/2010/main" val="311160204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F4D7B"/>
                </a:solidFill>
              </a:rPr>
              <a:t>Primary Care Development Corporation (PCDC)</a:t>
            </a:r>
            <a:endParaRPr lang="en-US" sz="3200" dirty="0">
              <a:solidFill>
                <a:srgbClr val="0F4D7B"/>
              </a:solidFill>
            </a:endParaRPr>
          </a:p>
        </p:txBody>
      </p:sp>
      <p:sp>
        <p:nvSpPr>
          <p:cNvPr id="3" name="Content Placeholder 2"/>
          <p:cNvSpPr>
            <a:spLocks noGrp="1"/>
          </p:cNvSpPr>
          <p:nvPr>
            <p:ph idx="1"/>
          </p:nvPr>
        </p:nvSpPr>
        <p:spPr>
          <a:xfrm>
            <a:off x="269823" y="1192784"/>
            <a:ext cx="8619344" cy="5028133"/>
          </a:xfrm>
        </p:spPr>
        <p:txBody>
          <a:bodyPr/>
          <a:lstStyle/>
          <a:p>
            <a:pPr marL="342900" lvl="1" indent="-342900">
              <a:buClr>
                <a:schemeClr val="accent1"/>
              </a:buClr>
              <a:buSzPct val="70000"/>
              <a:buFont typeface="Wingdings" pitchFamily="2" charset="2"/>
              <a:buChar char="§"/>
            </a:pPr>
            <a:r>
              <a:rPr lang="en-US" b="1" dirty="0" smtClean="0">
                <a:solidFill>
                  <a:srgbClr val="0F4D7B"/>
                </a:solidFill>
              </a:rPr>
              <a:t>Louisiana:</a:t>
            </a:r>
            <a:r>
              <a:rPr lang="en-US" dirty="0">
                <a:solidFill>
                  <a:srgbClr val="0F4D7B"/>
                </a:solidFill>
              </a:rPr>
              <a:t> </a:t>
            </a:r>
            <a:r>
              <a:rPr lang="en-US" dirty="0" smtClean="0">
                <a:solidFill>
                  <a:srgbClr val="0F4D7B"/>
                </a:solidFill>
              </a:rPr>
              <a:t>Partnered with the Louisiana AETC </a:t>
            </a:r>
            <a:r>
              <a:rPr lang="en-US" dirty="0">
                <a:solidFill>
                  <a:srgbClr val="0F4D7B"/>
                </a:solidFill>
              </a:rPr>
              <a:t>(</a:t>
            </a:r>
            <a:r>
              <a:rPr lang="en-US" dirty="0" smtClean="0">
                <a:solidFill>
                  <a:srgbClr val="0F4D7B"/>
                </a:solidFill>
              </a:rPr>
              <a:t>South Central AETC) to support health centers in New Orleans and Baton Rouge to implement routine HIV testing</a:t>
            </a:r>
          </a:p>
          <a:p>
            <a:pPr marL="0" lvl="1" indent="0">
              <a:buClr>
                <a:schemeClr val="accent1"/>
              </a:buClr>
              <a:buSzPct val="70000"/>
              <a:buNone/>
            </a:pPr>
            <a:endParaRPr lang="en-US" dirty="0">
              <a:solidFill>
                <a:srgbClr val="0F4D7B"/>
              </a:solidFill>
            </a:endParaRPr>
          </a:p>
          <a:p>
            <a:pPr marL="347663" lvl="1" indent="-347663">
              <a:buClr>
                <a:schemeClr val="accent1"/>
              </a:buClr>
            </a:pPr>
            <a:r>
              <a:rPr lang="en-US" b="1" dirty="0" smtClean="0">
                <a:solidFill>
                  <a:srgbClr val="0F4D7B"/>
                </a:solidFill>
              </a:rPr>
              <a:t>Mississippi</a:t>
            </a:r>
            <a:r>
              <a:rPr lang="en-US" dirty="0" smtClean="0">
                <a:solidFill>
                  <a:srgbClr val="0F4D7B"/>
                </a:solidFill>
              </a:rPr>
              <a:t>: </a:t>
            </a:r>
            <a:r>
              <a:rPr lang="en-US" dirty="0">
                <a:solidFill>
                  <a:srgbClr val="0F4D7B"/>
                </a:solidFill>
              </a:rPr>
              <a:t>Beginning to explore partnerships with </a:t>
            </a:r>
            <a:r>
              <a:rPr lang="en-US" dirty="0" smtClean="0">
                <a:solidFill>
                  <a:srgbClr val="0F4D7B"/>
                </a:solidFill>
              </a:rPr>
              <a:t>the National LGBT Health Education Center, the Mississippi Collaborative for Inclusive Healthcare, Mississippi </a:t>
            </a:r>
            <a:r>
              <a:rPr lang="en-US" dirty="0">
                <a:solidFill>
                  <a:srgbClr val="0F4D7B"/>
                </a:solidFill>
              </a:rPr>
              <a:t>Primary Care </a:t>
            </a:r>
            <a:r>
              <a:rPr lang="en-US" dirty="0" smtClean="0">
                <a:solidFill>
                  <a:srgbClr val="0F4D7B"/>
                </a:solidFill>
              </a:rPr>
              <a:t>Association and Southeast AETC to provide coordinated CBA services in Mississippi</a:t>
            </a:r>
          </a:p>
          <a:p>
            <a:pPr marL="0" lvl="1" indent="0">
              <a:buClr>
                <a:schemeClr val="accent1"/>
              </a:buClr>
              <a:buNone/>
            </a:pPr>
            <a:endParaRPr lang="en-US" dirty="0" smtClean="0">
              <a:solidFill>
                <a:srgbClr val="0F4D7B"/>
              </a:solidFill>
            </a:endParaRPr>
          </a:p>
          <a:p>
            <a:r>
              <a:rPr lang="en-US" sz="2000" dirty="0" smtClean="0">
                <a:solidFill>
                  <a:srgbClr val="0F4D7B"/>
                </a:solidFill>
                <a:latin typeface="+mn-lt"/>
              </a:rPr>
              <a:t>New Jersey: </a:t>
            </a:r>
            <a:r>
              <a:rPr lang="en-US" sz="2000" b="0" dirty="0" smtClean="0">
                <a:solidFill>
                  <a:srgbClr val="0F4D7B"/>
                </a:solidFill>
                <a:latin typeface="+mn-lt"/>
              </a:rPr>
              <a:t>Partnering with Category C CBA providers and the </a:t>
            </a:r>
            <a:r>
              <a:rPr lang="en-US" sz="2000" b="0" dirty="0">
                <a:solidFill>
                  <a:srgbClr val="0F4D7B"/>
                </a:solidFill>
                <a:latin typeface="+mn-lt"/>
              </a:rPr>
              <a:t>François-Xavier </a:t>
            </a:r>
            <a:r>
              <a:rPr lang="en-US" sz="2000" b="0" dirty="0" err="1">
                <a:solidFill>
                  <a:srgbClr val="0F4D7B"/>
                </a:solidFill>
                <a:latin typeface="+mn-lt"/>
              </a:rPr>
              <a:t>Bagnoud</a:t>
            </a:r>
            <a:r>
              <a:rPr lang="en-US" sz="2000" b="0" dirty="0">
                <a:solidFill>
                  <a:srgbClr val="0F4D7B"/>
                </a:solidFill>
                <a:latin typeface="+mn-lt"/>
              </a:rPr>
              <a:t> Center </a:t>
            </a:r>
            <a:r>
              <a:rPr lang="en-US" sz="2000" b="0" dirty="0" smtClean="0">
                <a:solidFill>
                  <a:srgbClr val="0F4D7B"/>
                </a:solidFill>
                <a:latin typeface="+mn-lt"/>
              </a:rPr>
              <a:t>at Rutgers University’s School </a:t>
            </a:r>
            <a:r>
              <a:rPr lang="en-US" sz="2000" b="0" dirty="0">
                <a:solidFill>
                  <a:srgbClr val="0F4D7B"/>
                </a:solidFill>
                <a:latin typeface="+mn-lt"/>
              </a:rPr>
              <a:t>of </a:t>
            </a:r>
            <a:r>
              <a:rPr lang="en-US" sz="2000" b="0" dirty="0" smtClean="0">
                <a:solidFill>
                  <a:srgbClr val="0F4D7B"/>
                </a:solidFill>
                <a:latin typeface="+mn-lt"/>
              </a:rPr>
              <a:t>Nursing to develop an online PrEP implementation module for Title X audiences</a:t>
            </a:r>
            <a:endParaRPr lang="en-US" sz="2000" dirty="0">
              <a:solidFill>
                <a:srgbClr val="0F4D7B"/>
              </a:solidFill>
              <a:latin typeface="+mn-lt"/>
            </a:endParaRPr>
          </a:p>
          <a:p>
            <a:pPr marL="342900" lvl="1" indent="-342900">
              <a:buClr>
                <a:schemeClr val="accent1"/>
              </a:buClr>
              <a:buSzPct val="70000"/>
              <a:buFont typeface="Wingdings" pitchFamily="2" charset="2"/>
              <a:buChar char="§"/>
            </a:pPr>
            <a:endParaRPr lang="en-US" dirty="0">
              <a:solidFill>
                <a:schemeClr val="tx1"/>
              </a:solidFill>
            </a:endParaRPr>
          </a:p>
          <a:p>
            <a:pPr marL="342900" lvl="1" indent="-342900">
              <a:buClr>
                <a:schemeClr val="accent1"/>
              </a:buClr>
              <a:buSzPct val="70000"/>
              <a:buFont typeface="Wingdings" pitchFamily="2" charset="2"/>
              <a:buChar char="§"/>
            </a:pPr>
            <a:endParaRPr lang="en-US" dirty="0">
              <a:solidFill>
                <a:schemeClr val="tx1"/>
              </a:solidFill>
            </a:endParaRPr>
          </a:p>
          <a:p>
            <a:pPr marL="342900" lvl="1" indent="-342900">
              <a:buClr>
                <a:schemeClr val="accent1"/>
              </a:buClr>
              <a:buSzPct val="70000"/>
              <a:buFont typeface="Wingdings" pitchFamily="2" charset="2"/>
              <a:buChar char="§"/>
            </a:pPr>
            <a:endParaRPr lang="en-US" dirty="0">
              <a:solidFill>
                <a:schemeClr val="tx1"/>
              </a:solidFill>
            </a:endParaRPr>
          </a:p>
          <a:p>
            <a:pPr marL="342900" lvl="1" indent="-342900">
              <a:buClr>
                <a:schemeClr val="accent1"/>
              </a:buClr>
              <a:buSzPct val="70000"/>
              <a:buFont typeface="Wingdings" pitchFamily="2" charset="2"/>
              <a:buChar char="§"/>
            </a:pPr>
            <a:endParaRPr lang="en-US" dirty="0">
              <a:solidFill>
                <a:schemeClr val="tx1"/>
              </a:solidFill>
            </a:endParaRPr>
          </a:p>
          <a:p>
            <a:pPr marL="342900" lvl="1" indent="-342900">
              <a:buClr>
                <a:schemeClr val="accent1"/>
              </a:buClr>
              <a:buSzPct val="70000"/>
              <a:buFont typeface="Wingdings" pitchFamily="2" charset="2"/>
              <a:buChar char="§"/>
            </a:pPr>
            <a:endParaRPr lang="en-US" dirty="0">
              <a:solidFill>
                <a:schemeClr val="tx1"/>
              </a:solidFill>
            </a:endParaRPr>
          </a:p>
          <a:p>
            <a:endParaRPr lang="en-US" dirty="0"/>
          </a:p>
        </p:txBody>
      </p:sp>
    </p:spTree>
    <p:extLst>
      <p:ext uri="{BB962C8B-B14F-4D97-AF65-F5344CB8AC3E}">
        <p14:creationId xmlns:p14="http://schemas.microsoft.com/office/powerpoint/2010/main" val="40408408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143" y="593228"/>
            <a:ext cx="6597650" cy="461665"/>
          </a:xfrm>
          <a:prstGeom prst="rect">
            <a:avLst/>
          </a:prstGeom>
          <a:noFill/>
        </p:spPr>
        <p:txBody>
          <a:bodyPr wrap="square" rtlCol="0">
            <a:spAutoFit/>
          </a:bodyPr>
          <a:lstStyle/>
          <a:p>
            <a:pPr algn="ctr" defTabSz="457200"/>
            <a:r>
              <a:rPr lang="en-US" sz="2400" b="1" dirty="0">
                <a:solidFill>
                  <a:srgbClr val="2F4C8E"/>
                </a:solidFill>
                <a:latin typeface="Calibri"/>
              </a:rPr>
              <a:t>Get to Know CBA for HCO Providers</a:t>
            </a:r>
          </a:p>
        </p:txBody>
      </p:sp>
      <p:pic>
        <p:nvPicPr>
          <p:cNvPr id="2" name="Picture 1"/>
          <p:cNvPicPr>
            <a:picLocks noChangeAspect="1"/>
          </p:cNvPicPr>
          <p:nvPr/>
        </p:nvPicPr>
        <p:blipFill>
          <a:blip r:embed="rId2"/>
          <a:stretch>
            <a:fillRect/>
          </a:stretch>
        </p:blipFill>
        <p:spPr>
          <a:xfrm>
            <a:off x="914400" y="1306647"/>
            <a:ext cx="7391399" cy="2377937"/>
          </a:xfrm>
          <a:prstGeom prst="rect">
            <a:avLst/>
          </a:prstGeom>
        </p:spPr>
      </p:pic>
      <p:sp>
        <p:nvSpPr>
          <p:cNvPr id="3" name="Rectangle 2"/>
          <p:cNvSpPr/>
          <p:nvPr/>
        </p:nvSpPr>
        <p:spPr>
          <a:xfrm>
            <a:off x="5715000" y="3954419"/>
            <a:ext cx="3429000" cy="1754326"/>
          </a:xfrm>
          <a:prstGeom prst="rect">
            <a:avLst/>
          </a:prstGeom>
        </p:spPr>
        <p:txBody>
          <a:bodyPr>
            <a:spAutoFit/>
          </a:bodyPr>
          <a:lstStyle/>
          <a:p>
            <a:pPr defTabSz="457200"/>
            <a:r>
              <a:rPr lang="en-US" b="1" dirty="0">
                <a:solidFill>
                  <a:prstClr val="black"/>
                </a:solidFill>
                <a:latin typeface="Calibri"/>
              </a:rPr>
              <a:t>CONTACT US</a:t>
            </a:r>
            <a:endParaRPr lang="en-US" dirty="0">
              <a:solidFill>
                <a:prstClr val="black"/>
              </a:solidFill>
              <a:latin typeface="Calibri"/>
            </a:endParaRPr>
          </a:p>
          <a:p>
            <a:pPr defTabSz="457200"/>
            <a:r>
              <a:rPr lang="en-US" dirty="0">
                <a:solidFill>
                  <a:prstClr val="black"/>
                </a:solidFill>
                <a:latin typeface="Calibri"/>
              </a:rPr>
              <a:t>Cicatelli Associates Inc. (CAI)</a:t>
            </a:r>
            <a:br>
              <a:rPr lang="en-US" dirty="0">
                <a:solidFill>
                  <a:prstClr val="black"/>
                </a:solidFill>
                <a:latin typeface="Calibri"/>
              </a:rPr>
            </a:br>
            <a:r>
              <a:rPr lang="en-US" dirty="0">
                <a:solidFill>
                  <a:prstClr val="black"/>
                </a:solidFill>
                <a:latin typeface="Calibri"/>
              </a:rPr>
              <a:t>505 Eighth Avenue , Suite 1900</a:t>
            </a:r>
            <a:br>
              <a:rPr lang="en-US" dirty="0">
                <a:solidFill>
                  <a:prstClr val="black"/>
                </a:solidFill>
                <a:latin typeface="Calibri"/>
              </a:rPr>
            </a:br>
            <a:r>
              <a:rPr lang="en-US" dirty="0">
                <a:solidFill>
                  <a:prstClr val="black"/>
                </a:solidFill>
                <a:latin typeface="Calibri"/>
              </a:rPr>
              <a:t>New York, NY 10018</a:t>
            </a:r>
            <a:br>
              <a:rPr lang="en-US" dirty="0">
                <a:solidFill>
                  <a:prstClr val="black"/>
                </a:solidFill>
                <a:latin typeface="Calibri"/>
              </a:rPr>
            </a:br>
            <a:r>
              <a:rPr lang="en-US" dirty="0">
                <a:solidFill>
                  <a:prstClr val="black"/>
                </a:solidFill>
                <a:latin typeface="Calibri"/>
              </a:rPr>
              <a:t>212-594-7741</a:t>
            </a:r>
            <a:br>
              <a:rPr lang="en-US" dirty="0">
                <a:solidFill>
                  <a:prstClr val="black"/>
                </a:solidFill>
                <a:latin typeface="Calibri"/>
              </a:rPr>
            </a:br>
            <a:r>
              <a:rPr lang="en-US" b="1" u="sng" dirty="0">
                <a:solidFill>
                  <a:prstClr val="black"/>
                </a:solidFill>
                <a:latin typeface="Calibri"/>
                <a:hlinkClick r:id="rId3"/>
              </a:rPr>
              <a:t>http://www.hivcbacenter.org</a:t>
            </a:r>
            <a:endParaRPr lang="en-US" dirty="0">
              <a:solidFill>
                <a:prstClr val="black"/>
              </a:solidFill>
              <a:latin typeface="Calibri"/>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5762" y="4188091"/>
            <a:ext cx="2435293" cy="1298309"/>
          </a:xfrm>
          <a:prstGeom prst="rect">
            <a:avLst/>
          </a:prstGeom>
        </p:spPr>
      </p:pic>
    </p:spTree>
    <p:extLst>
      <p:ext uri="{BB962C8B-B14F-4D97-AF65-F5344CB8AC3E}">
        <p14:creationId xmlns:p14="http://schemas.microsoft.com/office/powerpoint/2010/main" val="288247740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a:xfrm>
            <a:off x="266428" y="180644"/>
            <a:ext cx="8541327" cy="1325563"/>
          </a:xfrm>
          <a:prstGeom prst="rect">
            <a:avLst/>
          </a:prstGeom>
        </p:spPr>
        <p:txBody>
          <a:bodyPr vert="horz" lIns="91440" tIns="45720" rIns="91440" bIns="45720" rtlCol="0" anchor="t">
            <a:normAutofit fontScale="82500" lnSpcReduction="20000"/>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r>
              <a:rPr lang="en-US" sz="2400" dirty="0">
                <a:solidFill>
                  <a:prstClr val="black"/>
                </a:solidFill>
              </a:rPr>
              <a:t>Partnership with </a:t>
            </a:r>
            <a:br>
              <a:rPr lang="en-US" sz="2400" dirty="0">
                <a:solidFill>
                  <a:prstClr val="black"/>
                </a:solidFill>
              </a:rPr>
            </a:br>
            <a:r>
              <a:rPr lang="en-US" sz="2400" dirty="0">
                <a:solidFill>
                  <a:prstClr val="black"/>
                </a:solidFill>
              </a:rPr>
              <a:t>National Alliance for HIV Education and Workforce Development </a:t>
            </a:r>
            <a:r>
              <a:rPr lang="en-US" sz="3600" dirty="0">
                <a:solidFill>
                  <a:prstClr val="black"/>
                </a:solidFill>
              </a:rPr>
              <a:t/>
            </a:r>
            <a:br>
              <a:rPr lang="en-US" sz="3600" dirty="0">
                <a:solidFill>
                  <a:prstClr val="black"/>
                </a:solidFill>
              </a:rPr>
            </a:br>
            <a:endParaRPr lang="en-US" sz="3600" dirty="0">
              <a:solidFill>
                <a:prstClr val="black"/>
              </a:solidFill>
            </a:endParaRPr>
          </a:p>
        </p:txBody>
      </p:sp>
      <p:graphicFrame>
        <p:nvGraphicFramePr>
          <p:cNvPr id="23" name="Content Placeholder 10"/>
          <p:cNvGraphicFramePr>
            <a:graphicFrameLocks/>
          </p:cNvGraphicFramePr>
          <p:nvPr>
            <p:extLst>
              <p:ext uri="{D42A27DB-BD31-4B8C-83A1-F6EECF244321}">
                <p14:modId xmlns:p14="http://schemas.microsoft.com/office/powerpoint/2010/main" val="1450564079"/>
              </p:ext>
            </p:extLst>
          </p:nvPr>
        </p:nvGraphicFramePr>
        <p:xfrm>
          <a:off x="-35417" y="974378"/>
          <a:ext cx="9195954" cy="505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0391" y="843426"/>
            <a:ext cx="1385057" cy="1760459"/>
          </a:xfrm>
          <a:prstGeom prst="rect">
            <a:avLst/>
          </a:prstGeom>
        </p:spPr>
      </p:pic>
      <p:sp>
        <p:nvSpPr>
          <p:cNvPr id="25" name="TextBox 24"/>
          <p:cNvSpPr txBox="1"/>
          <p:nvPr/>
        </p:nvSpPr>
        <p:spPr>
          <a:xfrm>
            <a:off x="2819400" y="2843719"/>
            <a:ext cx="571500" cy="584775"/>
          </a:xfrm>
          <a:prstGeom prst="rect">
            <a:avLst/>
          </a:prstGeom>
          <a:noFill/>
        </p:spPr>
        <p:txBody>
          <a:bodyPr wrap="square" rtlCol="0">
            <a:spAutoFit/>
          </a:bodyPr>
          <a:lstStyle/>
          <a:p>
            <a:pPr defTabSz="457200"/>
            <a:r>
              <a:rPr lang="en-US" sz="3200" dirty="0">
                <a:solidFill>
                  <a:prstClr val="black"/>
                </a:solidFill>
                <a:latin typeface="Calibri"/>
              </a:rPr>
              <a:t>…</a:t>
            </a:r>
          </a:p>
        </p:txBody>
      </p:sp>
      <p:sp>
        <p:nvSpPr>
          <p:cNvPr id="26" name="TextBox 25"/>
          <p:cNvSpPr txBox="1"/>
          <p:nvPr/>
        </p:nvSpPr>
        <p:spPr>
          <a:xfrm>
            <a:off x="5479316" y="5510303"/>
            <a:ext cx="1830012" cy="523220"/>
          </a:xfrm>
          <a:prstGeom prst="rect">
            <a:avLst/>
          </a:prstGeom>
          <a:noFill/>
          <a:ln w="3175">
            <a:solidFill>
              <a:schemeClr val="accent1">
                <a:lumMod val="60000"/>
                <a:lumOff val="40000"/>
              </a:schemeClr>
            </a:solidFill>
          </a:ln>
        </p:spPr>
        <p:txBody>
          <a:bodyPr wrap="square" rtlCol="0">
            <a:spAutoFit/>
          </a:bodyPr>
          <a:lstStyle/>
          <a:p>
            <a:pPr defTabSz="457200"/>
            <a:r>
              <a:rPr lang="en-US" sz="1400" dirty="0">
                <a:solidFill>
                  <a:prstClr val="black"/>
                </a:solidFill>
                <a:latin typeface="Arial" panose="020B0604020202020204" pitchFamily="34" charset="0"/>
                <a:cs typeface="Arial" panose="020B0604020202020204" pitchFamily="34" charset="0"/>
              </a:rPr>
              <a:t>AETC Contacts for 12 Cities </a:t>
            </a:r>
          </a:p>
        </p:txBody>
      </p:sp>
      <p:sp>
        <p:nvSpPr>
          <p:cNvPr id="27" name="TextBox 26"/>
          <p:cNvSpPr txBox="1"/>
          <p:nvPr/>
        </p:nvSpPr>
        <p:spPr>
          <a:xfrm>
            <a:off x="266428" y="3186995"/>
            <a:ext cx="1839191" cy="2585323"/>
          </a:xfrm>
          <a:prstGeom prst="rect">
            <a:avLst/>
          </a:prstGeom>
          <a:noFill/>
          <a:ln w="9525">
            <a:solidFill>
              <a:schemeClr val="accent1">
                <a:lumMod val="60000"/>
                <a:lumOff val="40000"/>
              </a:schemeClr>
            </a:solidFill>
          </a:ln>
        </p:spPr>
        <p:txBody>
          <a:bodyPr wrap="square" rtlCol="0">
            <a:spAutoFit/>
          </a:bodyPr>
          <a:lstStyle/>
          <a:p>
            <a:pPr defTabSz="457200"/>
            <a:r>
              <a:rPr lang="en-US" dirty="0">
                <a:solidFill>
                  <a:prstClr val="black"/>
                </a:solidFill>
                <a:latin typeface="Arial" panose="020B0604020202020204" pitchFamily="34" charset="0"/>
                <a:cs typeface="Arial" panose="020B0604020202020204" pitchFamily="34" charset="0"/>
              </a:rPr>
              <a:t>Areas identified during Needs Assessments:</a:t>
            </a:r>
          </a:p>
          <a:p>
            <a:pPr marL="342900" indent="-342900" defTabSz="457200">
              <a:buFontTx/>
              <a:buAutoNum type="arabicPeriod"/>
            </a:pPr>
            <a:r>
              <a:rPr lang="en-US" dirty="0">
                <a:solidFill>
                  <a:prstClr val="black"/>
                </a:solidFill>
                <a:latin typeface="Arial" panose="020B0604020202020204" pitchFamily="34" charset="0"/>
                <a:cs typeface="Arial" panose="020B0604020202020204" pitchFamily="34" charset="0"/>
              </a:rPr>
              <a:t>HIV Testing</a:t>
            </a:r>
          </a:p>
          <a:p>
            <a:pPr marL="342900" indent="-342900" defTabSz="457200">
              <a:buFontTx/>
              <a:buAutoNum type="arabicPeriod"/>
            </a:pPr>
            <a:r>
              <a:rPr lang="en-US" dirty="0">
                <a:solidFill>
                  <a:prstClr val="black"/>
                </a:solidFill>
                <a:latin typeface="Arial" panose="020B0604020202020204" pitchFamily="34" charset="0"/>
                <a:cs typeface="Arial" panose="020B0604020202020204" pitchFamily="34" charset="0"/>
              </a:rPr>
              <a:t>Linkage to Care</a:t>
            </a:r>
          </a:p>
          <a:p>
            <a:pPr marL="342900" indent="-342900" defTabSz="457200">
              <a:buFontTx/>
              <a:buAutoNum type="arabicPeriod"/>
            </a:pPr>
            <a:r>
              <a:rPr lang="en-US" dirty="0">
                <a:solidFill>
                  <a:prstClr val="black"/>
                </a:solidFill>
                <a:latin typeface="Arial" panose="020B0604020202020204" pitchFamily="34" charset="0"/>
                <a:cs typeface="Arial" panose="020B0604020202020204" pitchFamily="34" charset="0"/>
              </a:rPr>
              <a:t>Retention in Care</a:t>
            </a:r>
          </a:p>
          <a:p>
            <a:pPr marL="342900" indent="-342900" defTabSz="457200">
              <a:buFontTx/>
              <a:buAutoNum type="arabicPeriod"/>
            </a:pPr>
            <a:r>
              <a:rPr lang="en-US" dirty="0">
                <a:solidFill>
                  <a:prstClr val="black"/>
                </a:solidFill>
                <a:latin typeface="Arial" panose="020B0604020202020204" pitchFamily="34" charset="0"/>
                <a:cs typeface="Arial" panose="020B0604020202020204" pitchFamily="34" charset="0"/>
              </a:rPr>
              <a:t>PrEP</a:t>
            </a:r>
          </a:p>
        </p:txBody>
      </p:sp>
      <p:pic>
        <p:nvPicPr>
          <p:cNvPr id="28" name="Picture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09328" y="2215149"/>
            <a:ext cx="1498427" cy="3106868"/>
          </a:xfrm>
          <a:prstGeom prst="rect">
            <a:avLst/>
          </a:prstGeom>
        </p:spPr>
      </p:pic>
      <p:sp>
        <p:nvSpPr>
          <p:cNvPr id="29" name="TextBox 28"/>
          <p:cNvSpPr txBox="1"/>
          <p:nvPr/>
        </p:nvSpPr>
        <p:spPr>
          <a:xfrm>
            <a:off x="6024047" y="4635667"/>
            <a:ext cx="571500" cy="584775"/>
          </a:xfrm>
          <a:prstGeom prst="rect">
            <a:avLst/>
          </a:prstGeom>
          <a:noFill/>
        </p:spPr>
        <p:txBody>
          <a:bodyPr wrap="square" rtlCol="0">
            <a:spAutoFit/>
          </a:bodyPr>
          <a:lstStyle/>
          <a:p>
            <a:pPr defTabSz="457200"/>
            <a:r>
              <a:rPr lang="en-US" sz="3200" dirty="0">
                <a:solidFill>
                  <a:prstClr val="black"/>
                </a:solidFill>
                <a:latin typeface="Calibri"/>
              </a:rPr>
              <a:t>…</a:t>
            </a:r>
          </a:p>
        </p:txBody>
      </p:sp>
      <p:sp>
        <p:nvSpPr>
          <p:cNvPr id="30" name="TextBox 29"/>
          <p:cNvSpPr txBox="1"/>
          <p:nvPr/>
        </p:nvSpPr>
        <p:spPr>
          <a:xfrm>
            <a:off x="2742977" y="4635668"/>
            <a:ext cx="571500" cy="584775"/>
          </a:xfrm>
          <a:prstGeom prst="rect">
            <a:avLst/>
          </a:prstGeom>
          <a:noFill/>
        </p:spPr>
        <p:txBody>
          <a:bodyPr wrap="square" rtlCol="0">
            <a:spAutoFit/>
          </a:bodyPr>
          <a:lstStyle/>
          <a:p>
            <a:pPr defTabSz="457200"/>
            <a:r>
              <a:rPr lang="en-US" sz="3200" dirty="0">
                <a:solidFill>
                  <a:prstClr val="black"/>
                </a:solidFill>
                <a:latin typeface="Calibri"/>
              </a:rPr>
              <a:t>…</a:t>
            </a:r>
          </a:p>
        </p:txBody>
      </p:sp>
      <p:sp>
        <p:nvSpPr>
          <p:cNvPr id="31" name="TextBox 30"/>
          <p:cNvSpPr txBox="1"/>
          <p:nvPr/>
        </p:nvSpPr>
        <p:spPr>
          <a:xfrm>
            <a:off x="4421723" y="5562232"/>
            <a:ext cx="571500" cy="584775"/>
          </a:xfrm>
          <a:prstGeom prst="rect">
            <a:avLst/>
          </a:prstGeom>
          <a:noFill/>
        </p:spPr>
        <p:txBody>
          <a:bodyPr wrap="square" rtlCol="0">
            <a:spAutoFit/>
          </a:bodyPr>
          <a:lstStyle/>
          <a:p>
            <a:pPr defTabSz="457200"/>
            <a:r>
              <a:rPr lang="en-US" sz="3200" dirty="0">
                <a:solidFill>
                  <a:prstClr val="black"/>
                </a:solidFill>
                <a:latin typeface="Calibri"/>
              </a:rPr>
              <a:t>…</a:t>
            </a:r>
          </a:p>
        </p:txBody>
      </p:sp>
    </p:spTree>
    <p:extLst>
      <p:ext uri="{BB962C8B-B14F-4D97-AF65-F5344CB8AC3E}">
        <p14:creationId xmlns:p14="http://schemas.microsoft.com/office/powerpoint/2010/main" val="196585426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28650" y="66422"/>
            <a:ext cx="7886700" cy="654783"/>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r>
              <a:rPr lang="en-US" sz="2000" dirty="0">
                <a:solidFill>
                  <a:prstClr val="black"/>
                </a:solidFill>
              </a:rPr>
              <a:t>Learning </a:t>
            </a:r>
            <a:r>
              <a:rPr lang="en-US" sz="2000" dirty="0" err="1">
                <a:solidFill>
                  <a:prstClr val="black"/>
                </a:solidFill>
              </a:rPr>
              <a:t>Collaboratives</a:t>
            </a:r>
            <a:r>
              <a:rPr lang="en-US" sz="2000" dirty="0">
                <a:solidFill>
                  <a:prstClr val="black"/>
                </a:solidFill>
              </a:rPr>
              <a:t> with AETC Partners</a:t>
            </a:r>
          </a:p>
        </p:txBody>
      </p:sp>
      <p:grpSp>
        <p:nvGrpSpPr>
          <p:cNvPr id="13" name="Group 12"/>
          <p:cNvGrpSpPr/>
          <p:nvPr/>
        </p:nvGrpSpPr>
        <p:grpSpPr>
          <a:xfrm>
            <a:off x="628650" y="514142"/>
            <a:ext cx="8058150" cy="5581857"/>
            <a:chOff x="838200" y="514143"/>
            <a:chExt cx="10515599" cy="4862266"/>
          </a:xfrm>
        </p:grpSpPr>
        <p:sp>
          <p:nvSpPr>
            <p:cNvPr id="15" name="Freeform 14"/>
            <p:cNvSpPr/>
            <p:nvPr/>
          </p:nvSpPr>
          <p:spPr>
            <a:xfrm>
              <a:off x="838200" y="1176560"/>
              <a:ext cx="3197717" cy="4199849"/>
            </a:xfrm>
            <a:custGeom>
              <a:avLst/>
              <a:gdLst>
                <a:gd name="connsiteX0" fmla="*/ 0 w 3197717"/>
                <a:gd name="connsiteY0" fmla="*/ 0 h 4199849"/>
                <a:gd name="connsiteX1" fmla="*/ 3197717 w 3197717"/>
                <a:gd name="connsiteY1" fmla="*/ 0 h 4199849"/>
                <a:gd name="connsiteX2" fmla="*/ 3197717 w 3197717"/>
                <a:gd name="connsiteY2" fmla="*/ 4199849 h 4199849"/>
                <a:gd name="connsiteX3" fmla="*/ 0 w 3197717"/>
                <a:gd name="connsiteY3" fmla="*/ 4199849 h 4199849"/>
                <a:gd name="connsiteX4" fmla="*/ 0 w 3197717"/>
                <a:gd name="connsiteY4" fmla="*/ 0 h 419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717" h="4199849">
                  <a:moveTo>
                    <a:pt x="0" y="0"/>
                  </a:moveTo>
                  <a:lnTo>
                    <a:pt x="3197717" y="0"/>
                  </a:lnTo>
                  <a:lnTo>
                    <a:pt x="3197717" y="4199849"/>
                  </a:lnTo>
                  <a:lnTo>
                    <a:pt x="0" y="419984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8887" tIns="289732" rIns="100249" bIns="-66079" numCol="1" spcCol="1270" anchor="t" anchorCtr="0">
              <a:noAutofit/>
            </a:bodyPr>
            <a:lstStyle/>
            <a:p>
              <a:pPr marL="171450" lvl="1" indent="-171450" defTabSz="7112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In partnership with Black AIDS Institute (BAI)</a:t>
              </a:r>
            </a:p>
            <a:p>
              <a:pPr marL="171450" lvl="1" indent="-171450" defTabSz="711200">
                <a:lnSpc>
                  <a:spcPct val="90000"/>
                </a:lnSpc>
                <a:spcBef>
                  <a:spcPct val="0"/>
                </a:spcBef>
                <a:spcAft>
                  <a:spcPct val="15000"/>
                </a:spcAft>
                <a:buFontTx/>
                <a:buChar char="•"/>
              </a:pPr>
              <a:endParaRPr lang="en-US" sz="1600" dirty="0">
                <a:solidFill>
                  <a:prstClr val="black">
                    <a:hueOff val="0"/>
                    <a:satOff val="0"/>
                    <a:lumOff val="0"/>
                    <a:alphaOff val="0"/>
                  </a:prstClr>
                </a:solidFill>
                <a:latin typeface="Arial" panose="020B0604020202020204" pitchFamily="34" charset="0"/>
                <a:cs typeface="Arial" panose="020B0604020202020204" pitchFamily="34" charset="0"/>
              </a:endParaRPr>
            </a:p>
            <a:p>
              <a:pPr marL="171450" lvl="1" indent="-171450" defTabSz="7112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Worked with Partnering with Fulton County Health Department, National AIDS Education &amp; Services for Minorities, Absolute Care, AID Atlanta, and Emory University</a:t>
              </a:r>
            </a:p>
            <a:p>
              <a:pPr marL="171450" lvl="1" indent="-171450" defTabSz="711200">
                <a:lnSpc>
                  <a:spcPct val="90000"/>
                </a:lnSpc>
                <a:spcBef>
                  <a:spcPct val="0"/>
                </a:spcBef>
                <a:spcAft>
                  <a:spcPct val="15000"/>
                </a:spcAft>
                <a:buFontTx/>
                <a:buChar char="•"/>
              </a:pPr>
              <a:endParaRPr lang="en-US" sz="1600" dirty="0">
                <a:solidFill>
                  <a:prstClr val="black">
                    <a:hueOff val="0"/>
                    <a:satOff val="0"/>
                    <a:lumOff val="0"/>
                    <a:alphaOff val="0"/>
                  </a:prstClr>
                </a:solidFill>
                <a:latin typeface="Arial" panose="020B0604020202020204" pitchFamily="34" charset="0"/>
                <a:cs typeface="Arial" panose="020B0604020202020204" pitchFamily="34" charset="0"/>
              </a:endParaRPr>
            </a:p>
            <a:p>
              <a:pPr marL="171450" lvl="1" indent="-171450" defTabSz="7112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Patients on PrEP:</a:t>
              </a:r>
            </a:p>
            <a:p>
              <a:pPr marL="342900" lvl="2" indent="-171450" defTabSz="711200">
                <a:lnSpc>
                  <a:spcPct val="90000"/>
                </a:lnSpc>
                <a:spcBef>
                  <a:spcPct val="0"/>
                </a:spcBef>
                <a:spcAft>
                  <a:spcPct val="15000"/>
                </a:spcAft>
                <a:buFontTx/>
                <a:buChar char="•"/>
              </a:pPr>
              <a:endParaRPr lang="en-US" sz="1600" b="1"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lvl="2" indent="-171450" defTabSz="7112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Before LC: </a:t>
              </a:r>
              <a:r>
                <a:rPr lang="en-US" sz="1600" b="1" dirty="0">
                  <a:solidFill>
                    <a:prstClr val="black">
                      <a:hueOff val="0"/>
                      <a:satOff val="0"/>
                      <a:lumOff val="0"/>
                      <a:alphaOff val="0"/>
                    </a:prstClr>
                  </a:solidFill>
                  <a:latin typeface="Arial" panose="020B0604020202020204" pitchFamily="34" charset="0"/>
                  <a:cs typeface="Arial" panose="020B0604020202020204" pitchFamily="34" charset="0"/>
                </a:rPr>
                <a:t>37 </a:t>
              </a:r>
            </a:p>
            <a:p>
              <a:pPr marL="342900" lvl="2" indent="-171450" defTabSz="711200">
                <a:lnSpc>
                  <a:spcPct val="90000"/>
                </a:lnSpc>
                <a:spcBef>
                  <a:spcPct val="0"/>
                </a:spcBef>
                <a:spcAft>
                  <a:spcPct val="15000"/>
                </a:spcAft>
                <a:buFontTx/>
                <a:buChar char="•"/>
              </a:pPr>
              <a:endParaRPr lang="en-US" sz="1600" b="1"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lvl="2" indent="-171450" defTabSz="7112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After LC: </a:t>
              </a:r>
              <a:r>
                <a:rPr lang="en-US" sz="1600" b="1" dirty="0">
                  <a:solidFill>
                    <a:prstClr val="black">
                      <a:hueOff val="0"/>
                      <a:satOff val="0"/>
                      <a:lumOff val="0"/>
                      <a:alphaOff val="0"/>
                    </a:prstClr>
                  </a:solidFill>
                  <a:latin typeface="Arial" panose="020B0604020202020204" pitchFamily="34" charset="0"/>
                  <a:cs typeface="Arial" panose="020B0604020202020204" pitchFamily="34" charset="0"/>
                </a:rPr>
                <a:t>260</a:t>
              </a:r>
            </a:p>
          </p:txBody>
        </p:sp>
        <p:sp>
          <p:nvSpPr>
            <p:cNvPr id="17" name="Freeform 16"/>
            <p:cNvSpPr/>
            <p:nvPr/>
          </p:nvSpPr>
          <p:spPr>
            <a:xfrm>
              <a:off x="4497141" y="1138048"/>
              <a:ext cx="3197717" cy="4199849"/>
            </a:xfrm>
            <a:custGeom>
              <a:avLst/>
              <a:gdLst>
                <a:gd name="connsiteX0" fmla="*/ 0 w 3197717"/>
                <a:gd name="connsiteY0" fmla="*/ 0 h 4199849"/>
                <a:gd name="connsiteX1" fmla="*/ 3197717 w 3197717"/>
                <a:gd name="connsiteY1" fmla="*/ 0 h 4199849"/>
                <a:gd name="connsiteX2" fmla="*/ 3197717 w 3197717"/>
                <a:gd name="connsiteY2" fmla="*/ 4199849 h 4199849"/>
                <a:gd name="connsiteX3" fmla="*/ 0 w 3197717"/>
                <a:gd name="connsiteY3" fmla="*/ 4199849 h 4199849"/>
                <a:gd name="connsiteX4" fmla="*/ 0 w 3197717"/>
                <a:gd name="connsiteY4" fmla="*/ 0 h 419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717" h="4199849">
                  <a:moveTo>
                    <a:pt x="0" y="0"/>
                  </a:moveTo>
                  <a:lnTo>
                    <a:pt x="3197717" y="0"/>
                  </a:lnTo>
                  <a:lnTo>
                    <a:pt x="3197717" y="4199849"/>
                  </a:lnTo>
                  <a:lnTo>
                    <a:pt x="0" y="419984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338912" rIns="128016" bIns="-88589" numCol="1" spcCol="1270" anchor="t" anchorCtr="0">
              <a:noAutofit/>
            </a:bodyPr>
            <a:lstStyle/>
            <a:p>
              <a:pPr marL="171450" lvl="1" indent="-171450" defTabSz="8001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In partnership with the National Coalition of STD Directors (NCSD)</a:t>
              </a:r>
            </a:p>
            <a:p>
              <a:pPr marL="171450" lvl="1" indent="-171450" defTabSz="800100">
                <a:lnSpc>
                  <a:spcPct val="90000"/>
                </a:lnSpc>
                <a:spcBef>
                  <a:spcPct val="0"/>
                </a:spcBef>
                <a:spcAft>
                  <a:spcPct val="15000"/>
                </a:spcAft>
                <a:buFontTx/>
                <a:buChar char="•"/>
              </a:pPr>
              <a:endParaRPr lang="en-US" sz="1600" dirty="0">
                <a:solidFill>
                  <a:prstClr val="black">
                    <a:hueOff val="0"/>
                    <a:satOff val="0"/>
                    <a:lumOff val="0"/>
                    <a:alphaOff val="0"/>
                  </a:prstClr>
                </a:solidFill>
                <a:latin typeface="Arial" panose="020B0604020202020204" pitchFamily="34" charset="0"/>
                <a:cs typeface="Arial" panose="020B0604020202020204" pitchFamily="34" charset="0"/>
              </a:endParaRPr>
            </a:p>
            <a:p>
              <a:pPr marL="171450" lvl="1" indent="-171450" defTabSz="8001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Worked with the </a:t>
              </a:r>
              <a:r>
                <a:rPr lang="en-US" sz="1600" dirty="0" err="1">
                  <a:solidFill>
                    <a:prstClr val="black">
                      <a:hueOff val="0"/>
                      <a:satOff val="0"/>
                      <a:lumOff val="0"/>
                      <a:alphaOff val="0"/>
                    </a:prstClr>
                  </a:solidFill>
                  <a:latin typeface="Arial" panose="020B0604020202020204" pitchFamily="34" charset="0"/>
                  <a:cs typeface="Arial" panose="020B0604020202020204" pitchFamily="34" charset="0"/>
                </a:rPr>
                <a:t>Rentz</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 Center, the Coordinated Youth &amp; Human Services Clinic, and the Gay Men’s Health Clinic to deliver a CLIA Waived Rapid Syphilis Test </a:t>
              </a:r>
            </a:p>
            <a:p>
              <a:pPr marL="171450" lvl="1" indent="-171450" defTabSz="800100">
                <a:lnSpc>
                  <a:spcPct val="90000"/>
                </a:lnSpc>
                <a:spcBef>
                  <a:spcPct val="0"/>
                </a:spcBef>
                <a:spcAft>
                  <a:spcPct val="15000"/>
                </a:spcAft>
                <a:buFontTx/>
                <a:buChar char="•"/>
              </a:pPr>
              <a:endParaRPr lang="en-US" sz="1600" b="1" dirty="0">
                <a:solidFill>
                  <a:prstClr val="black">
                    <a:hueOff val="0"/>
                    <a:satOff val="0"/>
                    <a:lumOff val="0"/>
                    <a:alphaOff val="0"/>
                  </a:prstClr>
                </a:solidFill>
                <a:latin typeface="Arial" panose="020B0604020202020204" pitchFamily="34" charset="0"/>
                <a:cs typeface="Arial" panose="020B0604020202020204" pitchFamily="34" charset="0"/>
              </a:endParaRPr>
            </a:p>
            <a:p>
              <a:pPr marL="171450" lvl="1" indent="-171450" defTabSz="8001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Tests preformed: </a:t>
              </a:r>
              <a:r>
                <a:rPr lang="en-US" sz="1600" b="1" dirty="0">
                  <a:solidFill>
                    <a:prstClr val="black">
                      <a:hueOff val="0"/>
                      <a:satOff val="0"/>
                      <a:lumOff val="0"/>
                      <a:alphaOff val="0"/>
                    </a:prstClr>
                  </a:solidFill>
                  <a:latin typeface="Arial" panose="020B0604020202020204" pitchFamily="34" charset="0"/>
                  <a:cs typeface="Arial" panose="020B0604020202020204" pitchFamily="34" charset="0"/>
                </a:rPr>
                <a:t>743</a:t>
              </a:r>
            </a:p>
            <a:p>
              <a:pPr marL="114300" lvl="2" indent="-57150" defTabSz="177800">
                <a:lnSpc>
                  <a:spcPct val="90000"/>
                </a:lnSpc>
                <a:spcBef>
                  <a:spcPct val="0"/>
                </a:spcBef>
                <a:spcAft>
                  <a:spcPct val="15000"/>
                </a:spcAft>
                <a:buFontTx/>
                <a:buChar char="•"/>
              </a:pPr>
              <a:endParaRPr lang="en-US" sz="1600" dirty="0">
                <a:solidFill>
                  <a:prstClr val="black">
                    <a:hueOff val="0"/>
                    <a:satOff val="0"/>
                    <a:lumOff val="0"/>
                    <a:alphaOff val="0"/>
                  </a:prstClr>
                </a:solidFill>
                <a:latin typeface="Calibri"/>
              </a:endParaRPr>
            </a:p>
            <a:p>
              <a:pPr marL="342900" lvl="2" indent="-171450" defTabSz="8001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Reactive Tests: </a:t>
              </a:r>
              <a:r>
                <a:rPr lang="en-US" sz="1600" b="1" dirty="0">
                  <a:solidFill>
                    <a:prstClr val="black">
                      <a:hueOff val="0"/>
                      <a:satOff val="0"/>
                      <a:lumOff val="0"/>
                      <a:alphaOff val="0"/>
                    </a:prstClr>
                  </a:solidFill>
                  <a:latin typeface="Arial" panose="020B0604020202020204" pitchFamily="34" charset="0"/>
                  <a:cs typeface="Arial" panose="020B0604020202020204" pitchFamily="34" charset="0"/>
                </a:rPr>
                <a:t>35 </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            (15 newly confirmed)</a:t>
              </a:r>
              <a:endParaRPr lang="en-US" sz="1600" dirty="0">
                <a:solidFill>
                  <a:prstClr val="black">
                    <a:hueOff val="0"/>
                    <a:satOff val="0"/>
                    <a:lumOff val="0"/>
                    <a:alphaOff val="0"/>
                  </a:prstClr>
                </a:solidFill>
                <a:latin typeface="Calibri"/>
              </a:endParaRPr>
            </a:p>
            <a:p>
              <a:pPr marL="57150" lvl="1" indent="-57150" defTabSz="177800">
                <a:lnSpc>
                  <a:spcPct val="90000"/>
                </a:lnSpc>
                <a:spcBef>
                  <a:spcPct val="0"/>
                </a:spcBef>
                <a:spcAft>
                  <a:spcPct val="15000"/>
                </a:spcAft>
                <a:buFontTx/>
                <a:buChar char="•"/>
              </a:pPr>
              <a:endParaRPr lang="en-US" sz="400" dirty="0">
                <a:solidFill>
                  <a:prstClr val="black">
                    <a:hueOff val="0"/>
                    <a:satOff val="0"/>
                    <a:lumOff val="0"/>
                    <a:alphaOff val="0"/>
                  </a:prstClr>
                </a:solidFill>
                <a:latin typeface="Calibri"/>
              </a:endParaRPr>
            </a:p>
          </p:txBody>
        </p:sp>
        <p:sp>
          <p:nvSpPr>
            <p:cNvPr id="19" name="Freeform 18"/>
            <p:cNvSpPr/>
            <p:nvPr/>
          </p:nvSpPr>
          <p:spPr>
            <a:xfrm>
              <a:off x="8146568" y="1154805"/>
              <a:ext cx="3197717" cy="4199849"/>
            </a:xfrm>
            <a:custGeom>
              <a:avLst/>
              <a:gdLst>
                <a:gd name="connsiteX0" fmla="*/ 0 w 3197717"/>
                <a:gd name="connsiteY0" fmla="*/ 0 h 4199849"/>
                <a:gd name="connsiteX1" fmla="*/ 3197717 w 3197717"/>
                <a:gd name="connsiteY1" fmla="*/ 0 h 4199849"/>
                <a:gd name="connsiteX2" fmla="*/ 3197717 w 3197717"/>
                <a:gd name="connsiteY2" fmla="*/ 4199849 h 4199849"/>
                <a:gd name="connsiteX3" fmla="*/ 0 w 3197717"/>
                <a:gd name="connsiteY3" fmla="*/ 4199849 h 4199849"/>
                <a:gd name="connsiteX4" fmla="*/ 0 w 3197717"/>
                <a:gd name="connsiteY4" fmla="*/ 0 h 419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717" h="4199849">
                  <a:moveTo>
                    <a:pt x="0" y="0"/>
                  </a:moveTo>
                  <a:lnTo>
                    <a:pt x="3197717" y="0"/>
                  </a:lnTo>
                  <a:lnTo>
                    <a:pt x="3197717" y="4199849"/>
                  </a:lnTo>
                  <a:lnTo>
                    <a:pt x="0" y="419984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982" tIns="322155" rIns="132046" bIns="-71832" numCol="1" spcCol="1270" anchor="t" anchorCtr="0">
              <a:noAutofit/>
            </a:bodyPr>
            <a:lstStyle/>
            <a:p>
              <a:pPr marL="171450" lvl="1" indent="-171450" defTabSz="8001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In partnership with the Clinical Directors Network (CDN)</a:t>
              </a:r>
            </a:p>
            <a:p>
              <a:pPr marL="171450" lvl="1" indent="-171450" defTabSz="8001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Worked with</a:t>
              </a:r>
              <a:r>
                <a:rPr lang="en-US" sz="1600" b="1" dirty="0">
                  <a:solidFill>
                    <a:prstClr val="black">
                      <a:hueOff val="0"/>
                      <a:satOff val="0"/>
                      <a:lumOff val="0"/>
                      <a:alphaOff val="0"/>
                    </a:prstClr>
                  </a:solidFill>
                  <a:latin typeface="Arial" panose="020B0604020202020204" pitchFamily="34" charset="0"/>
                  <a:cs typeface="Arial" panose="020B0604020202020204" pitchFamily="34" charset="0"/>
                </a:rPr>
                <a:t> 9</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 organizations to deliver a HIP Strategies for Community Health Centers Learning Community</a:t>
              </a:r>
            </a:p>
            <a:p>
              <a:pPr marL="171450" lvl="1" indent="-171450" defTabSz="800100">
                <a:lnSpc>
                  <a:spcPct val="90000"/>
                </a:lnSpc>
                <a:spcBef>
                  <a:spcPct val="0"/>
                </a:spcBef>
                <a:spcAft>
                  <a:spcPct val="15000"/>
                </a:spcAft>
                <a:buFontTx/>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5 Webcasts</a:t>
              </a:r>
            </a:p>
            <a:p>
              <a:pPr marL="342900" lvl="2" indent="-171450" defTabSz="800100">
                <a:lnSpc>
                  <a:spcPct val="90000"/>
                </a:lnSpc>
                <a:spcBef>
                  <a:spcPct val="0"/>
                </a:spcBef>
                <a:spcAft>
                  <a:spcPct val="15000"/>
                </a:spcAft>
                <a:buFontTx/>
                <a:buChar char="•"/>
              </a:pPr>
              <a:r>
                <a:rPr lang="en-US" sz="1600" b="1" dirty="0">
                  <a:solidFill>
                    <a:prstClr val="black">
                      <a:hueOff val="0"/>
                      <a:satOff val="0"/>
                      <a:lumOff val="0"/>
                      <a:alphaOff val="0"/>
                    </a:prstClr>
                  </a:solidFill>
                  <a:latin typeface="Arial" panose="020B0604020202020204" pitchFamily="34" charset="0"/>
                  <a:cs typeface="Arial" panose="020B0604020202020204" pitchFamily="34" charset="0"/>
                </a:rPr>
                <a:t>527</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 total participants from</a:t>
              </a:r>
            </a:p>
            <a:p>
              <a:pPr marL="342900" lvl="2" indent="-171450" defTabSz="800100">
                <a:lnSpc>
                  <a:spcPct val="90000"/>
                </a:lnSpc>
                <a:spcBef>
                  <a:spcPct val="0"/>
                </a:spcBef>
                <a:spcAft>
                  <a:spcPct val="15000"/>
                </a:spcAft>
                <a:buFontTx/>
                <a:buChar char="•"/>
              </a:pPr>
              <a:r>
                <a:rPr lang="en-US" sz="1600" b="1" dirty="0">
                  <a:solidFill>
                    <a:prstClr val="black">
                      <a:hueOff val="0"/>
                      <a:satOff val="0"/>
                      <a:lumOff val="0"/>
                      <a:alphaOff val="0"/>
                    </a:prstClr>
                  </a:solidFill>
                  <a:latin typeface="Arial" panose="020B0604020202020204" pitchFamily="34" charset="0"/>
                  <a:cs typeface="Arial" panose="020B0604020202020204" pitchFamily="34" charset="0"/>
                </a:rPr>
                <a:t>43</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 States </a:t>
              </a:r>
            </a:p>
          </p:txBody>
        </p:sp>
        <p:sp>
          <p:nvSpPr>
            <p:cNvPr id="18" name="Freeform 17"/>
            <p:cNvSpPr/>
            <p:nvPr/>
          </p:nvSpPr>
          <p:spPr>
            <a:xfrm>
              <a:off x="8142538" y="514143"/>
              <a:ext cx="3211261" cy="861658"/>
            </a:xfrm>
            <a:custGeom>
              <a:avLst/>
              <a:gdLst>
                <a:gd name="connsiteX0" fmla="*/ 0 w 3197717"/>
                <a:gd name="connsiteY0" fmla="*/ 0 h 861658"/>
                <a:gd name="connsiteX1" fmla="*/ 3197717 w 3197717"/>
                <a:gd name="connsiteY1" fmla="*/ 0 h 861658"/>
                <a:gd name="connsiteX2" fmla="*/ 3197717 w 3197717"/>
                <a:gd name="connsiteY2" fmla="*/ 861658 h 861658"/>
                <a:gd name="connsiteX3" fmla="*/ 0 w 3197717"/>
                <a:gd name="connsiteY3" fmla="*/ 861658 h 861658"/>
                <a:gd name="connsiteX4" fmla="*/ 0 w 3197717"/>
                <a:gd name="connsiteY4" fmla="*/ 0 h 86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717" h="861658">
                  <a:moveTo>
                    <a:pt x="0" y="0"/>
                  </a:moveTo>
                  <a:lnTo>
                    <a:pt x="3197717" y="0"/>
                  </a:lnTo>
                  <a:lnTo>
                    <a:pt x="3197717" y="861658"/>
                  </a:lnTo>
                  <a:lnTo>
                    <a:pt x="0" y="8616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8299" rIns="128016" bIns="68005" numCol="1" spcCol="1270" anchor="ctr" anchorCtr="0">
              <a:noAutofit/>
            </a:bodyPr>
            <a:lstStyle/>
            <a:p>
              <a:pPr algn="ctr" defTabSz="800100">
                <a:lnSpc>
                  <a:spcPct val="90000"/>
                </a:lnSpc>
                <a:spcBef>
                  <a:spcPct val="0"/>
                </a:spcBef>
                <a:spcAft>
                  <a:spcPct val="35000"/>
                </a:spcAft>
              </a:pPr>
              <a:r>
                <a:rPr lang="en-US" sz="1600" b="1" dirty="0">
                  <a:solidFill>
                    <a:prstClr val="white"/>
                  </a:solidFill>
                  <a:latin typeface="Arial" panose="020B0604020202020204" pitchFamily="34" charset="0"/>
                  <a:cs typeface="Arial" panose="020B0604020202020204" pitchFamily="34" charset="0"/>
                </a:rPr>
                <a:t>Enhance HCO CBO Partnership to Implement HIP Learning Collaborative </a:t>
              </a:r>
            </a:p>
          </p:txBody>
        </p:sp>
        <p:sp>
          <p:nvSpPr>
            <p:cNvPr id="16" name="Freeform 15"/>
            <p:cNvSpPr/>
            <p:nvPr/>
          </p:nvSpPr>
          <p:spPr>
            <a:xfrm>
              <a:off x="4497141" y="514143"/>
              <a:ext cx="3197717" cy="861658"/>
            </a:xfrm>
            <a:custGeom>
              <a:avLst/>
              <a:gdLst>
                <a:gd name="connsiteX0" fmla="*/ 0 w 3197717"/>
                <a:gd name="connsiteY0" fmla="*/ 0 h 861658"/>
                <a:gd name="connsiteX1" fmla="*/ 3197717 w 3197717"/>
                <a:gd name="connsiteY1" fmla="*/ 0 h 861658"/>
                <a:gd name="connsiteX2" fmla="*/ 3197717 w 3197717"/>
                <a:gd name="connsiteY2" fmla="*/ 861658 h 861658"/>
                <a:gd name="connsiteX3" fmla="*/ 0 w 3197717"/>
                <a:gd name="connsiteY3" fmla="*/ 861658 h 861658"/>
                <a:gd name="connsiteX4" fmla="*/ 0 w 3197717"/>
                <a:gd name="connsiteY4" fmla="*/ 0 h 86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717" h="861658">
                  <a:moveTo>
                    <a:pt x="0" y="0"/>
                  </a:moveTo>
                  <a:lnTo>
                    <a:pt x="3197717" y="0"/>
                  </a:lnTo>
                  <a:lnTo>
                    <a:pt x="3197717" y="861658"/>
                  </a:lnTo>
                  <a:lnTo>
                    <a:pt x="0" y="8616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8299" rIns="128016" bIns="68005" numCol="1" spcCol="1270" anchor="ctr" anchorCtr="0">
              <a:noAutofit/>
            </a:bodyPr>
            <a:lstStyle/>
            <a:p>
              <a:pPr algn="ctr" defTabSz="800100">
                <a:lnSpc>
                  <a:spcPct val="90000"/>
                </a:lnSpc>
                <a:spcBef>
                  <a:spcPct val="0"/>
                </a:spcBef>
                <a:spcAft>
                  <a:spcPct val="35000"/>
                </a:spcAft>
              </a:pPr>
              <a:r>
                <a:rPr lang="en-US" b="1" dirty="0">
                  <a:solidFill>
                    <a:prstClr val="white"/>
                  </a:solidFill>
                  <a:latin typeface="Arial" panose="020B0604020202020204" pitchFamily="34" charset="0"/>
                  <a:cs typeface="Arial" panose="020B0604020202020204" pitchFamily="34" charset="0"/>
                </a:rPr>
                <a:t>Rapid Syphilis Test with HIV Testing Learning Collaborative </a:t>
              </a:r>
            </a:p>
          </p:txBody>
        </p:sp>
        <p:sp>
          <p:nvSpPr>
            <p:cNvPr id="14" name="Freeform 13"/>
            <p:cNvSpPr/>
            <p:nvPr/>
          </p:nvSpPr>
          <p:spPr>
            <a:xfrm>
              <a:off x="838200" y="540113"/>
              <a:ext cx="3197717" cy="861658"/>
            </a:xfrm>
            <a:custGeom>
              <a:avLst/>
              <a:gdLst>
                <a:gd name="connsiteX0" fmla="*/ 0 w 3197717"/>
                <a:gd name="connsiteY0" fmla="*/ 0 h 861658"/>
                <a:gd name="connsiteX1" fmla="*/ 3197717 w 3197717"/>
                <a:gd name="connsiteY1" fmla="*/ 0 h 861658"/>
                <a:gd name="connsiteX2" fmla="*/ 3197717 w 3197717"/>
                <a:gd name="connsiteY2" fmla="*/ 861658 h 861658"/>
                <a:gd name="connsiteX3" fmla="*/ 0 w 3197717"/>
                <a:gd name="connsiteY3" fmla="*/ 861658 h 861658"/>
                <a:gd name="connsiteX4" fmla="*/ 0 w 3197717"/>
                <a:gd name="connsiteY4" fmla="*/ 0 h 86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717" h="861658">
                  <a:moveTo>
                    <a:pt x="0" y="0"/>
                  </a:moveTo>
                  <a:lnTo>
                    <a:pt x="3197717" y="0"/>
                  </a:lnTo>
                  <a:lnTo>
                    <a:pt x="3197717" y="861658"/>
                  </a:lnTo>
                  <a:lnTo>
                    <a:pt x="0" y="8616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559" tIns="52329" rIns="114473" bIns="93975" numCol="1" spcCol="1270" anchor="ctr" anchorCtr="0">
              <a:noAutofit/>
            </a:bodyPr>
            <a:lstStyle/>
            <a:p>
              <a:pPr algn="ctr" defTabSz="800100">
                <a:lnSpc>
                  <a:spcPct val="90000"/>
                </a:lnSpc>
                <a:spcBef>
                  <a:spcPct val="0"/>
                </a:spcBef>
                <a:spcAft>
                  <a:spcPct val="35000"/>
                </a:spcAft>
              </a:pPr>
              <a:r>
                <a:rPr lang="en-US" b="1" dirty="0">
                  <a:solidFill>
                    <a:prstClr val="white"/>
                  </a:solidFill>
                  <a:latin typeface="Arial" panose="020B0604020202020204" pitchFamily="34" charset="0"/>
                  <a:cs typeface="Arial" panose="020B0604020202020204" pitchFamily="34" charset="0"/>
                </a:rPr>
                <a:t>Atlanta PrEP Learning Collaborative </a:t>
              </a:r>
            </a:p>
          </p:txBody>
        </p:sp>
      </p:grpSp>
      <p:pic>
        <p:nvPicPr>
          <p:cNvPr id="12"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1921" y="4957272"/>
            <a:ext cx="1488254" cy="1113753"/>
          </a:xfrm>
          <a:prstGeom prst="rect">
            <a:avLst/>
          </a:prstGeom>
        </p:spPr>
      </p:pic>
    </p:spTree>
    <p:extLst>
      <p:ext uri="{BB962C8B-B14F-4D97-AF65-F5344CB8AC3E}">
        <p14:creationId xmlns:p14="http://schemas.microsoft.com/office/powerpoint/2010/main" val="281905149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8650" y="365126"/>
            <a:ext cx="7886700" cy="490660"/>
          </a:xfrm>
        </p:spPr>
        <p:txBody>
          <a:bodyPr>
            <a:noAutofit/>
          </a:bodyPr>
          <a:lstStyle/>
          <a:p>
            <a:pPr algn="ctr"/>
            <a:r>
              <a:rPr lang="en-US" sz="3800" b="1" dirty="0">
                <a:solidFill>
                  <a:srgbClr val="0F4D7B"/>
                </a:solidFill>
                <a:latin typeface="+mn-lt"/>
                <a:cs typeface="Arial" panose="020B0604020202020204" pitchFamily="34" charset="0"/>
              </a:rPr>
              <a:t>Ongoing Activities </a:t>
            </a:r>
          </a:p>
        </p:txBody>
      </p:sp>
      <p:sp>
        <p:nvSpPr>
          <p:cNvPr id="10" name="Content Placeholder 9"/>
          <p:cNvSpPr>
            <a:spLocks noGrp="1"/>
          </p:cNvSpPr>
          <p:nvPr>
            <p:ph sz="half" idx="1"/>
          </p:nvPr>
        </p:nvSpPr>
        <p:spPr>
          <a:xfrm>
            <a:off x="152400" y="1295400"/>
            <a:ext cx="4619216" cy="4856888"/>
          </a:xfrm>
          <a:ln w="3175">
            <a:solidFill>
              <a:schemeClr val="accent1">
                <a:lumMod val="60000"/>
                <a:lumOff val="40000"/>
              </a:schemeClr>
            </a:solidFill>
          </a:ln>
        </p:spPr>
        <p:txBody>
          <a:bodyPr>
            <a:noAutofit/>
          </a:bodyPr>
          <a:lstStyle/>
          <a:p>
            <a:pPr marL="0" lvl="1" indent="0" algn="ctr">
              <a:spcBef>
                <a:spcPts val="1000"/>
              </a:spcBef>
              <a:buNone/>
            </a:pPr>
            <a:r>
              <a:rPr lang="en-US" altLang="en-US" sz="2200" b="1" u="sng" dirty="0">
                <a:solidFill>
                  <a:srgbClr val="0F4D7B"/>
                </a:solidFill>
                <a:latin typeface="Arial" panose="020B0604020202020204" pitchFamily="34" charset="0"/>
                <a:cs typeface="Arial" panose="020B0604020202020204" pitchFamily="34" charset="0"/>
              </a:rPr>
              <a:t>Review of materials directed to</a:t>
            </a:r>
          </a:p>
          <a:p>
            <a:pPr marL="0" lvl="1" indent="0" algn="ctr">
              <a:spcBef>
                <a:spcPts val="1000"/>
              </a:spcBef>
              <a:buNone/>
            </a:pPr>
            <a:r>
              <a:rPr lang="en-US" altLang="en-US" sz="2200" b="1" u="sng" dirty="0">
                <a:solidFill>
                  <a:srgbClr val="0F4D7B"/>
                </a:solidFill>
                <a:latin typeface="Arial" panose="020B0604020202020204" pitchFamily="34" charset="0"/>
                <a:cs typeface="Arial" panose="020B0604020202020204" pitchFamily="34" charset="0"/>
              </a:rPr>
              <a:t>Dental providers:</a:t>
            </a:r>
          </a:p>
          <a:p>
            <a:pPr marL="0" indent="0" algn="ctr">
              <a:buNone/>
            </a:pPr>
            <a:endParaRPr lang="en-US" altLang="en-US" sz="2400" b="1" u="sng" dirty="0">
              <a:latin typeface="Arial" panose="020B0604020202020204" pitchFamily="34" charset="0"/>
              <a:ea typeface="ITC Avant Garde Gothic W01BkCn"/>
              <a:cs typeface="Arial" panose="020B0604020202020204" pitchFamily="34" charset="0"/>
            </a:endParaRPr>
          </a:p>
          <a:p>
            <a:r>
              <a:rPr lang="en-US" altLang="en-US" sz="1800" dirty="0">
                <a:solidFill>
                  <a:srgbClr val="0F4D7B"/>
                </a:solidFill>
                <a:ea typeface="ITC Avant Garde Gothic W01BkCn"/>
                <a:cs typeface="Arial" panose="020B0604020202020204" pitchFamily="34" charset="0"/>
              </a:rPr>
              <a:t>Partnering with the Northeast/Caribbean AETC</a:t>
            </a:r>
            <a:r>
              <a:rPr lang="en-US" altLang="en-US" sz="1800" dirty="0">
                <a:solidFill>
                  <a:srgbClr val="0F4D7B"/>
                </a:solidFill>
                <a:cs typeface="Arial" panose="020B0604020202020204" pitchFamily="34" charset="0"/>
              </a:rPr>
              <a:t>; Columbia University, Department of Psychiatry HIV Center</a:t>
            </a:r>
          </a:p>
          <a:p>
            <a:pPr marL="914400" lvl="2" indent="-457200">
              <a:spcBef>
                <a:spcPts val="1000"/>
              </a:spcBef>
              <a:buFont typeface="+mj-lt"/>
              <a:buAutoNum type="arabicPeriod"/>
            </a:pPr>
            <a:r>
              <a:rPr lang="en-US" altLang="en-US" sz="1800" dirty="0">
                <a:solidFill>
                  <a:srgbClr val="0F4D7B"/>
                </a:solidFill>
                <a:cs typeface="Arial" panose="020B0604020202020204" pitchFamily="34" charset="0"/>
              </a:rPr>
              <a:t>Incorporate the subject of cultural competency into the existing PPTs and training curricula</a:t>
            </a:r>
            <a:endParaRPr lang="en-US" sz="1800" dirty="0">
              <a:solidFill>
                <a:srgbClr val="0F4D7B"/>
              </a:solidFill>
              <a:cs typeface="Arial" panose="020B0604020202020204" pitchFamily="34" charset="0"/>
            </a:endParaRPr>
          </a:p>
          <a:p>
            <a:pPr marL="914400" lvl="2" indent="-457200">
              <a:spcBef>
                <a:spcPts val="1000"/>
              </a:spcBef>
              <a:buFont typeface="+mj-lt"/>
              <a:buAutoNum type="arabicPeriod"/>
            </a:pPr>
            <a:r>
              <a:rPr lang="en-US" sz="1800" dirty="0">
                <a:solidFill>
                  <a:srgbClr val="0F4D7B"/>
                </a:solidFill>
                <a:cs typeface="Arial" panose="020B0604020202020204" pitchFamily="34" charset="0"/>
              </a:rPr>
              <a:t>Development of a stand alone module Cultural Competency in the dental practice</a:t>
            </a:r>
          </a:p>
          <a:p>
            <a:endParaRPr lang="en-US" dirty="0"/>
          </a:p>
        </p:txBody>
      </p:sp>
      <p:sp>
        <p:nvSpPr>
          <p:cNvPr id="2" name="Content Placeholder 1"/>
          <p:cNvSpPr>
            <a:spLocks noGrp="1"/>
          </p:cNvSpPr>
          <p:nvPr>
            <p:ph sz="half" idx="2"/>
          </p:nvPr>
        </p:nvSpPr>
        <p:spPr>
          <a:xfrm>
            <a:off x="4648200" y="1248020"/>
            <a:ext cx="4073769" cy="4162182"/>
          </a:xfrm>
        </p:spPr>
        <p:txBody>
          <a:bodyPr>
            <a:noAutofit/>
          </a:bodyPr>
          <a:lstStyle/>
          <a:p>
            <a:pPr marL="0" indent="0" algn="ctr">
              <a:buNone/>
            </a:pPr>
            <a:r>
              <a:rPr lang="en-US" sz="2200" b="1" u="sng" dirty="0">
                <a:solidFill>
                  <a:srgbClr val="0F4D7B"/>
                </a:solidFill>
              </a:rPr>
              <a:t>Development of Online </a:t>
            </a:r>
          </a:p>
          <a:p>
            <a:pPr marL="0" indent="0" algn="ctr">
              <a:buNone/>
            </a:pPr>
            <a:r>
              <a:rPr lang="en-US" sz="2200" b="1" u="sng" dirty="0">
                <a:solidFill>
                  <a:srgbClr val="0F4D7B"/>
                </a:solidFill>
              </a:rPr>
              <a:t>PrEP Module</a:t>
            </a:r>
          </a:p>
          <a:p>
            <a:endParaRPr lang="en-US" sz="2400" dirty="0"/>
          </a:p>
          <a:p>
            <a:r>
              <a:rPr lang="en-US" sz="1800" dirty="0">
                <a:solidFill>
                  <a:srgbClr val="0F4D7B"/>
                </a:solidFill>
              </a:rPr>
              <a:t>Partnering with François-Xavier </a:t>
            </a:r>
            <a:r>
              <a:rPr lang="en-US" sz="1800" dirty="0" err="1">
                <a:solidFill>
                  <a:srgbClr val="0F4D7B"/>
                </a:solidFill>
              </a:rPr>
              <a:t>Bagnoud</a:t>
            </a:r>
            <a:r>
              <a:rPr lang="en-US" sz="1800" dirty="0">
                <a:solidFill>
                  <a:srgbClr val="0F4D7B"/>
                </a:solidFill>
              </a:rPr>
              <a:t> Center School of Nursing Rutgers, The State University of New </a:t>
            </a:r>
            <a:r>
              <a:rPr lang="en-US" sz="1800" dirty="0" smtClean="0">
                <a:solidFill>
                  <a:srgbClr val="0F4D7B"/>
                </a:solidFill>
              </a:rPr>
              <a:t>Jersey; </a:t>
            </a:r>
            <a:r>
              <a:rPr lang="en-US" sz="1800" dirty="0">
                <a:solidFill>
                  <a:srgbClr val="0F4D7B"/>
                </a:solidFill>
              </a:rPr>
              <a:t>In close coordination with the Office of Population </a:t>
            </a:r>
            <a:r>
              <a:rPr lang="en-US" sz="1800" dirty="0" smtClean="0">
                <a:solidFill>
                  <a:srgbClr val="0F4D7B"/>
                </a:solidFill>
              </a:rPr>
              <a:t>Affairs (OPA) </a:t>
            </a:r>
            <a:endParaRPr lang="en-US" sz="1800" dirty="0">
              <a:solidFill>
                <a:srgbClr val="0F4D7B"/>
              </a:solidFill>
            </a:endParaRPr>
          </a:p>
          <a:p>
            <a:endParaRPr lang="en-US" sz="1800" dirty="0">
              <a:solidFill>
                <a:srgbClr val="0F4D7B"/>
              </a:solidFill>
            </a:endParaRPr>
          </a:p>
          <a:p>
            <a:r>
              <a:rPr lang="en-US" sz="1800" dirty="0">
                <a:solidFill>
                  <a:srgbClr val="0F4D7B"/>
                </a:solidFill>
              </a:rPr>
              <a:t>Training is aimed at Title X grantees</a:t>
            </a:r>
          </a:p>
        </p:txBody>
      </p:sp>
      <p:sp>
        <p:nvSpPr>
          <p:cNvPr id="5" name="Content Placeholder 9"/>
          <p:cNvSpPr txBox="1">
            <a:spLocks/>
          </p:cNvSpPr>
          <p:nvPr/>
        </p:nvSpPr>
        <p:spPr>
          <a:xfrm>
            <a:off x="4800600" y="1295400"/>
            <a:ext cx="3962400" cy="4856888"/>
          </a:xfrm>
          <a:prstGeom prst="rect">
            <a:avLst/>
          </a:prstGeom>
          <a:ln w="3175">
            <a:solidFill>
              <a:schemeClr val="accent1">
                <a:lumMod val="60000"/>
                <a:lumOff val="40000"/>
              </a:schemeClr>
            </a:solid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405379977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F4D7B"/>
                </a:solidFill>
              </a:rPr>
              <a:t>Future Collaborations</a:t>
            </a:r>
            <a:endParaRPr lang="x-none" sz="3200" dirty="0">
              <a:solidFill>
                <a:srgbClr val="0F4D7B"/>
              </a:solidFill>
            </a:endParaRPr>
          </a:p>
        </p:txBody>
      </p:sp>
      <p:sp>
        <p:nvSpPr>
          <p:cNvPr id="3" name="Content Placeholder 2"/>
          <p:cNvSpPr>
            <a:spLocks noGrp="1"/>
          </p:cNvSpPr>
          <p:nvPr>
            <p:ph idx="1"/>
          </p:nvPr>
        </p:nvSpPr>
        <p:spPr/>
        <p:txBody>
          <a:bodyPr/>
          <a:lstStyle/>
          <a:p>
            <a:r>
              <a:rPr lang="en-US" dirty="0" smtClean="0">
                <a:solidFill>
                  <a:srgbClr val="0F4D7B"/>
                </a:solidFill>
              </a:rPr>
              <a:t>Planning</a:t>
            </a:r>
          </a:p>
          <a:p>
            <a:r>
              <a:rPr lang="en-US" dirty="0" smtClean="0">
                <a:solidFill>
                  <a:srgbClr val="0F4D7B"/>
                </a:solidFill>
              </a:rPr>
              <a:t>Implementation of Training and TA</a:t>
            </a:r>
          </a:p>
          <a:p>
            <a:r>
              <a:rPr lang="en-US" dirty="0" smtClean="0">
                <a:solidFill>
                  <a:srgbClr val="0F4D7B"/>
                </a:solidFill>
              </a:rPr>
              <a:t>Sharing of lessons learned</a:t>
            </a:r>
          </a:p>
          <a:p>
            <a:endParaRPr lang="en-US" dirty="0">
              <a:solidFill>
                <a:srgbClr val="0F4D7B"/>
              </a:solidFill>
            </a:endParaRPr>
          </a:p>
          <a:p>
            <a:pPr marL="0" indent="0">
              <a:buNone/>
            </a:pPr>
            <a:r>
              <a:rPr lang="en-US" dirty="0" smtClean="0">
                <a:solidFill>
                  <a:srgbClr val="0F4D7B"/>
                </a:solidFill>
              </a:rPr>
              <a:t>Various levels of intensity in the collaboration</a:t>
            </a:r>
          </a:p>
          <a:p>
            <a:endParaRPr lang="en-US" dirty="0">
              <a:solidFill>
                <a:srgbClr val="0F4D7B"/>
              </a:solidFill>
            </a:endParaRPr>
          </a:p>
          <a:p>
            <a:pPr marL="0" indent="0">
              <a:buNone/>
            </a:pPr>
            <a:r>
              <a:rPr lang="en-US" dirty="0" smtClean="0">
                <a:solidFill>
                  <a:srgbClr val="0F4D7B"/>
                </a:solidFill>
              </a:rPr>
              <a:t>Communicate			 (in person meetings)		   Joint efforts</a:t>
            </a:r>
          </a:p>
          <a:p>
            <a:pPr lvl="7"/>
            <a:r>
              <a:rPr lang="en-US" dirty="0" smtClean="0">
                <a:solidFill>
                  <a:srgbClr val="0F4D7B"/>
                </a:solidFill>
              </a:rPr>
              <a:t>Plans</a:t>
            </a:r>
          </a:p>
          <a:p>
            <a:pPr lvl="7"/>
            <a:r>
              <a:rPr lang="en-US" dirty="0" smtClean="0">
                <a:solidFill>
                  <a:srgbClr val="0F4D7B"/>
                </a:solidFill>
              </a:rPr>
              <a:t>Implementing T &amp; TA </a:t>
            </a:r>
            <a:endParaRPr lang="x-none" dirty="0">
              <a:solidFill>
                <a:srgbClr val="0F4D7B"/>
              </a:solidFill>
            </a:endParaRPr>
          </a:p>
        </p:txBody>
      </p:sp>
      <p:sp>
        <p:nvSpPr>
          <p:cNvPr id="4" name="Left-Right Arrow 3"/>
          <p:cNvSpPr/>
          <p:nvPr/>
        </p:nvSpPr>
        <p:spPr>
          <a:xfrm>
            <a:off x="1428750" y="3932613"/>
            <a:ext cx="581025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x-none">
              <a:solidFill>
                <a:prstClr val="white"/>
              </a:solidFill>
              <a:latin typeface="Calibri"/>
            </a:endParaRPr>
          </a:p>
        </p:txBody>
      </p:sp>
      <p:sp>
        <p:nvSpPr>
          <p:cNvPr id="5" name="TextBox 4"/>
          <p:cNvSpPr txBox="1"/>
          <p:nvPr/>
        </p:nvSpPr>
        <p:spPr>
          <a:xfrm>
            <a:off x="633989" y="3824147"/>
            <a:ext cx="762003" cy="369332"/>
          </a:xfrm>
          <a:prstGeom prst="rect">
            <a:avLst/>
          </a:prstGeom>
          <a:noFill/>
        </p:spPr>
        <p:txBody>
          <a:bodyPr wrap="none" rtlCol="0">
            <a:spAutoFit/>
          </a:bodyPr>
          <a:lstStyle/>
          <a:p>
            <a:pPr defTabSz="457200"/>
            <a:r>
              <a:rPr lang="en-US" dirty="0">
                <a:solidFill>
                  <a:srgbClr val="0F4D7B"/>
                </a:solidFill>
                <a:latin typeface="Calibri"/>
              </a:rPr>
              <a:t>L</a:t>
            </a:r>
            <a:r>
              <a:rPr lang="en-US" dirty="0" smtClean="0">
                <a:solidFill>
                  <a:srgbClr val="0F4D7B"/>
                </a:solidFill>
                <a:latin typeface="Calibri"/>
              </a:rPr>
              <a:t>ower</a:t>
            </a:r>
            <a:endParaRPr lang="x-none" dirty="0">
              <a:solidFill>
                <a:srgbClr val="0F4D7B"/>
              </a:solidFill>
              <a:latin typeface="Calibri"/>
            </a:endParaRPr>
          </a:p>
        </p:txBody>
      </p:sp>
      <p:sp>
        <p:nvSpPr>
          <p:cNvPr id="6" name="TextBox 5"/>
          <p:cNvSpPr txBox="1"/>
          <p:nvPr/>
        </p:nvSpPr>
        <p:spPr>
          <a:xfrm>
            <a:off x="7394284" y="3824147"/>
            <a:ext cx="808235" cy="369332"/>
          </a:xfrm>
          <a:prstGeom prst="rect">
            <a:avLst/>
          </a:prstGeom>
          <a:noFill/>
        </p:spPr>
        <p:txBody>
          <a:bodyPr wrap="none" rtlCol="0">
            <a:spAutoFit/>
          </a:bodyPr>
          <a:lstStyle/>
          <a:p>
            <a:pPr defTabSz="457200"/>
            <a:r>
              <a:rPr lang="en-US" dirty="0" smtClean="0">
                <a:solidFill>
                  <a:srgbClr val="0F4D7B"/>
                </a:solidFill>
                <a:latin typeface="Calibri"/>
              </a:rPr>
              <a:t>Higher</a:t>
            </a:r>
            <a:endParaRPr lang="x-none" dirty="0">
              <a:solidFill>
                <a:srgbClr val="0F4D7B"/>
              </a:solidFill>
              <a:latin typeface="Calibri"/>
            </a:endParaRPr>
          </a:p>
        </p:txBody>
      </p:sp>
    </p:spTree>
    <p:extLst>
      <p:ext uri="{BB962C8B-B14F-4D97-AF65-F5344CB8AC3E}">
        <p14:creationId xmlns:p14="http://schemas.microsoft.com/office/powerpoint/2010/main" val="4744558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F4D7B"/>
                </a:solidFill>
              </a:rPr>
              <a:t>Suggested Activities to Prioritize</a:t>
            </a:r>
            <a:endParaRPr lang="en-US" sz="3200" dirty="0">
              <a:solidFill>
                <a:srgbClr val="0F4D7B"/>
              </a:solidFill>
            </a:endParaRPr>
          </a:p>
        </p:txBody>
      </p:sp>
      <p:sp>
        <p:nvSpPr>
          <p:cNvPr id="3" name="Content Placeholder 2"/>
          <p:cNvSpPr>
            <a:spLocks noGrp="1"/>
          </p:cNvSpPr>
          <p:nvPr>
            <p:ph idx="1"/>
          </p:nvPr>
        </p:nvSpPr>
        <p:spPr>
          <a:xfrm>
            <a:off x="457200" y="1303987"/>
            <a:ext cx="8229600" cy="4817224"/>
          </a:xfrm>
        </p:spPr>
        <p:txBody>
          <a:bodyPr/>
          <a:lstStyle/>
          <a:p>
            <a:r>
              <a:rPr lang="en-US" b="0" dirty="0" smtClean="0">
                <a:solidFill>
                  <a:srgbClr val="0F4D7B"/>
                </a:solidFill>
              </a:rPr>
              <a:t>Develop/clarify </a:t>
            </a:r>
            <a:r>
              <a:rPr lang="en-US" b="0" dirty="0">
                <a:solidFill>
                  <a:srgbClr val="0F4D7B"/>
                </a:solidFill>
              </a:rPr>
              <a:t>process for communication between </a:t>
            </a:r>
            <a:r>
              <a:rPr lang="en-US" b="0" dirty="0" smtClean="0">
                <a:solidFill>
                  <a:srgbClr val="0F4D7B"/>
                </a:solidFill>
              </a:rPr>
              <a:t>CPN </a:t>
            </a:r>
            <a:r>
              <a:rPr lang="en-US" b="0" dirty="0">
                <a:solidFill>
                  <a:srgbClr val="0F4D7B"/>
                </a:solidFill>
              </a:rPr>
              <a:t>and regional AETCs </a:t>
            </a:r>
            <a:endParaRPr lang="en-US" b="0" dirty="0" smtClean="0">
              <a:solidFill>
                <a:srgbClr val="0F4D7B"/>
              </a:solidFill>
            </a:endParaRPr>
          </a:p>
          <a:p>
            <a:r>
              <a:rPr lang="en-US" b="0" dirty="0" smtClean="0">
                <a:solidFill>
                  <a:srgbClr val="0F4D7B"/>
                </a:solidFill>
              </a:rPr>
              <a:t>Determine </a:t>
            </a:r>
            <a:r>
              <a:rPr lang="en-US" b="0" dirty="0">
                <a:solidFill>
                  <a:srgbClr val="0F4D7B"/>
                </a:solidFill>
              </a:rPr>
              <a:t>referral mechanism between CPN and AETCs </a:t>
            </a:r>
            <a:endParaRPr lang="en-US" b="0" dirty="0" smtClean="0">
              <a:solidFill>
                <a:srgbClr val="0F4D7B"/>
              </a:solidFill>
            </a:endParaRPr>
          </a:p>
          <a:p>
            <a:pPr marL="457200" lvl="1" indent="0">
              <a:buNone/>
            </a:pPr>
            <a:r>
              <a:rPr lang="en-US" i="1" dirty="0" smtClean="0">
                <a:solidFill>
                  <a:srgbClr val="0F4D7B"/>
                </a:solidFill>
              </a:rPr>
              <a:t>For example: AETC </a:t>
            </a:r>
            <a:r>
              <a:rPr lang="en-US" i="1" dirty="0">
                <a:solidFill>
                  <a:srgbClr val="0F4D7B"/>
                </a:solidFill>
              </a:rPr>
              <a:t>does linkage in care overview with health center but the health center is in need of an evidence based linkage intervention for funding, AETC refers to CPN to assist with training and implementation of </a:t>
            </a:r>
            <a:r>
              <a:rPr lang="en-US" i="1" dirty="0" smtClean="0">
                <a:solidFill>
                  <a:srgbClr val="0F4D7B"/>
                </a:solidFill>
              </a:rPr>
              <a:t>ARTAS</a:t>
            </a:r>
            <a:endParaRPr lang="en-US" dirty="0">
              <a:solidFill>
                <a:srgbClr val="0F4D7B"/>
              </a:solidFill>
            </a:endParaRPr>
          </a:p>
          <a:p>
            <a:r>
              <a:rPr lang="en-US" b="0" dirty="0" smtClean="0">
                <a:solidFill>
                  <a:srgbClr val="0F4D7B"/>
                </a:solidFill>
              </a:rPr>
              <a:t>Share </a:t>
            </a:r>
            <a:r>
              <a:rPr lang="en-US" b="0" dirty="0">
                <a:solidFill>
                  <a:srgbClr val="0F4D7B"/>
                </a:solidFill>
              </a:rPr>
              <a:t>or combine need assessments process to reduce duplication</a:t>
            </a:r>
          </a:p>
          <a:p>
            <a:r>
              <a:rPr lang="en-US" b="0" dirty="0" smtClean="0">
                <a:solidFill>
                  <a:srgbClr val="0F4D7B"/>
                </a:solidFill>
              </a:rPr>
              <a:t>Share </a:t>
            </a:r>
            <a:r>
              <a:rPr lang="en-US" b="0" dirty="0">
                <a:solidFill>
                  <a:srgbClr val="0F4D7B"/>
                </a:solidFill>
              </a:rPr>
              <a:t>practice transformation clinics that AETCs are already engaged with  </a:t>
            </a:r>
          </a:p>
          <a:p>
            <a:pPr marL="0" indent="0">
              <a:buNone/>
            </a:pPr>
            <a:endParaRPr lang="en-US" dirty="0">
              <a:solidFill>
                <a:schemeClr val="tx1"/>
              </a:solidFill>
            </a:endParaRPr>
          </a:p>
        </p:txBody>
      </p:sp>
    </p:spTree>
    <p:extLst>
      <p:ext uri="{BB962C8B-B14F-4D97-AF65-F5344CB8AC3E}">
        <p14:creationId xmlns:p14="http://schemas.microsoft.com/office/powerpoint/2010/main" val="5712753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solidFill>
                  <a:srgbClr val="0F4D7B"/>
                </a:solidFill>
              </a:rPr>
              <a:t>PrEP and HCV Collaboration</a:t>
            </a:r>
            <a:endParaRPr lang="en-US" sz="3800" b="1" dirty="0">
              <a:solidFill>
                <a:srgbClr val="0F4D7B"/>
              </a:solidFill>
            </a:endParaRPr>
          </a:p>
        </p:txBody>
      </p:sp>
      <p:sp>
        <p:nvSpPr>
          <p:cNvPr id="3" name="Content Placeholder 2"/>
          <p:cNvSpPr>
            <a:spLocks noGrp="1"/>
          </p:cNvSpPr>
          <p:nvPr>
            <p:ph idx="1"/>
          </p:nvPr>
        </p:nvSpPr>
        <p:spPr>
          <a:xfrm>
            <a:off x="685800" y="1371600"/>
            <a:ext cx="7886700" cy="3962400"/>
          </a:xfrm>
        </p:spPr>
        <p:txBody>
          <a:bodyPr>
            <a:normAutofit lnSpcReduction="10000"/>
          </a:bodyPr>
          <a:lstStyle/>
          <a:p>
            <a:pPr marL="0" indent="0">
              <a:buNone/>
            </a:pPr>
            <a:r>
              <a:rPr lang="en-US" sz="2200" b="1" dirty="0" smtClean="0">
                <a:solidFill>
                  <a:srgbClr val="0F4D7B"/>
                </a:solidFill>
              </a:rPr>
              <a:t>PrEP </a:t>
            </a:r>
          </a:p>
          <a:p>
            <a:r>
              <a:rPr lang="en-US" sz="2000" dirty="0" smtClean="0">
                <a:solidFill>
                  <a:srgbClr val="0F4D7B"/>
                </a:solidFill>
              </a:rPr>
              <a:t>Curriculum Development</a:t>
            </a:r>
          </a:p>
          <a:p>
            <a:r>
              <a:rPr lang="en-US" sz="2000" dirty="0" smtClean="0">
                <a:solidFill>
                  <a:srgbClr val="0F4D7B"/>
                </a:solidFill>
              </a:rPr>
              <a:t>HRSA Policy on PrEP and RWHAP Coverage as Part of Comprehensive Strategy</a:t>
            </a:r>
          </a:p>
          <a:p>
            <a:r>
              <a:rPr lang="en-US" sz="2000" dirty="0" smtClean="0">
                <a:solidFill>
                  <a:srgbClr val="0F4D7B"/>
                </a:solidFill>
              </a:rPr>
              <a:t>AETC Training (AETC Training of Clinicians on assessment, risk, payment of PrEP) with focus on integrating primary care and HIV care</a:t>
            </a:r>
          </a:p>
          <a:p>
            <a:pPr marL="0" indent="0">
              <a:buNone/>
            </a:pPr>
            <a:endParaRPr lang="en-US" sz="2000" dirty="0" smtClean="0">
              <a:solidFill>
                <a:srgbClr val="0F4D7B"/>
              </a:solidFill>
            </a:endParaRPr>
          </a:p>
          <a:p>
            <a:pPr marL="0" indent="0">
              <a:buNone/>
            </a:pPr>
            <a:r>
              <a:rPr lang="en-US" sz="2200" b="1" dirty="0" smtClean="0">
                <a:solidFill>
                  <a:srgbClr val="0F4D7B"/>
                </a:solidFill>
              </a:rPr>
              <a:t>Hepatitis C</a:t>
            </a:r>
          </a:p>
          <a:p>
            <a:r>
              <a:rPr lang="en-US" sz="2000" dirty="0" smtClean="0">
                <a:solidFill>
                  <a:srgbClr val="0F4D7B"/>
                </a:solidFill>
              </a:rPr>
              <a:t>Support and Development of Surveillance Systems</a:t>
            </a:r>
          </a:p>
          <a:p>
            <a:r>
              <a:rPr lang="en-US" sz="2000" dirty="0" smtClean="0">
                <a:solidFill>
                  <a:srgbClr val="0F4D7B"/>
                </a:solidFill>
              </a:rPr>
              <a:t>Screening, Testing and Treatment</a:t>
            </a:r>
          </a:p>
          <a:p>
            <a:r>
              <a:rPr lang="en-US" sz="2000" dirty="0" smtClean="0">
                <a:solidFill>
                  <a:srgbClr val="0F4D7B"/>
                </a:solidFill>
              </a:rPr>
              <a:t>Jurisdictional Approach to Curing Hepatitis C in the RWHAP</a:t>
            </a:r>
          </a:p>
        </p:txBody>
      </p:sp>
    </p:spTree>
    <p:extLst>
      <p:ext uri="{BB962C8B-B14F-4D97-AF65-F5344CB8AC3E}">
        <p14:creationId xmlns:p14="http://schemas.microsoft.com/office/powerpoint/2010/main" val="120036639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solidFill>
                  <a:srgbClr val="0F4D7B"/>
                </a:solidFill>
              </a:rPr>
              <a:t>PrEP</a:t>
            </a:r>
            <a:endParaRPr lang="en-US" sz="3800" b="1" dirty="0">
              <a:solidFill>
                <a:srgbClr val="0F4D7B"/>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0F4D7B"/>
                </a:solidFill>
              </a:rPr>
              <a:t>PrEP Federal Guidelines</a:t>
            </a:r>
          </a:p>
          <a:p>
            <a:r>
              <a:rPr lang="en-US" sz="2800" b="0" dirty="0" smtClean="0">
                <a:solidFill>
                  <a:srgbClr val="0F4D7B"/>
                </a:solidFill>
              </a:rPr>
              <a:t>Evidence of Safety/Efficacy</a:t>
            </a:r>
          </a:p>
          <a:p>
            <a:r>
              <a:rPr lang="en-US" sz="2800" b="0" dirty="0" smtClean="0">
                <a:solidFill>
                  <a:srgbClr val="0F4D7B"/>
                </a:solidFill>
              </a:rPr>
              <a:t>Indicators (Assessing Risk/Lab Tests)</a:t>
            </a:r>
          </a:p>
          <a:p>
            <a:r>
              <a:rPr lang="en-US" sz="2800" b="0" dirty="0" smtClean="0">
                <a:solidFill>
                  <a:srgbClr val="0F4D7B"/>
                </a:solidFill>
              </a:rPr>
              <a:t>Providing PrEP</a:t>
            </a:r>
            <a:endParaRPr lang="en-US" sz="2800" b="0" dirty="0">
              <a:solidFill>
                <a:srgbClr val="0F4D7B"/>
              </a:solidFill>
            </a:endParaRPr>
          </a:p>
          <a:p>
            <a:r>
              <a:rPr lang="en-US" sz="2800" b="0" dirty="0" smtClean="0">
                <a:solidFill>
                  <a:srgbClr val="0F4D7B"/>
                </a:solidFill>
              </a:rPr>
              <a:t>More…</a:t>
            </a:r>
          </a:p>
          <a:p>
            <a:pPr marL="0" indent="0">
              <a:buNone/>
            </a:pPr>
            <a:r>
              <a:rPr lang="en-US" sz="2800" b="0" dirty="0" smtClean="0">
                <a:solidFill>
                  <a:srgbClr val="0F4D7B"/>
                </a:solidFill>
              </a:rPr>
              <a:t>http</a:t>
            </a:r>
            <a:r>
              <a:rPr lang="en-US" sz="2800" b="0" dirty="0">
                <a:solidFill>
                  <a:srgbClr val="0F4D7B"/>
                </a:solidFill>
              </a:rPr>
              <a:t>://</a:t>
            </a:r>
            <a:r>
              <a:rPr lang="en-US" sz="2800" b="0" dirty="0" err="1">
                <a:solidFill>
                  <a:srgbClr val="0F4D7B"/>
                </a:solidFill>
              </a:rPr>
              <a:t>www.cdc.gov</a:t>
            </a:r>
            <a:r>
              <a:rPr lang="en-US" sz="2800" b="0" dirty="0">
                <a:solidFill>
                  <a:srgbClr val="0F4D7B"/>
                </a:solidFill>
              </a:rPr>
              <a:t>/</a:t>
            </a:r>
            <a:r>
              <a:rPr lang="en-US" sz="2800" b="0" dirty="0" err="1">
                <a:solidFill>
                  <a:srgbClr val="0F4D7B"/>
                </a:solidFill>
              </a:rPr>
              <a:t>hiv</a:t>
            </a:r>
            <a:r>
              <a:rPr lang="en-US" sz="2800" b="0" dirty="0">
                <a:solidFill>
                  <a:srgbClr val="0F4D7B"/>
                </a:solidFill>
              </a:rPr>
              <a:t>/</a:t>
            </a:r>
            <a:r>
              <a:rPr lang="en-US" sz="2800" b="0" dirty="0" err="1">
                <a:solidFill>
                  <a:srgbClr val="0F4D7B"/>
                </a:solidFill>
              </a:rPr>
              <a:t>pdf</a:t>
            </a:r>
            <a:r>
              <a:rPr lang="en-US" sz="2800" b="0" dirty="0">
                <a:solidFill>
                  <a:srgbClr val="0F4D7B"/>
                </a:solidFill>
              </a:rPr>
              <a:t>/guidelines/PrEPguidelines2014.pdf</a:t>
            </a:r>
          </a:p>
          <a:p>
            <a:endParaRPr lang="en-US" b="0" dirty="0"/>
          </a:p>
          <a:p>
            <a:endParaRPr lang="en-US" b="0" dirty="0" smtClean="0"/>
          </a:p>
          <a:p>
            <a:endParaRPr lang="en-US" b="0" dirty="0"/>
          </a:p>
          <a:p>
            <a:endParaRPr lang="en-US" dirty="0"/>
          </a:p>
        </p:txBody>
      </p:sp>
    </p:spTree>
    <p:extLst>
      <p:ext uri="{BB962C8B-B14F-4D97-AF65-F5344CB8AC3E}">
        <p14:creationId xmlns:p14="http://schemas.microsoft.com/office/powerpoint/2010/main" val="390405317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F4D7B"/>
                </a:solidFill>
              </a:rPr>
              <a:t>How RWHAP Can Support PrEP</a:t>
            </a:r>
            <a:br>
              <a:rPr lang="en-US" sz="3200" b="1" dirty="0" smtClean="0">
                <a:solidFill>
                  <a:srgbClr val="0F4D7B"/>
                </a:solidFill>
              </a:rPr>
            </a:br>
            <a:r>
              <a:rPr lang="en-US" sz="3200" b="1" dirty="0" smtClean="0">
                <a:solidFill>
                  <a:srgbClr val="0F4D7B"/>
                </a:solidFill>
              </a:rPr>
              <a:t>June 23, 2016 Program Letter</a:t>
            </a:r>
            <a:endParaRPr lang="en-US" sz="3200" b="1" dirty="0">
              <a:solidFill>
                <a:srgbClr val="0F4D7B"/>
              </a:solidFill>
            </a:endParaRPr>
          </a:p>
        </p:txBody>
      </p:sp>
      <p:sp>
        <p:nvSpPr>
          <p:cNvPr id="3" name="Content Placeholder 2"/>
          <p:cNvSpPr>
            <a:spLocks noGrp="1"/>
          </p:cNvSpPr>
          <p:nvPr>
            <p:ph idx="1"/>
          </p:nvPr>
        </p:nvSpPr>
        <p:spPr>
          <a:xfrm>
            <a:off x="533400" y="1752600"/>
            <a:ext cx="8153400" cy="4495800"/>
          </a:xfrm>
        </p:spPr>
        <p:txBody>
          <a:bodyPr>
            <a:normAutofit/>
          </a:bodyPr>
          <a:lstStyle/>
          <a:p>
            <a:r>
              <a:rPr lang="en-US" sz="2000" b="0" dirty="0" smtClean="0">
                <a:solidFill>
                  <a:srgbClr val="0F4D7B"/>
                </a:solidFill>
              </a:rPr>
              <a:t>Confirms </a:t>
            </a:r>
            <a:r>
              <a:rPr lang="en-US" sz="2000" b="0" dirty="0">
                <a:solidFill>
                  <a:srgbClr val="0F4D7B"/>
                </a:solidFill>
              </a:rPr>
              <a:t>HRSA HIV/AIDS Bureau support of RWHAP recipients’ exploring ways to use expertise and infrastructure to support PrEP </a:t>
            </a:r>
          </a:p>
          <a:p>
            <a:r>
              <a:rPr lang="en-US" sz="2000" b="0" dirty="0">
                <a:solidFill>
                  <a:srgbClr val="0F4D7B"/>
                </a:solidFill>
              </a:rPr>
              <a:t>RWHAP </a:t>
            </a:r>
            <a:r>
              <a:rPr lang="en-US" sz="2000" b="0" u="sng" dirty="0">
                <a:solidFill>
                  <a:srgbClr val="0F4D7B"/>
                </a:solidFill>
              </a:rPr>
              <a:t>cannot</a:t>
            </a:r>
            <a:r>
              <a:rPr lang="en-US" sz="2000" b="0" dirty="0">
                <a:solidFill>
                  <a:srgbClr val="0F4D7B"/>
                </a:solidFill>
              </a:rPr>
              <a:t> be used for PrEP medications or medical services for HIV-negative clients at substantial risk for </a:t>
            </a:r>
            <a:r>
              <a:rPr lang="en-US" sz="2000" b="0" dirty="0" smtClean="0">
                <a:solidFill>
                  <a:srgbClr val="0F4D7B"/>
                </a:solidFill>
              </a:rPr>
              <a:t>HIV</a:t>
            </a:r>
            <a:endParaRPr lang="en-US" sz="2000" b="0" dirty="0">
              <a:solidFill>
                <a:srgbClr val="0F4D7B"/>
              </a:solidFill>
            </a:endParaRPr>
          </a:p>
          <a:p>
            <a:r>
              <a:rPr lang="en-US" sz="2000" b="0" dirty="0">
                <a:solidFill>
                  <a:srgbClr val="0F4D7B"/>
                </a:solidFill>
              </a:rPr>
              <a:t>Building PrEP services or programs on existing RWHAP systems, services, programs, personnel, and expertise (leveraging what has been built over the past 25 years) </a:t>
            </a:r>
          </a:p>
          <a:p>
            <a:r>
              <a:rPr lang="en-US" sz="2000" b="0" dirty="0" smtClean="0">
                <a:solidFill>
                  <a:srgbClr val="0F4D7B"/>
                </a:solidFill>
              </a:rPr>
              <a:t>Using </a:t>
            </a:r>
            <a:r>
              <a:rPr lang="en-US" sz="2000" b="0" dirty="0">
                <a:solidFill>
                  <a:srgbClr val="0F4D7B"/>
                </a:solidFill>
              </a:rPr>
              <a:t>components of a few service categories specifically related </a:t>
            </a:r>
            <a:r>
              <a:rPr lang="en-US" sz="2000" b="0" dirty="0" smtClean="0">
                <a:solidFill>
                  <a:srgbClr val="0F4D7B"/>
                </a:solidFill>
              </a:rPr>
              <a:t>to: HIV </a:t>
            </a:r>
            <a:r>
              <a:rPr lang="en-US" sz="2000" b="0" dirty="0">
                <a:solidFill>
                  <a:srgbClr val="0F4D7B"/>
                </a:solidFill>
              </a:rPr>
              <a:t>testing and </a:t>
            </a:r>
            <a:r>
              <a:rPr lang="en-US" sz="2000" b="0" dirty="0" smtClean="0">
                <a:solidFill>
                  <a:srgbClr val="0F4D7B"/>
                </a:solidFill>
              </a:rPr>
              <a:t>referral; Psychosocial </a:t>
            </a:r>
            <a:r>
              <a:rPr lang="en-US" sz="2000" b="0" dirty="0">
                <a:solidFill>
                  <a:srgbClr val="0F4D7B"/>
                </a:solidFill>
              </a:rPr>
              <a:t>support for affected family </a:t>
            </a:r>
            <a:r>
              <a:rPr lang="en-US" sz="2000" b="0" dirty="0" smtClean="0">
                <a:solidFill>
                  <a:srgbClr val="0F4D7B"/>
                </a:solidFill>
              </a:rPr>
              <a:t>members; Risk </a:t>
            </a:r>
            <a:r>
              <a:rPr lang="en-US" sz="2000" b="0" dirty="0">
                <a:solidFill>
                  <a:srgbClr val="0F4D7B"/>
                </a:solidFill>
              </a:rPr>
              <a:t>reduction education for partners of people living with HIV </a:t>
            </a:r>
            <a:endParaRPr lang="en-US" sz="2000" b="0" dirty="0" smtClean="0">
              <a:solidFill>
                <a:srgbClr val="0F4D7B"/>
              </a:solidFill>
            </a:endParaRPr>
          </a:p>
          <a:p>
            <a:r>
              <a:rPr lang="en-US" sz="2000" b="0" dirty="0" smtClean="0">
                <a:solidFill>
                  <a:srgbClr val="0F4D7B"/>
                </a:solidFill>
              </a:rPr>
              <a:t>AETC Trainings</a:t>
            </a:r>
          </a:p>
          <a:p>
            <a:r>
              <a:rPr lang="en-US" sz="2000" b="0" dirty="0" smtClean="0">
                <a:solidFill>
                  <a:srgbClr val="0F4D7B"/>
                </a:solidFill>
              </a:rPr>
              <a:t>Clinician PrEP Consultation Line</a:t>
            </a:r>
            <a:endParaRPr lang="en-US" sz="2000" b="0" dirty="0">
              <a:solidFill>
                <a:srgbClr val="0F4D7B"/>
              </a:solidFill>
            </a:endParaRPr>
          </a:p>
          <a:p>
            <a:endParaRPr lang="en-US" sz="1800" dirty="0"/>
          </a:p>
        </p:txBody>
      </p:sp>
    </p:spTree>
    <p:extLst>
      <p:ext uri="{BB962C8B-B14F-4D97-AF65-F5344CB8AC3E}">
        <p14:creationId xmlns:p14="http://schemas.microsoft.com/office/powerpoint/2010/main" val="11939162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Collaboration</a:t>
            </a:r>
            <a:endParaRPr lang="en-US" dirty="0">
              <a:solidFill>
                <a:srgbClr val="800000"/>
              </a:solidFill>
            </a:endParaRPr>
          </a:p>
        </p:txBody>
      </p:sp>
      <p:sp>
        <p:nvSpPr>
          <p:cNvPr id="3" name="Content Placeholder 2"/>
          <p:cNvSpPr>
            <a:spLocks noGrp="1"/>
          </p:cNvSpPr>
          <p:nvPr>
            <p:ph idx="1"/>
          </p:nvPr>
        </p:nvSpPr>
        <p:spPr>
          <a:xfrm>
            <a:off x="609600" y="2057400"/>
            <a:ext cx="7886700" cy="3657600"/>
          </a:xfrm>
        </p:spPr>
        <p:txBody>
          <a:bodyPr>
            <a:normAutofit/>
          </a:bodyPr>
          <a:lstStyle/>
          <a:p>
            <a:pPr>
              <a:spcAft>
                <a:spcPts val="1800"/>
              </a:spcAft>
            </a:pPr>
            <a:r>
              <a:rPr lang="en-US" sz="2400" b="0" dirty="0" smtClean="0"/>
              <a:t>Support National HIV/AIDS Strategy (NHAS) Updated to 2020</a:t>
            </a:r>
          </a:p>
          <a:p>
            <a:pPr>
              <a:spcAft>
                <a:spcPts val="1800"/>
              </a:spcAft>
            </a:pPr>
            <a:r>
              <a:rPr lang="en-US" sz="2400" b="0" dirty="0" smtClean="0"/>
              <a:t>HRSA and CDC are building </a:t>
            </a:r>
            <a:r>
              <a:rPr lang="en-US" sz="2400" b="0" dirty="0"/>
              <a:t>f</a:t>
            </a:r>
            <a:r>
              <a:rPr lang="en-US" sz="2400" b="0" dirty="0" smtClean="0"/>
              <a:t>ederal and jurisdictional </a:t>
            </a:r>
            <a:r>
              <a:rPr lang="en-US" sz="2400" b="0" dirty="0"/>
              <a:t>c</a:t>
            </a:r>
            <a:r>
              <a:rPr lang="en-US" sz="2400" b="0" dirty="0" smtClean="0"/>
              <a:t>apacity to address NHAS</a:t>
            </a:r>
          </a:p>
          <a:p>
            <a:pPr>
              <a:spcAft>
                <a:spcPts val="1800"/>
              </a:spcAft>
            </a:pPr>
            <a:r>
              <a:rPr lang="en-US" sz="2400" b="0" dirty="0" smtClean="0"/>
              <a:t>HRSA priorities</a:t>
            </a:r>
          </a:p>
          <a:p>
            <a:pPr>
              <a:spcAft>
                <a:spcPts val="1800"/>
              </a:spcAft>
            </a:pPr>
            <a:r>
              <a:rPr lang="en-US" sz="2400" b="0" dirty="0" smtClean="0"/>
              <a:t>HIV </a:t>
            </a:r>
            <a:r>
              <a:rPr lang="en-US" sz="2400" b="0" dirty="0"/>
              <a:t>c</a:t>
            </a:r>
            <a:r>
              <a:rPr lang="en-US" sz="2400" b="0" dirty="0" smtClean="0"/>
              <a:t>are </a:t>
            </a:r>
            <a:r>
              <a:rPr lang="en-US" sz="2400" b="0" dirty="0"/>
              <a:t>c</a:t>
            </a:r>
            <a:r>
              <a:rPr lang="en-US" sz="2400" b="0" dirty="0" smtClean="0"/>
              <a:t>ontinuum</a:t>
            </a:r>
            <a:endParaRPr lang="en-US" sz="2400" b="0" dirty="0"/>
          </a:p>
        </p:txBody>
      </p:sp>
    </p:spTree>
    <p:extLst>
      <p:ext uri="{BB962C8B-B14F-4D97-AF65-F5344CB8AC3E}">
        <p14:creationId xmlns:p14="http://schemas.microsoft.com/office/powerpoint/2010/main" val="172795465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solidFill>
                  <a:srgbClr val="0F4D7B"/>
                </a:solidFill>
              </a:rPr>
              <a:t>How CDC Can Support PrEP</a:t>
            </a:r>
            <a:endParaRPr lang="en-US" sz="3800" b="1" dirty="0">
              <a:solidFill>
                <a:srgbClr val="0F4D7B"/>
              </a:solidFill>
            </a:endParaRPr>
          </a:p>
        </p:txBody>
      </p:sp>
      <p:sp>
        <p:nvSpPr>
          <p:cNvPr id="3" name="Content Placeholder 2"/>
          <p:cNvSpPr>
            <a:spLocks noGrp="1"/>
          </p:cNvSpPr>
          <p:nvPr>
            <p:ph idx="1"/>
          </p:nvPr>
        </p:nvSpPr>
        <p:spPr>
          <a:xfrm>
            <a:off x="533400" y="1752600"/>
            <a:ext cx="7886700" cy="3657600"/>
          </a:xfrm>
        </p:spPr>
        <p:txBody>
          <a:bodyPr/>
          <a:lstStyle/>
          <a:p>
            <a:r>
              <a:rPr lang="en-US" sz="2200" b="1" dirty="0" smtClean="0">
                <a:solidFill>
                  <a:srgbClr val="0F4D7B"/>
                </a:solidFill>
              </a:rPr>
              <a:t>Training, technical assistance to build provider capacity to prescribe PrEP and implement PrEP programs</a:t>
            </a:r>
          </a:p>
          <a:p>
            <a:pPr lvl="1"/>
            <a:r>
              <a:rPr lang="en-US" sz="2000" dirty="0" smtClean="0">
                <a:solidFill>
                  <a:srgbClr val="0F4D7B"/>
                </a:solidFill>
              </a:rPr>
              <a:t>e-Learnings </a:t>
            </a:r>
          </a:p>
          <a:p>
            <a:pPr lvl="1"/>
            <a:r>
              <a:rPr lang="en-US" sz="2000" dirty="0" smtClean="0">
                <a:solidFill>
                  <a:srgbClr val="0F4D7B"/>
                </a:solidFill>
              </a:rPr>
              <a:t>PrEP curriculum </a:t>
            </a:r>
          </a:p>
          <a:p>
            <a:r>
              <a:rPr lang="en-US" sz="2200" b="1" dirty="0">
                <a:solidFill>
                  <a:srgbClr val="0F4D7B"/>
                </a:solidFill>
              </a:rPr>
              <a:t>Increase knowledge of PrEP among non-prescribers and potential </a:t>
            </a:r>
            <a:r>
              <a:rPr lang="en-US" sz="2200" b="1" dirty="0" smtClean="0">
                <a:solidFill>
                  <a:srgbClr val="0F4D7B"/>
                </a:solidFill>
              </a:rPr>
              <a:t>consumers</a:t>
            </a:r>
          </a:p>
          <a:p>
            <a:pPr lvl="1"/>
            <a:r>
              <a:rPr lang="en-US" sz="2000" dirty="0" smtClean="0">
                <a:solidFill>
                  <a:srgbClr val="0F4D7B"/>
                </a:solidFill>
              </a:rPr>
              <a:t>Capacity building assistance</a:t>
            </a:r>
            <a:endParaRPr lang="en-US" sz="2000" dirty="0">
              <a:solidFill>
                <a:srgbClr val="0F4D7B"/>
              </a:solidFill>
            </a:endParaRPr>
          </a:p>
          <a:p>
            <a:r>
              <a:rPr lang="en-US" sz="2200" b="1" dirty="0" smtClean="0">
                <a:solidFill>
                  <a:srgbClr val="0F4D7B"/>
                </a:solidFill>
              </a:rPr>
              <a:t>Disseminate information to providers and potential consumers on billing and covering the cost of PrEP</a:t>
            </a:r>
          </a:p>
        </p:txBody>
      </p:sp>
    </p:spTree>
    <p:extLst>
      <p:ext uri="{BB962C8B-B14F-4D97-AF65-F5344CB8AC3E}">
        <p14:creationId xmlns:p14="http://schemas.microsoft.com/office/powerpoint/2010/main" val="110880495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solidFill>
                  <a:srgbClr val="0F4D7B"/>
                </a:solidFill>
              </a:rPr>
              <a:t>Curing Hepatitis C Virus (HCV) in the </a:t>
            </a:r>
            <a:br>
              <a:rPr lang="en-US" sz="3200" b="1" dirty="0" smtClean="0">
                <a:solidFill>
                  <a:srgbClr val="0F4D7B"/>
                </a:solidFill>
              </a:rPr>
            </a:br>
            <a:r>
              <a:rPr lang="en-US" sz="3200" b="1" dirty="0" smtClean="0">
                <a:solidFill>
                  <a:srgbClr val="0F4D7B"/>
                </a:solidFill>
              </a:rPr>
              <a:t>Ryan White HIV/AIDS Program</a:t>
            </a:r>
            <a:endParaRPr lang="en-US" sz="3200" b="1" dirty="0">
              <a:solidFill>
                <a:srgbClr val="0F4D7B"/>
              </a:solidFill>
            </a:endParaRPr>
          </a:p>
        </p:txBody>
      </p:sp>
      <p:sp>
        <p:nvSpPr>
          <p:cNvPr id="6" name="Content Placeholder 5"/>
          <p:cNvSpPr>
            <a:spLocks noGrp="1"/>
          </p:cNvSpPr>
          <p:nvPr>
            <p:ph idx="1"/>
          </p:nvPr>
        </p:nvSpPr>
        <p:spPr>
          <a:xfrm>
            <a:off x="685800" y="1981200"/>
            <a:ext cx="8153400" cy="3657600"/>
          </a:xfrm>
        </p:spPr>
        <p:txBody>
          <a:bodyPr>
            <a:noAutofit/>
          </a:bodyPr>
          <a:lstStyle/>
          <a:p>
            <a:pPr>
              <a:lnSpc>
                <a:spcPct val="120000"/>
              </a:lnSpc>
              <a:spcAft>
                <a:spcPts val="600"/>
              </a:spcAft>
            </a:pPr>
            <a:r>
              <a:rPr lang="en-US" sz="2200" b="1" dirty="0" smtClean="0">
                <a:solidFill>
                  <a:srgbClr val="0F4D7B"/>
                </a:solidFill>
              </a:rPr>
              <a:t>Over 500,000 PLWH are served by the RWHAP annually.</a:t>
            </a:r>
          </a:p>
          <a:p>
            <a:pPr>
              <a:lnSpc>
                <a:spcPct val="120000"/>
              </a:lnSpc>
              <a:spcAft>
                <a:spcPts val="600"/>
              </a:spcAft>
            </a:pPr>
            <a:r>
              <a:rPr lang="en-US" sz="2200" b="1" dirty="0" smtClean="0">
                <a:solidFill>
                  <a:srgbClr val="0F4D7B"/>
                </a:solidFill>
              </a:rPr>
              <a:t>If 20-25% are coinfected with HCV, then at least 100,000 HIV/HCV coinfected individuals are served by the RWHAP annually.</a:t>
            </a:r>
          </a:p>
          <a:p>
            <a:pPr>
              <a:lnSpc>
                <a:spcPct val="120000"/>
              </a:lnSpc>
              <a:spcAft>
                <a:spcPts val="600"/>
              </a:spcAft>
            </a:pPr>
            <a:r>
              <a:rPr lang="en-US" sz="2200" b="1" dirty="0" smtClean="0">
                <a:solidFill>
                  <a:srgbClr val="0F4D7B"/>
                </a:solidFill>
              </a:rPr>
              <a:t>RWHAP Activities</a:t>
            </a:r>
          </a:p>
          <a:p>
            <a:pPr lvl="1">
              <a:spcAft>
                <a:spcPts val="600"/>
              </a:spcAft>
            </a:pPr>
            <a:r>
              <a:rPr lang="en-US" sz="2000" dirty="0" smtClean="0">
                <a:solidFill>
                  <a:srgbClr val="0F4D7B"/>
                </a:solidFill>
              </a:rPr>
              <a:t>AETCs</a:t>
            </a:r>
          </a:p>
          <a:p>
            <a:pPr lvl="1">
              <a:spcAft>
                <a:spcPts val="600"/>
              </a:spcAft>
            </a:pPr>
            <a:r>
              <a:rPr lang="en-US" sz="2000" dirty="0" smtClean="0">
                <a:solidFill>
                  <a:srgbClr val="0F4D7B"/>
                </a:solidFill>
              </a:rPr>
              <a:t>SPNS Hepatitis </a:t>
            </a:r>
            <a:r>
              <a:rPr lang="en-US" sz="2000" dirty="0">
                <a:solidFill>
                  <a:srgbClr val="0F4D7B"/>
                </a:solidFill>
              </a:rPr>
              <a:t>C Treatment Expansion </a:t>
            </a:r>
            <a:r>
              <a:rPr lang="en-US" sz="2000" dirty="0" smtClean="0">
                <a:solidFill>
                  <a:srgbClr val="0F4D7B"/>
                </a:solidFill>
              </a:rPr>
              <a:t>Initiative (2010 – 2014)</a:t>
            </a:r>
          </a:p>
          <a:p>
            <a:pPr lvl="1">
              <a:spcAft>
                <a:spcPts val="600"/>
              </a:spcAft>
            </a:pPr>
            <a:r>
              <a:rPr lang="en-US" sz="2000" dirty="0" smtClean="0">
                <a:solidFill>
                  <a:srgbClr val="0F4D7B"/>
                </a:solidFill>
              </a:rPr>
              <a:t>Jurisdictional Approach (Screening, Care, and Treatment)</a:t>
            </a:r>
            <a:endParaRPr lang="en-US" sz="2000" dirty="0">
              <a:solidFill>
                <a:srgbClr val="0F4D7B"/>
              </a:solidFill>
            </a:endParaRPr>
          </a:p>
        </p:txBody>
      </p:sp>
    </p:spTree>
    <p:extLst>
      <p:ext uri="{BB962C8B-B14F-4D97-AF65-F5344CB8AC3E}">
        <p14:creationId xmlns:p14="http://schemas.microsoft.com/office/powerpoint/2010/main" val="153178543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107806538"/>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5"/>
          </a:graphicData>
        </a:graphic>
      </p:graphicFrame>
      <p:sp>
        <p:nvSpPr>
          <p:cNvPr id="2" name="TPQuestion"/>
          <p:cNvSpPr>
            <a:spLocks noGrp="1"/>
          </p:cNvSpPr>
          <p:nvPr>
            <p:ph type="title"/>
          </p:nvPr>
        </p:nvSpPr>
        <p:spPr/>
        <p:txBody>
          <a:bodyPr/>
          <a:lstStyle/>
          <a:p>
            <a:r>
              <a:rPr lang="en-US" sz="3200" dirty="0" smtClean="0"/>
              <a:t>How would you describe your community’s </a:t>
            </a:r>
            <a:r>
              <a:rPr lang="en-US" sz="3200" dirty="0" err="1" smtClean="0"/>
              <a:t>PrEP</a:t>
            </a:r>
            <a:r>
              <a:rPr lang="en-US" sz="3200" dirty="0" smtClean="0"/>
              <a:t> activities to educate consumers, providers, and payers? </a:t>
            </a:r>
            <a:endParaRPr lang="en-US" sz="3200" dirty="0"/>
          </a:p>
        </p:txBody>
      </p:sp>
      <p:sp>
        <p:nvSpPr>
          <p:cNvPr id="3" name="TPAnswers"/>
          <p:cNvSpPr>
            <a:spLocks noGrp="1"/>
          </p:cNvSpPr>
          <p:nvPr>
            <p:ph type="body" idx="1"/>
            <p:custDataLst>
              <p:tags r:id="rId3"/>
            </p:custDataLst>
          </p:nvPr>
        </p:nvSpPr>
        <p:spPr>
          <a:xfrm>
            <a:off x="628650" y="2362200"/>
            <a:ext cx="3943350" cy="3657600"/>
          </a:xfrm>
        </p:spPr>
        <p:txBody>
          <a:bodyPr/>
          <a:lstStyle/>
          <a:p>
            <a:pPr marL="457200" indent="-457200">
              <a:buFont typeface="Arial" charset="0"/>
              <a:buAutoNum type="alphaUcPeriod"/>
            </a:pPr>
            <a:r>
              <a:rPr lang="en-US" dirty="0" smtClean="0"/>
              <a:t>Very extensive – we have models for others</a:t>
            </a:r>
          </a:p>
          <a:p>
            <a:pPr marL="457200" indent="-457200">
              <a:buFont typeface="Arial" charset="0"/>
              <a:buAutoNum type="alphaUcPeriod"/>
            </a:pPr>
            <a:r>
              <a:rPr lang="en-US" dirty="0" smtClean="0"/>
              <a:t>Moderate – there are some areas we need to enhance</a:t>
            </a:r>
          </a:p>
          <a:p>
            <a:pPr marL="457200" indent="-457200">
              <a:buFont typeface="Arial" charset="0"/>
              <a:buAutoNum type="alphaUcPeriod"/>
            </a:pPr>
            <a:r>
              <a:rPr lang="en-US" dirty="0" smtClean="0"/>
              <a:t>Limited to non-existent </a:t>
            </a:r>
            <a:endParaRPr lang="en-US" dirty="0"/>
          </a:p>
        </p:txBody>
      </p:sp>
    </p:spTree>
    <p:custDataLst>
      <p:tags r:id="rId1"/>
    </p:custDataLst>
    <p:extLst>
      <p:ext uri="{BB962C8B-B14F-4D97-AF65-F5344CB8AC3E}">
        <p14:creationId xmlns:p14="http://schemas.microsoft.com/office/powerpoint/2010/main" val="3593671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Resources</a:t>
            </a:r>
            <a:endParaRPr lang="en-US" dirty="0"/>
          </a:p>
        </p:txBody>
      </p:sp>
      <p:sp>
        <p:nvSpPr>
          <p:cNvPr id="6" name="Content Placeholder 5"/>
          <p:cNvSpPr>
            <a:spLocks noGrp="1"/>
          </p:cNvSpPr>
          <p:nvPr>
            <p:ph idx="1"/>
          </p:nvPr>
        </p:nvSpPr>
        <p:spPr>
          <a:xfrm>
            <a:off x="609600" y="2057400"/>
            <a:ext cx="8058150" cy="3657600"/>
          </a:xfrm>
        </p:spPr>
        <p:txBody>
          <a:bodyPr>
            <a:noAutofit/>
          </a:bodyPr>
          <a:lstStyle/>
          <a:p>
            <a:pPr marL="0" lvl="0" indent="0">
              <a:lnSpc>
                <a:spcPct val="80000"/>
              </a:lnSpc>
              <a:buNone/>
            </a:pPr>
            <a:r>
              <a:rPr lang="en-US" sz="1800" dirty="0" smtClean="0"/>
              <a:t>HRSA Ryan White HIV/AIDS Program TARGET Center </a:t>
            </a:r>
            <a:r>
              <a:rPr lang="en-US" sz="1800" dirty="0" smtClean="0">
                <a:hlinkClick r:id="rId2"/>
              </a:rPr>
              <a:t>http</a:t>
            </a:r>
            <a:r>
              <a:rPr lang="en-US" sz="1800" dirty="0">
                <a:hlinkClick r:id="rId2"/>
              </a:rPr>
              <a:t>://targethiv.org</a:t>
            </a:r>
            <a:r>
              <a:rPr lang="en-US" sz="1800" dirty="0"/>
              <a:t> </a:t>
            </a:r>
            <a:endParaRPr lang="en-US" sz="1800" dirty="0" smtClean="0"/>
          </a:p>
          <a:p>
            <a:pPr>
              <a:lnSpc>
                <a:spcPct val="80000"/>
              </a:lnSpc>
            </a:pPr>
            <a:r>
              <a:rPr lang="en-US" sz="1800" b="0" dirty="0" smtClean="0"/>
              <a:t>Topic Pages: Planning, HIV Care Continuum, Prevention, Testing</a:t>
            </a:r>
          </a:p>
          <a:p>
            <a:pPr>
              <a:lnSpc>
                <a:spcPct val="80000"/>
              </a:lnSpc>
            </a:pPr>
            <a:r>
              <a:rPr lang="en-US" sz="1800" b="0" dirty="0" smtClean="0"/>
              <a:t>Upcoming Resources from Integrated HIV Planning TA Center</a:t>
            </a:r>
          </a:p>
          <a:p>
            <a:pPr marL="0" indent="0">
              <a:lnSpc>
                <a:spcPct val="80000"/>
              </a:lnSpc>
              <a:buNone/>
            </a:pPr>
            <a:r>
              <a:rPr lang="en-US" altLang="en-US" sz="1800" dirty="0" smtClean="0"/>
              <a:t>Centers for Disease Control and Prevention (CDC) </a:t>
            </a:r>
          </a:p>
          <a:p>
            <a:pPr>
              <a:lnSpc>
                <a:spcPct val="80000"/>
              </a:lnSpc>
            </a:pPr>
            <a:r>
              <a:rPr lang="en-US" altLang="en-US" sz="1800" dirty="0" smtClean="0"/>
              <a:t>CDC directly </a:t>
            </a:r>
            <a:r>
              <a:rPr lang="en-US" altLang="en-US" sz="1800" dirty="0"/>
              <a:t>funded organizations</a:t>
            </a:r>
          </a:p>
          <a:p>
            <a:pPr lvl="1">
              <a:lnSpc>
                <a:spcPct val="80000"/>
              </a:lnSpc>
            </a:pPr>
            <a:r>
              <a:rPr lang="en-US" altLang="en-US" sz="1800" dirty="0">
                <a:solidFill>
                  <a:srgbClr val="0F4D7B"/>
                </a:solidFill>
              </a:rPr>
              <a:t>Consult with your CDC Project Officer</a:t>
            </a:r>
          </a:p>
          <a:p>
            <a:pPr lvl="1">
              <a:lnSpc>
                <a:spcPct val="80000"/>
              </a:lnSpc>
            </a:pPr>
            <a:r>
              <a:rPr lang="en-US" altLang="en-US" sz="1800" dirty="0">
                <a:solidFill>
                  <a:srgbClr val="0F4D7B"/>
                </a:solidFill>
              </a:rPr>
              <a:t>Submit </a:t>
            </a:r>
            <a:r>
              <a:rPr lang="en-US" altLang="en-US" sz="1800" dirty="0" smtClean="0">
                <a:solidFill>
                  <a:srgbClr val="0F4D7B"/>
                </a:solidFill>
              </a:rPr>
              <a:t>CBA </a:t>
            </a:r>
            <a:r>
              <a:rPr lang="en-US" altLang="en-US" sz="1800" dirty="0">
                <a:solidFill>
                  <a:srgbClr val="0F4D7B"/>
                </a:solidFill>
              </a:rPr>
              <a:t>Request </a:t>
            </a:r>
            <a:r>
              <a:rPr lang="en-US" altLang="en-US" sz="1800" dirty="0" smtClean="0">
                <a:solidFill>
                  <a:srgbClr val="0F4D7B"/>
                </a:solidFill>
              </a:rPr>
              <a:t>(</a:t>
            </a:r>
            <a:r>
              <a:rPr lang="en-US" altLang="en-US" sz="1800" dirty="0">
                <a:solidFill>
                  <a:srgbClr val="0F4D7B"/>
                </a:solidFill>
              </a:rPr>
              <a:t>CRIS) </a:t>
            </a:r>
            <a:r>
              <a:rPr lang="en-US" altLang="en-US" sz="1800" dirty="0" smtClean="0">
                <a:solidFill>
                  <a:srgbClr val="0F4D7B"/>
                </a:solidFill>
              </a:rPr>
              <a:t>at </a:t>
            </a:r>
            <a:r>
              <a:rPr lang="en-US" altLang="en-US" sz="1800" b="1" u="sng" dirty="0" err="1">
                <a:solidFill>
                  <a:srgbClr val="0F4D7B"/>
                </a:solidFill>
              </a:rPr>
              <a:t>wwwn.cdc.gov</a:t>
            </a:r>
            <a:r>
              <a:rPr lang="en-US" altLang="en-US" sz="1800" b="1" u="sng" dirty="0">
                <a:solidFill>
                  <a:srgbClr val="0F4D7B"/>
                </a:solidFill>
              </a:rPr>
              <a:t>/Cris2009</a:t>
            </a:r>
            <a:r>
              <a:rPr lang="en-US" altLang="en-US" sz="1800" b="1" dirty="0">
                <a:solidFill>
                  <a:srgbClr val="0F4D7B"/>
                </a:solidFill>
              </a:rPr>
              <a:t> </a:t>
            </a:r>
          </a:p>
          <a:p>
            <a:pPr>
              <a:lnSpc>
                <a:spcPct val="80000"/>
              </a:lnSpc>
            </a:pPr>
            <a:r>
              <a:rPr lang="en-US" altLang="en-US" sz="1800" dirty="0"/>
              <a:t>Organizations not funded directly by CDC</a:t>
            </a:r>
          </a:p>
          <a:p>
            <a:pPr lvl="1">
              <a:lnSpc>
                <a:spcPct val="80000"/>
              </a:lnSpc>
            </a:pPr>
            <a:r>
              <a:rPr lang="en-US" altLang="en-US" sz="1800" dirty="0">
                <a:solidFill>
                  <a:srgbClr val="0F4D7B"/>
                </a:solidFill>
              </a:rPr>
              <a:t>Contact </a:t>
            </a:r>
            <a:r>
              <a:rPr lang="en-US" altLang="en-US" sz="1800" dirty="0" smtClean="0">
                <a:solidFill>
                  <a:srgbClr val="0F4D7B"/>
                </a:solidFill>
              </a:rPr>
              <a:t>CDC</a:t>
            </a:r>
            <a:r>
              <a:rPr lang="en-US" altLang="en-US" sz="1800" dirty="0">
                <a:solidFill>
                  <a:srgbClr val="0F4D7B"/>
                </a:solidFill>
              </a:rPr>
              <a:t>-funded health department in your jurisdiction to submit a </a:t>
            </a:r>
            <a:r>
              <a:rPr lang="en-US" altLang="en-US" sz="1800" dirty="0" smtClean="0">
                <a:solidFill>
                  <a:srgbClr val="0F4D7B"/>
                </a:solidFill>
              </a:rPr>
              <a:t>CRIS</a:t>
            </a:r>
            <a:endParaRPr lang="en-US" altLang="en-US" sz="1800" dirty="0">
              <a:solidFill>
                <a:srgbClr val="0F4D7B"/>
              </a:solidFill>
            </a:endParaRPr>
          </a:p>
          <a:p>
            <a:pPr lvl="1">
              <a:lnSpc>
                <a:spcPct val="80000"/>
              </a:lnSpc>
            </a:pPr>
            <a:r>
              <a:rPr lang="en-US" altLang="en-US" sz="1800" dirty="0">
                <a:solidFill>
                  <a:srgbClr val="0F4D7B"/>
                </a:solidFill>
              </a:rPr>
              <a:t>List of CRIS users at CDC-funded health departments  </a:t>
            </a:r>
            <a:r>
              <a:rPr lang="en-US" altLang="en-US" sz="1800" b="1" u="sng" dirty="0">
                <a:solidFill>
                  <a:srgbClr val="0F4D7B"/>
                </a:solidFill>
                <a:hlinkClick r:id="rId3"/>
              </a:rPr>
              <a:t>www.cdc.gov/hiv/dhap/cbb/crisUsers.html</a:t>
            </a:r>
            <a:endParaRPr lang="en-US" altLang="en-US" sz="1800" b="1" u="sng" dirty="0">
              <a:solidFill>
                <a:srgbClr val="0F4D7B"/>
              </a:solidFill>
            </a:endParaRPr>
          </a:p>
          <a:p>
            <a:pPr>
              <a:lnSpc>
                <a:spcPct val="80000"/>
              </a:lnSpc>
            </a:pPr>
            <a:r>
              <a:rPr lang="en-US" sz="1800" dirty="0" err="1" smtClean="0"/>
              <a:t>www.effectiveinterventions.cdc.gov</a:t>
            </a:r>
            <a:endParaRPr lang="en-US" sz="1800" dirty="0"/>
          </a:p>
          <a:p>
            <a:pPr marL="0" lvl="0" indent="0">
              <a:lnSpc>
                <a:spcPct val="80000"/>
              </a:lnSpc>
              <a:buNone/>
            </a:pPr>
            <a:endParaRPr lang="en-US" sz="1800" dirty="0" smtClean="0"/>
          </a:p>
          <a:p>
            <a:pPr marL="0" lvl="0" indent="0">
              <a:lnSpc>
                <a:spcPct val="80000"/>
              </a:lnSpc>
              <a:buNone/>
            </a:pPr>
            <a:endParaRPr lang="en-US" sz="1800" dirty="0"/>
          </a:p>
        </p:txBody>
      </p:sp>
    </p:spTree>
    <p:extLst>
      <p:ext uri="{BB962C8B-B14F-4D97-AF65-F5344CB8AC3E}">
        <p14:creationId xmlns:p14="http://schemas.microsoft.com/office/powerpoint/2010/main" val="29873632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53342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685800" y="2133600"/>
            <a:ext cx="7886700" cy="3657600"/>
          </a:xfrm>
        </p:spPr>
        <p:txBody>
          <a:bodyPr>
            <a:noAutofit/>
          </a:bodyPr>
          <a:lstStyle/>
          <a:p>
            <a:pPr marL="0" indent="0">
              <a:lnSpc>
                <a:spcPct val="100000"/>
              </a:lnSpc>
              <a:spcBef>
                <a:spcPts val="0"/>
              </a:spcBef>
              <a:buNone/>
            </a:pPr>
            <a:r>
              <a:rPr lang="en-US" sz="2000" dirty="0"/>
              <a:t>Harold J. Phillips, MRP</a:t>
            </a:r>
            <a:r>
              <a:rPr lang="en-US" sz="2000" b="0" dirty="0"/>
              <a:t/>
            </a:r>
            <a:br>
              <a:rPr lang="en-US" sz="2000" b="0" dirty="0"/>
            </a:br>
            <a:r>
              <a:rPr lang="en-US" sz="2000" b="0" dirty="0" smtClean="0"/>
              <a:t>HRSA </a:t>
            </a:r>
            <a:r>
              <a:rPr lang="en-US" sz="2000" b="0" dirty="0"/>
              <a:t>HIV/AIDS Bureau </a:t>
            </a:r>
            <a:endParaRPr lang="en-US" sz="2000" b="0" dirty="0" smtClean="0"/>
          </a:p>
          <a:p>
            <a:pPr marL="0" indent="0">
              <a:lnSpc>
                <a:spcPct val="100000"/>
              </a:lnSpc>
              <a:spcBef>
                <a:spcPts val="0"/>
              </a:spcBef>
              <a:buNone/>
            </a:pPr>
            <a:r>
              <a:rPr lang="en-US" sz="2000" b="0" dirty="0">
                <a:hlinkClick r:id="rId2"/>
              </a:rPr>
              <a:t>HPhillips@</a:t>
            </a:r>
            <a:r>
              <a:rPr lang="en-US" sz="2000" b="0" dirty="0" smtClean="0">
                <a:hlinkClick r:id="rId2"/>
              </a:rPr>
              <a:t>hrsa.gov</a:t>
            </a:r>
            <a:r>
              <a:rPr lang="en-US" sz="2000" b="0" dirty="0" smtClean="0"/>
              <a:t> </a:t>
            </a:r>
            <a:endParaRPr lang="en-US" sz="2000" b="0" dirty="0"/>
          </a:p>
          <a:p>
            <a:pPr marL="0" indent="0">
              <a:lnSpc>
                <a:spcPct val="100000"/>
              </a:lnSpc>
              <a:spcBef>
                <a:spcPts val="0"/>
              </a:spcBef>
              <a:buNone/>
            </a:pPr>
            <a:endParaRPr lang="en-US" sz="2000" b="0" dirty="0"/>
          </a:p>
          <a:p>
            <a:pPr marL="0" indent="0">
              <a:lnSpc>
                <a:spcPct val="100000"/>
              </a:lnSpc>
              <a:spcBef>
                <a:spcPts val="0"/>
              </a:spcBef>
              <a:buNone/>
            </a:pPr>
            <a:r>
              <a:rPr lang="en-US" sz="2000" dirty="0"/>
              <a:t>A.D. </a:t>
            </a:r>
            <a:r>
              <a:rPr lang="en-US" sz="2000" dirty="0" err="1"/>
              <a:t>McNaghten</a:t>
            </a:r>
            <a:r>
              <a:rPr lang="en-US" sz="2000" dirty="0"/>
              <a:t>, PhD, MHSA</a:t>
            </a:r>
          </a:p>
          <a:p>
            <a:pPr marL="0" indent="0">
              <a:lnSpc>
                <a:spcPct val="100000"/>
              </a:lnSpc>
              <a:spcBef>
                <a:spcPts val="0"/>
              </a:spcBef>
              <a:buNone/>
            </a:pPr>
            <a:r>
              <a:rPr lang="en-US" sz="2000" b="0" dirty="0" smtClean="0"/>
              <a:t>Centers </a:t>
            </a:r>
            <a:r>
              <a:rPr lang="en-US" sz="2000" b="0" dirty="0"/>
              <a:t>for Disease Control and </a:t>
            </a:r>
            <a:r>
              <a:rPr lang="en-US" sz="2000" b="0" dirty="0" smtClean="0"/>
              <a:t>Prevention</a:t>
            </a:r>
          </a:p>
          <a:p>
            <a:pPr marL="0" indent="0">
              <a:lnSpc>
                <a:spcPct val="100000"/>
              </a:lnSpc>
              <a:spcBef>
                <a:spcPts val="0"/>
              </a:spcBef>
              <a:buNone/>
            </a:pPr>
            <a:r>
              <a:rPr lang="en-US" sz="2000" b="0" dirty="0">
                <a:hlinkClick r:id="rId3"/>
              </a:rPr>
              <a:t>aom5@</a:t>
            </a:r>
            <a:r>
              <a:rPr lang="en-US" sz="2000" b="0" dirty="0" smtClean="0">
                <a:hlinkClick r:id="rId3"/>
              </a:rPr>
              <a:t>cdc.gov</a:t>
            </a:r>
            <a:r>
              <a:rPr lang="en-US" sz="2000" b="0" dirty="0" smtClean="0"/>
              <a:t> </a:t>
            </a:r>
            <a:endParaRPr lang="en-US" sz="2000" b="0" dirty="0"/>
          </a:p>
          <a:p>
            <a:pPr marL="0" indent="0">
              <a:lnSpc>
                <a:spcPct val="100000"/>
              </a:lnSpc>
              <a:spcBef>
                <a:spcPts val="0"/>
              </a:spcBef>
              <a:buNone/>
            </a:pPr>
            <a:endParaRPr lang="en-US" sz="2000" b="0" dirty="0"/>
          </a:p>
          <a:p>
            <a:pPr marL="0" indent="0">
              <a:lnSpc>
                <a:spcPct val="100000"/>
              </a:lnSpc>
              <a:spcBef>
                <a:spcPts val="0"/>
              </a:spcBef>
              <a:buNone/>
            </a:pPr>
            <a:r>
              <a:rPr lang="en-US" sz="2000" dirty="0" err="1"/>
              <a:t>Juli</a:t>
            </a:r>
            <a:r>
              <a:rPr lang="en-US" sz="2000" dirty="0"/>
              <a:t> Powers, MPH, Senior Consultant</a:t>
            </a:r>
          </a:p>
          <a:p>
            <a:pPr marL="0" indent="0">
              <a:lnSpc>
                <a:spcPct val="100000"/>
              </a:lnSpc>
              <a:spcBef>
                <a:spcPts val="0"/>
              </a:spcBef>
              <a:buNone/>
            </a:pPr>
            <a:r>
              <a:rPr lang="en-US" sz="2000" b="0" dirty="0"/>
              <a:t>JSI Research &amp; Training Institute, Inc</a:t>
            </a:r>
            <a:r>
              <a:rPr lang="en-US" sz="2000" b="0" dirty="0" smtClean="0"/>
              <a:t>.</a:t>
            </a:r>
          </a:p>
          <a:p>
            <a:pPr marL="0" indent="0">
              <a:lnSpc>
                <a:spcPct val="100000"/>
              </a:lnSpc>
              <a:spcBef>
                <a:spcPts val="0"/>
              </a:spcBef>
              <a:buNone/>
            </a:pPr>
            <a:r>
              <a:rPr lang="en-US" sz="2000" b="0" dirty="0">
                <a:hlinkClick r:id="rId4"/>
              </a:rPr>
              <a:t>juli_powers@</a:t>
            </a:r>
            <a:r>
              <a:rPr lang="en-US" sz="2000" b="0" dirty="0" smtClean="0">
                <a:hlinkClick r:id="rId4"/>
              </a:rPr>
              <a:t>jsi.com</a:t>
            </a:r>
            <a:r>
              <a:rPr lang="en-US" sz="2000" b="0" dirty="0" smtClean="0"/>
              <a:t> </a:t>
            </a:r>
            <a:endParaRPr lang="en-US" sz="2000" b="0" dirty="0"/>
          </a:p>
          <a:p>
            <a:pPr>
              <a:lnSpc>
                <a:spcPct val="100000"/>
              </a:lnSpc>
            </a:pPr>
            <a:endParaRPr lang="en-US" sz="1600" dirty="0"/>
          </a:p>
        </p:txBody>
      </p:sp>
    </p:spTree>
    <p:extLst>
      <p:ext uri="{BB962C8B-B14F-4D97-AF65-F5344CB8AC3E}">
        <p14:creationId xmlns:p14="http://schemas.microsoft.com/office/powerpoint/2010/main" val="18793852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410"/>
          <a:stretch/>
        </p:blipFill>
        <p:spPr>
          <a:xfrm>
            <a:off x="-76200" y="-38100"/>
            <a:ext cx="9334500" cy="7183582"/>
          </a:xfrm>
          <a:prstGeom prst="rect">
            <a:avLst/>
          </a:prstGeom>
        </p:spPr>
      </p:pic>
    </p:spTree>
    <p:extLst>
      <p:ext uri="{BB962C8B-B14F-4D97-AF65-F5344CB8AC3E}">
        <p14:creationId xmlns:p14="http://schemas.microsoft.com/office/powerpoint/2010/main" val="174023053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 name="TPPRESENTATIONGUID" val="1ecc4d63-40c2-4f6b-91ba-2d3fa1a960a1"/>
  <p:tag name="WASPOLLED" val="EF74E5D44ED34BD797A8D49BAAC8DB5E"/>
  <p:tag name="TPVERSION" val="6"/>
  <p:tag name="TPFULLVERSION" val="7.4.0.111"/>
  <p:tag name="PPTVERSION" val="14"/>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0716E76EC3D4D78B1BBFD20FEF53168&lt;/guid&gt;&#10;        &lt;description /&gt;&#10;        &lt;date&gt;9/16/2016 8:33:0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0801FAA4B314454875E8839529803E2&lt;/guid&gt;&#10;            &lt;repollguid&gt;85AD53B5D4B64E0D8BCFE8BB4A20148D&lt;/repollguid&gt;&#10;            &lt;sourceid&gt;21A4C5E6EC824B79B01700E72395F6DA&lt;/sourceid&gt;&#10;            &lt;questiontext&gt;How have you been involved in integrated prevention and care planning?&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346F7331D7F43EEA7FED4D001961D99&lt;/guid&gt;&#10;                    &lt;answertext&gt;As a planning body member&lt;/answertext&gt;&#10;                    &lt;valuetype&gt;0&lt;/valuetype&gt;&#10;                &lt;/answer&gt;&#10;                &lt;answer&gt;&#10;                    &lt;guid&gt;D25501A63FC347C3B1C0703875136434&lt;/guid&gt;&#10;                    &lt;answertext&gt;As a planner/researcher&lt;/answertext&gt;&#10;                    &lt;valuetype&gt;0&lt;/valuetype&gt;&#10;                &lt;/answer&gt;&#10;                &lt;answer&gt;&#10;                    &lt;guid&gt;DC3E88835F3F4139ABFE36888AA60F5F&lt;/guid&gt;&#10;                    &lt;answertext&gt;As a community member observing the process&lt;/answertext&gt;&#10;                    &lt;valuetype&gt;0&lt;/valuetype&gt;&#10;                &lt;/answer&gt;&#10;                &lt;answer&gt;&#10;                    &lt;guid&gt;BA3AA2EC15FF4006B6D4FC70AA123A0F&lt;/guid&gt;&#10;                    &lt;answertext&gt;Not involved at all &lt;/answertext&gt;&#10;                    &lt;valuetype&gt;0&lt;/valuetype&gt;&#10;                &lt;/answer&gt;&#10;                &lt;answer&gt;&#10;                    &lt;guid&gt;1EA1F5C7FAF348099AEE5578A5761480&lt;/guid&gt;&#10;                    &lt;answertext&gt;Other&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12.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DEFINEDCOLORS" val="3,6,10,45,32,50,13,4,9,55,1"/>
  <p:tag name="COLORTYPE" val="SCHEM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451F3988FD1463EABDE8AA7791387F6&lt;/guid&gt;&#10;        &lt;description /&gt;&#10;        &lt;date&gt;9/16/2016 8:36:3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60868E4546C4D69A6989FC95986A413&lt;/guid&gt;&#10;            &lt;repollguid&gt;70FBD5DFC4CA42F4B4B3EDA83064B601&lt;/repollguid&gt;&#10;            &lt;sourceid&gt;E7398E85A4334465A19164F6CA001F8B&lt;/sourceid&gt;&#10;            &lt;questiontext&gt;How confident are you that your jurisdiction’s Integrated Plan will be frequently used and/or updated over the next 5 year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FAE8BC87E6CF4373A4A85361F96F95AB&lt;/guid&gt;&#10;                    &lt;answertext&gt;Extremely confident&lt;/answertext&gt;&#10;                    &lt;valuetype&gt;0&lt;/valuetype&gt;&#10;                &lt;/answer&gt;&#10;                &lt;answer&gt;&#10;                    &lt;guid&gt;19A5913424A640FEB1F5D58168385E4D&lt;/guid&gt;&#10;                    &lt;answertext&gt;Very confident&lt;/answertext&gt;&#10;                    &lt;valuetype&gt;0&lt;/valuetype&gt;&#10;                &lt;/answer&gt;&#10;                &lt;answer&gt;&#10;                    &lt;guid&gt;AC6653316C574EA48F393E6FB94E96AC&lt;/guid&gt;&#10;                    &lt;answertext&gt;Somewhat confident&lt;/answertext&gt;&#10;                    &lt;valuetype&gt;0&lt;/valuetype&gt;&#10;                &lt;/answer&gt;&#10;                &lt;answer&gt;&#10;                    &lt;guid&gt;A66334ACE9D14A50BF0FD83C36ECDD04&lt;/guid&gt;&#10;                    &lt;answertext&gt;Not at all confident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15.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DEFINEDCOLORS" val="3,6,10,45,32,50,13,4,9,55,1"/>
  <p:tag name="COLORTYPE" val="SCHEM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77A756A59D64DE3AD955454704EB512&lt;/guid&gt;&#10;        &lt;description /&gt;&#10;        &lt;date&gt;9/16/2016 8:39:4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45EF2AAA7184602A25CEE45E1F18B55&lt;/guid&gt;&#10;            &lt;repollguid&gt;9982BFBE3568449894D2070D02EDA194&lt;/repollguid&gt;&#10;            &lt;sourceid&gt;40106DED515945A7A0EDAEDAFB5FD72D&lt;/sourceid&gt;&#10;            &lt;questiontext&gt;What is your greatest challenge using data to engage/re-engage clients who are out of ca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1CB5C26FA77B4F33A0D553DD596D8BDB&lt;/guid&gt;&#10;                    &lt;answertext&gt;Data quality&lt;/answertext&gt;&#10;                    &lt;valuetype&gt;0&lt;/valuetype&gt;&#10;                &lt;/answer&gt;&#10;                &lt;answer&gt;&#10;                    &lt;guid&gt;B206C7E2B852480D8EB914F5F63BAD00&lt;/guid&gt;&#10;                    &lt;answertext&gt;Incomplete lab reporting&lt;/answertext&gt;&#10;                    &lt;valuetype&gt;0&lt;/valuetype&gt;&#10;                &lt;/answer&gt;&#10;                &lt;answer&gt;&#10;                    &lt;guid&gt;096A72C60BD645C19AA21DA1351FACA8&lt;/guid&gt;&#10;                    &lt;answertext&gt;Data sharing across surveillance and other programs&lt;/answertext&gt;&#10;                    &lt;valuetype&gt;0&lt;/valuetype&gt;&#10;                &lt;/answer&gt;&#10;                &lt;answer&gt;&#10;                    &lt;guid&gt;9DD7440B2DE7479A87FA0F6843BCE7FB&lt;/guid&gt;&#10;                    &lt;answertext&gt;Data sharing across jurisdictions&lt;/answertext&gt;&#10;                    &lt;valuetype&gt;0&lt;/valuetype&gt;&#10;                &lt;/answer&gt;&#10;                &lt;answer&gt;&#10;                    &lt;guid&gt;773790358A714A219BC4E307C7E85F1C&lt;/guid&gt;&#10;                    &lt;answertext&gt;Local laws and regulations&lt;/answertext&gt;&#10;                    &lt;valuetype&gt;0&lt;/valuetype&gt;&#10;                &lt;/answer&gt;&#10;                &lt;answer&gt;&#10;                    &lt;guid&gt;7112CE182E47419382B2E54EF2C04E2A&lt;/guid&gt;&#10;                    &lt;answertext&gt;Communication with providers&lt;/answertext&gt;&#10;                    &lt;valuetype&gt;0&lt;/valuetype&gt;&#10;                &lt;/answer&gt;&#10;                &lt;answer&gt;&#10;                    &lt;guid&gt;4564B570AE574E90BDC4015EA610F0B6&lt;/guid&gt;&#10;                    &lt;answertext&gt;Reaching clients who are out of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18.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DEFINEDCOLORS" val="3,6,10,45,32,50,13,4,9,55,1"/>
  <p:tag name="COLORTYPE" val="SCHEME"/>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22AED3739F414B85379D29758D0888&lt;/guid&gt;&#10;        &lt;description /&gt;&#10;        &lt;date&gt;9/16/2016 8:27:0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5ACC41977704A88A0296CA70367009D&lt;/guid&gt;&#10;            &lt;repollguid&gt;B6619E217D3B4327BF4B3D66EC4E32FE&lt;/repollguid&gt;&#10;            &lt;sourceid&gt;958825310D2E4950969F66A22C694699&lt;/sourceid&gt;&#10;            &lt;questiontext&gt;What is your favorite part of USCA?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261F15222664A90AA87E8FDBF401B15&lt;/guid&gt;&#10;                    &lt;answertext&gt;Hearing from the experts&lt;/answertext&gt;&#10;                    &lt;valuetype&gt;0&lt;/valuetype&gt;&#10;                &lt;/answer&gt;&#10;                &lt;answer&gt;&#10;                    &lt;guid&gt;FD839B5098C64DE38B24C0FCD0E4FCA2&lt;/guid&gt;&#10;                    &lt;answertext&gt;Learning new information about HIV&lt;/answertext&gt;&#10;                    &lt;valuetype&gt;0&lt;/valuetype&gt;&#10;                &lt;/answer&gt;&#10;                &lt;answer&gt;&#10;                    &lt;guid&gt;60303EA951244263B1B1C57279223260&lt;/guid&gt;&#10;                    &lt;answertext&gt;Getting together with old friends&lt;/answertext&gt;&#10;                    &lt;valuetype&gt;0&lt;/valuetype&gt;&#10;                &lt;/answer&gt;&#10;                &lt;answer&gt;&#10;                    &lt;guid&gt;8BC292BA703B46B9BEC2E413C0E182D6&lt;/guid&gt;&#10;                    &lt;answertext&gt;Having an opportunity to re-energize&lt;/answertext&gt;&#10;                    &lt;valuetype&gt;0&lt;/valuetype&gt;&#10;                &lt;/answer&gt;&#10;                &lt;answer&gt;&#10;                    &lt;guid&gt;1A9BBB267B084D00B239DD5E79AB59C4&lt;/guid&gt;&#10;                    &lt;answertext&gt;The weather is amazing&lt;/answertext&gt;&#10;                    &lt;valuetype&gt;0&lt;/valuetype&gt;&#10;                &lt;/answer&gt;&#10;                &lt;answer&gt;&#10;                    &lt;guid&gt;B946A05537184C8F876D4BFAA9B4A4C7&lt;/guid&gt;&#10;                    &lt;answertext&gt;Meeting new people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CA2BD2996F248C3A67BC83E6A61B554&lt;/guid&gt;&#10;        &lt;description /&gt;&#10;        &lt;date&gt;9/16/2016 8:42:4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F0253ECBF2C48B9B58977A0C6F5A51C&lt;/guid&gt;&#10;            &lt;repollguid&gt;398F6EEE119140A8BE05CCDEF303CB22&lt;/repollguid&gt;&#10;            &lt;sourceid&gt;5AED10F396D349FFBE89E928AAD4BCBF&lt;/sourceid&gt;&#10;            &lt;questiontext&gt;How would you describe your community’s PrEP activities to educate consumers, providers, and payers?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2C7DA5A1C3E244F496924954462E4653&lt;/guid&gt;&#10;                    &lt;answertext&gt;Very extensive – we have models for others&lt;/answertext&gt;&#10;                    &lt;valuetype&gt;0&lt;/valuetype&gt;&#10;                &lt;/answer&gt;&#10;                &lt;answer&gt;&#10;                    &lt;guid&gt;E13B2AD2EE4F4704B03FB8DF2544537C&lt;/guid&gt;&#10;                    &lt;answertext&gt;Moderate – there are some areas we need to enhance&lt;/answertext&gt;&#10;                    &lt;valuetype&gt;0&lt;/valuetype&gt;&#10;                &lt;/answer&gt;&#10;                &lt;answer&gt;&#10;                    &lt;guid&gt;16973A28D0B24371951CCEFFDE35DEBB&lt;/guid&gt;&#10;                    &lt;answertext&gt;Limited to non-existent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21.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DEFINEDCOLORS" val="3,6,10,45,32,50,13,4,9,55,1"/>
  <p:tag name="COLORTYPE" val="SCHEME"/>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LABELFORMAT" val="0"/>
  <p:tag name="NUMBERFORMAT" val="0"/>
  <p:tag name="DEFINEDCOLORS" val="3,6,10,45,32,50,13,4,9,55,1"/>
  <p:tag name="COLORTYPE" val="SCHEM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30191795E5F4870B9787319A5F8EED8&lt;/guid&gt;&#10;        &lt;description /&gt;&#10;        &lt;date&gt;9/16/2016 8:30:4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2A76D02A18243DF9FCCC2790D94EA29&lt;/guid&gt;&#10;            &lt;repollguid&gt;2FBA8D71356C48BD87019E460521DCE0&lt;/repollguid&gt;&#10;            &lt;sourceid&gt;6FBBF474CD7B4C33BBF02E0D09883837&lt;/sourceid&gt;&#10;            &lt;questiontext&gt;What is your primary job focu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2FF06A53F84240249730C2A929465465&lt;/guid&gt;&#10;                    &lt;answertext&gt;Prevention&lt;/answertext&gt;&#10;                    &lt;valuetype&gt;0&lt;/valuetype&gt;&#10;                &lt;/answer&gt;&#10;                &lt;answer&gt;&#10;                    &lt;guid&gt;E73F41AE068940D7B904A499CD2A3BEB&lt;/guid&gt;&#10;                    &lt;answertext&gt;Care&lt;/answertext&gt;&#10;                    &lt;valuetype&gt;0&lt;/valuetype&gt;&#10;                &lt;/answer&gt;&#10;                &lt;answer&gt;&#10;                    &lt;guid&gt;FC890287A172471F870EED420C6005B5&lt;/guid&gt;&#10;                    &lt;answertext&gt;Both prevention and care&lt;/answertext&gt;&#10;                    &lt;valuetype&gt;0&lt;/valuetype&gt;&#10;                &lt;/answer&gt;&#10;                &lt;answer&gt;&#10;                    &lt;guid&gt;FEF42EA2D5C34BC69504600AC95979CD&lt;/guid&gt;&#10;                    &lt;answertext&gt;Research&lt;/answertext&gt;&#10;                    &lt;valuetype&gt;0&lt;/valuetype&gt;&#10;                &lt;/answer&gt;&#10;                &lt;answer&gt;&#10;                    &lt;guid&gt;0B96FEA17FEC4788BF77BBD6BEF9A490&lt;/guid&gt;&#10;                    &lt;answertext&gt;Other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DEFINEDCOLORS" val="3,6,10,45,32,50,13,4,9,55,1"/>
  <p:tag name="COLORTYPE" val="SCHEM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D634BDD18134F208A8EEA3ECDD316AA&lt;/guid&gt;&#10;        &lt;description /&gt;&#10;        &lt;date&gt;9/16/2016 8:32:0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4DCE09BB78742B7BB3E4D5D1D5A73D0&lt;/guid&gt;&#10;            &lt;repollguid&gt;48A9FBBC31BF47A9AB2F312A62DAAD88&lt;/repollguid&gt;&#10;            &lt;sourceid&gt;1B275EF69ED04E37AC70AFC6A8DAFAA3&lt;/sourceid&gt;&#10;            &lt;questiontext&gt;What has been the greatest barrier to collaboration in your jurisdic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4679F0030C244F88B8CB5A8F09A7D576&lt;/guid&gt;&#10;                    &lt;answertext&gt;Data sharing&lt;/answertext&gt;&#10;                    &lt;valuetype&gt;0&lt;/valuetype&gt;&#10;                &lt;/answer&gt;&#10;                &lt;answer&gt;&#10;                    &lt;guid&gt;C5E7866FDD5747A788A551FF1FD2032D&lt;/guid&gt;&#10;                    &lt;answertext&gt;Planning&lt;/answertext&gt;&#10;                    &lt;valuetype&gt;0&lt;/valuetype&gt;&#10;                &lt;/answer&gt;&#10;                &lt;answer&gt;&#10;                    &lt;guid&gt;F327851C5D4346E7986137601D80E587&lt;/guid&gt;&#10;                    &lt;answertext&gt;Resource allocation&lt;/answertext&gt;&#10;                    &lt;valuetype&gt;0&lt;/valuetype&gt;&#10;                &lt;/answer&gt;&#10;                &lt;answer&gt;&#10;                    &lt;guid&gt;8AF25AA86AF644C1946FAE7A6373E29A&lt;/guid&gt;&#10;                    &lt;answertext&gt;Trust &lt;/answertext&gt;&#10;                    &lt;valuetype&gt;0&lt;/valuetype&gt;&#10;                &lt;/answer&gt;&#10;                &lt;answer&gt;&#10;                    &lt;guid&gt;5A8B2BFCA30A432FB3125347089EB88E&lt;/guid&gt;&#10;                    &lt;answertext&gt;Something else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DEFINEDCOLORS" val="3,6,10,45,32,50,13,4,9,55,1"/>
  <p:tag name="COLORTYPE" val="SCHEM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C-newDarkTheme1">
  <a:themeElements>
    <a:clrScheme name="Custom 1">
      <a:dk1>
        <a:srgbClr val="0070C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1977</TotalTime>
  <Words>5232</Words>
  <Application>Microsoft Macintosh PowerPoint</Application>
  <PresentationFormat>On-screen Show (4:3)</PresentationFormat>
  <Paragraphs>836</Paragraphs>
  <Slides>85</Slides>
  <Notes>45</Notes>
  <HiddenSlides>1</HiddenSlides>
  <MMClips>0</MMClips>
  <ScaleCrop>false</ScaleCrop>
  <HeadingPairs>
    <vt:vector size="4" baseType="variant">
      <vt:variant>
        <vt:lpstr>Theme</vt:lpstr>
      </vt:variant>
      <vt:variant>
        <vt:i4>8</vt:i4>
      </vt:variant>
      <vt:variant>
        <vt:lpstr>Slide Titles</vt:lpstr>
      </vt:variant>
      <vt:variant>
        <vt:i4>85</vt:i4>
      </vt:variant>
    </vt:vector>
  </HeadingPairs>
  <TitlesOfParts>
    <vt:vector size="93" baseType="lpstr">
      <vt:lpstr>Office Theme</vt:lpstr>
      <vt:lpstr>Custom Design</vt:lpstr>
      <vt:lpstr>4_NCHHSTP_PPT_dark(</vt:lpstr>
      <vt:lpstr>1_Office Theme</vt:lpstr>
      <vt:lpstr>CDC-newDarkTheme1</vt:lpstr>
      <vt:lpstr>2_Office Theme</vt:lpstr>
      <vt:lpstr>3_Office Theme</vt:lpstr>
      <vt:lpstr>4_Office Theme</vt:lpstr>
      <vt:lpstr>Successful Collaborations: CDC and HRSA Capacity Building Initiatives </vt:lpstr>
      <vt:lpstr>Speakers</vt:lpstr>
      <vt:lpstr>PowerPoint Presentation</vt:lpstr>
      <vt:lpstr>What We Will Cover</vt:lpstr>
      <vt:lpstr>What is your favorite part of USCA? </vt:lpstr>
      <vt:lpstr>What is your primary job focus?</vt:lpstr>
      <vt:lpstr>Rationale: Why Collaborate?</vt:lpstr>
      <vt:lpstr>Drivers of Collaboration</vt:lpstr>
      <vt:lpstr>PowerPoint Presentation</vt:lpstr>
      <vt:lpstr>Rationale for Collaboration: Address HRSA/HAB 2016 Priorities</vt:lpstr>
      <vt:lpstr>Rationale for Collaboration: Address CDC/DHAP 2016 Priorities</vt:lpstr>
      <vt:lpstr>Rationale for Collaboration: HIV Care Continuum</vt:lpstr>
      <vt:lpstr>Continuum of Care: NHAS Indicators </vt:lpstr>
      <vt:lpstr>History of CDC/HRSA Collaboration Examples</vt:lpstr>
      <vt:lpstr>More Recent CDC/HRSA Collaboration Just a Few Examples (Dozens More)</vt:lpstr>
      <vt:lpstr>Collaboration: Barriers and Challenges</vt:lpstr>
      <vt:lpstr>What has been the greatest barrier to collaboration in your jurisdiction?</vt:lpstr>
      <vt:lpstr>Collaboration Topics</vt:lpstr>
      <vt:lpstr>How have you been involved in integrated prevention and care planning?</vt:lpstr>
      <vt:lpstr>Integrated Planning</vt:lpstr>
      <vt:lpstr>History of Integrated Planning</vt:lpstr>
      <vt:lpstr>What is Integrated Planning?</vt:lpstr>
      <vt:lpstr>Why Do Integrated Planning?</vt:lpstr>
      <vt:lpstr>National Policy Initiatives Supporting Integrated Planning</vt:lpstr>
      <vt:lpstr>Expectations for an Integrated HIV Prevention and Care Plan </vt:lpstr>
      <vt:lpstr>PowerPoint Presentation</vt:lpstr>
      <vt:lpstr>PowerPoint Presentation</vt:lpstr>
      <vt:lpstr>CDC Capacity Building Assistance for Integrated Planning</vt:lpstr>
      <vt:lpstr>INTEGRATED HIV/AIDS PLANNING  Technical Assistance Center</vt:lpstr>
      <vt:lpstr>KEY INFORMATION</vt:lpstr>
      <vt:lpstr>TA RESPONSE 1.</vt:lpstr>
      <vt:lpstr>TA RESPONSE 2.</vt:lpstr>
      <vt:lpstr>TA RESPONSE 3.</vt:lpstr>
      <vt:lpstr>TA RESPONSE 4.</vt:lpstr>
      <vt:lpstr>RESOURCE INVENTORY:  Examples</vt:lpstr>
      <vt:lpstr>How confident are you that your jurisdiction’s Integrated Plan will be frequently used and/or updated over the next 5 years?</vt:lpstr>
      <vt:lpstr>Capacity Building</vt:lpstr>
      <vt:lpstr>PowerPoint Presentation</vt:lpstr>
      <vt:lpstr>PowerPoint Presentation</vt:lpstr>
      <vt:lpstr>PowerPoint Presentation</vt:lpstr>
      <vt:lpstr>PowerPoint Presentation</vt:lpstr>
      <vt:lpstr>PowerPoint Presentation</vt:lpstr>
      <vt:lpstr>Capacity Building Branch (CBB)</vt:lpstr>
      <vt:lpstr>Interventions and Prevention Strategies</vt:lpstr>
      <vt:lpstr>CBB’s Role in Delivering High-Impact Prevention</vt:lpstr>
      <vt:lpstr>CBA for High-Impact Prevention  Program Structure</vt:lpstr>
      <vt:lpstr>CBA Provider Network</vt:lpstr>
      <vt:lpstr>CDC-Funded HIV Prevention Programs</vt:lpstr>
      <vt:lpstr>PowerPoint Presentation</vt:lpstr>
      <vt:lpstr>PowerPoint Presentation</vt:lpstr>
      <vt:lpstr>Data to Care</vt:lpstr>
      <vt:lpstr>Data to Care</vt:lpstr>
      <vt:lpstr>Health Department Identifies Persons  Not in Care</vt:lpstr>
      <vt:lpstr>Follow-up to Link or Re-engage</vt:lpstr>
      <vt:lpstr>What is your greatest challenge using data to engage/re-engage clients who are out of care?</vt:lpstr>
      <vt:lpstr>HRSA/HAB TA and Training Activities (Capacity Building)</vt:lpstr>
      <vt:lpstr>AETC Programs: Multi-faceted to meet needs at multiple levels </vt:lpstr>
      <vt:lpstr>CBA Providers/AETC Collaborations</vt:lpstr>
      <vt:lpstr>CBA Providers/AETC Collaborations</vt:lpstr>
      <vt:lpstr>CBA for Health Care Organizations (Category C Grantees)  https://www.cbaproviders.org/hcos/</vt:lpstr>
      <vt:lpstr>PowerPoint Presentation</vt:lpstr>
      <vt:lpstr>CBA for HCOs: Component Areas</vt:lpstr>
      <vt:lpstr>Areas of Expertise Across CBA for HCOs</vt:lpstr>
      <vt:lpstr>PowerPoint Presentation</vt:lpstr>
      <vt:lpstr>Denver PTC and AETC Collaborations 2016-2017</vt:lpstr>
      <vt:lpstr>Denver PTC and AETC Collaborations 2016-2017</vt:lpstr>
      <vt:lpstr>PowerPoint Presentation</vt:lpstr>
      <vt:lpstr>Get to Know CBA for HCO Providers</vt:lpstr>
      <vt:lpstr>Primary Care Development Corporation (PCDC)</vt:lpstr>
      <vt:lpstr>Primary Care Development Corporation (PCDC)</vt:lpstr>
      <vt:lpstr>PowerPoint Presentation</vt:lpstr>
      <vt:lpstr>PowerPoint Presentation</vt:lpstr>
      <vt:lpstr>PowerPoint Presentation</vt:lpstr>
      <vt:lpstr>Ongoing Activities </vt:lpstr>
      <vt:lpstr>Future Collaborations</vt:lpstr>
      <vt:lpstr>Suggested Activities to Prioritize</vt:lpstr>
      <vt:lpstr>PrEP and HCV Collaboration</vt:lpstr>
      <vt:lpstr>PrEP</vt:lpstr>
      <vt:lpstr>How RWHAP Can Support PrEP June 23, 2016 Program Letter</vt:lpstr>
      <vt:lpstr>How CDC Can Support PrEP</vt:lpstr>
      <vt:lpstr>Curing Hepatitis C Virus (HCV) in the  Ryan White HIV/AIDS Program</vt:lpstr>
      <vt:lpstr>How would you describe your community’s PrEP activities to educate consumers, providers, and payers? </vt:lpstr>
      <vt:lpstr>Resources</vt:lpstr>
      <vt:lpstr>PowerPoint Presentation</vt:lpstr>
      <vt:lpstr>Contact Information</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Alan Gambrell</cp:lastModifiedBy>
  <cp:revision>127</cp:revision>
  <cp:lastPrinted>2016-09-19T20:18:16Z</cp:lastPrinted>
  <dcterms:created xsi:type="dcterms:W3CDTF">2015-04-01T01:31:28Z</dcterms:created>
  <dcterms:modified xsi:type="dcterms:W3CDTF">2016-10-11T18:29:44Z</dcterms:modified>
</cp:coreProperties>
</file>