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9"/>
  </p:notesMasterIdLst>
  <p:sldIdLst>
    <p:sldId id="314" r:id="rId3"/>
    <p:sldId id="276" r:id="rId4"/>
    <p:sldId id="274" r:id="rId5"/>
    <p:sldId id="279" r:id="rId6"/>
    <p:sldId id="272" r:id="rId7"/>
    <p:sldId id="267" r:id="rId8"/>
    <p:sldId id="270" r:id="rId9"/>
    <p:sldId id="271" r:id="rId10"/>
    <p:sldId id="282" r:id="rId11"/>
    <p:sldId id="306" r:id="rId12"/>
    <p:sldId id="309" r:id="rId13"/>
    <p:sldId id="311" r:id="rId14"/>
    <p:sldId id="315" r:id="rId15"/>
    <p:sldId id="317" r:id="rId16"/>
    <p:sldId id="316" r:id="rId17"/>
    <p:sldId id="318" r:id="rId18"/>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F4D7B"/>
    <a:srgbClr val="D0E1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5" autoAdjust="0"/>
    <p:restoredTop sz="80142" autoAdjust="0"/>
  </p:normalViewPr>
  <p:slideViewPr>
    <p:cSldViewPr>
      <p:cViewPr>
        <p:scale>
          <a:sx n="100" d="100"/>
          <a:sy n="100" d="100"/>
        </p:scale>
        <p:origin x="-832" y="-21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interSettings" Target="printerSettings/printerSettings1.bin"/><Relationship Id="rId21" Type="http://schemas.openxmlformats.org/officeDocument/2006/relationships/tags" Target="tags/tag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manualLayout>
          <c:layoutTarget val="inner"/>
          <c:xMode val="edge"/>
          <c:yMode val="edge"/>
          <c:x val="0.093085212865341"/>
          <c:y val="0.0651769517312051"/>
          <c:w val="0.881961831042306"/>
          <c:h val="0.699327458791272"/>
        </c:manualLayout>
      </c:layout>
      <c:lineChart>
        <c:grouping val="standard"/>
        <c:varyColors val="0"/>
        <c:ser>
          <c:idx val="0"/>
          <c:order val="0"/>
          <c:tx>
            <c:strRef>
              <c:f>Sheet1!$A$3</c:f>
              <c:strCache>
                <c:ptCount val="1"/>
                <c:pt idx="0">
                  <c:v>White</c:v>
                </c:pt>
              </c:strCache>
            </c:strRef>
          </c:tx>
          <c:spPr>
            <a:ln>
              <a:solidFill>
                <a:srgbClr val="FF0000"/>
              </a:solidFill>
            </a:ln>
          </c:spPr>
          <c:marker>
            <c:symbol val="diamond"/>
            <c:size val="9"/>
            <c:spPr>
              <a:solidFill>
                <a:srgbClr val="C00000"/>
              </a:solidFill>
            </c:spPr>
          </c:marker>
          <c:cat>
            <c:strRef>
              <c:f>Sheet1!$B$2:$F$2</c:f>
              <c:strCache>
                <c:ptCount val="5"/>
                <c:pt idx="0">
                  <c:v>2010</c:v>
                </c:pt>
                <c:pt idx="1">
                  <c:v>2011</c:v>
                </c:pt>
                <c:pt idx="2">
                  <c:v>2012</c:v>
                </c:pt>
                <c:pt idx="3">
                  <c:v>2013</c:v>
                </c:pt>
                <c:pt idx="4">
                  <c:v>2014</c:v>
                </c:pt>
              </c:strCache>
            </c:strRef>
          </c:cat>
          <c:val>
            <c:numRef>
              <c:f>Sheet1!$B$3:$F$3</c:f>
              <c:numCache>
                <c:formatCode>General</c:formatCode>
                <c:ptCount val="5"/>
                <c:pt idx="0">
                  <c:v>0.763</c:v>
                </c:pt>
                <c:pt idx="1">
                  <c:v>0.79</c:v>
                </c:pt>
                <c:pt idx="2">
                  <c:v>0.814</c:v>
                </c:pt>
                <c:pt idx="3">
                  <c:v>0.843</c:v>
                </c:pt>
                <c:pt idx="4">
                  <c:v>0.866</c:v>
                </c:pt>
              </c:numCache>
            </c:numRef>
          </c:val>
          <c:smooth val="0"/>
        </c:ser>
        <c:ser>
          <c:idx val="1"/>
          <c:order val="1"/>
          <c:tx>
            <c:strRef>
              <c:f>Sheet1!$A$4</c:f>
              <c:strCache>
                <c:ptCount val="1"/>
                <c:pt idx="0">
                  <c:v>Black/African American</c:v>
                </c:pt>
              </c:strCache>
            </c:strRef>
          </c:tx>
          <c:spPr>
            <a:ln>
              <a:solidFill>
                <a:srgbClr val="7030A0"/>
              </a:solidFill>
            </a:ln>
          </c:spPr>
          <c:marker>
            <c:symbol val="square"/>
            <c:size val="9"/>
            <c:spPr>
              <a:solidFill>
                <a:schemeClr val="accent1"/>
              </a:solidFill>
            </c:spPr>
          </c:marker>
          <c:cat>
            <c:strRef>
              <c:f>Sheet1!$B$2:$F$2</c:f>
              <c:strCache>
                <c:ptCount val="5"/>
                <c:pt idx="0">
                  <c:v>2010</c:v>
                </c:pt>
                <c:pt idx="1">
                  <c:v>2011</c:v>
                </c:pt>
                <c:pt idx="2">
                  <c:v>2012</c:v>
                </c:pt>
                <c:pt idx="3">
                  <c:v>2013</c:v>
                </c:pt>
                <c:pt idx="4">
                  <c:v>2014</c:v>
                </c:pt>
              </c:strCache>
            </c:strRef>
          </c:cat>
          <c:val>
            <c:numRef>
              <c:f>Sheet1!$B$4:$F$4</c:f>
              <c:numCache>
                <c:formatCode>General</c:formatCode>
                <c:ptCount val="5"/>
                <c:pt idx="0">
                  <c:v>0.633</c:v>
                </c:pt>
                <c:pt idx="1">
                  <c:v>0.671</c:v>
                </c:pt>
                <c:pt idx="2">
                  <c:v>0.699</c:v>
                </c:pt>
                <c:pt idx="3">
                  <c:v>0.739</c:v>
                </c:pt>
                <c:pt idx="4">
                  <c:v>0.771</c:v>
                </c:pt>
              </c:numCache>
            </c:numRef>
          </c:val>
          <c:smooth val="0"/>
        </c:ser>
        <c:ser>
          <c:idx val="2"/>
          <c:order val="2"/>
          <c:tx>
            <c:strRef>
              <c:f>Sheet1!$A$5</c:f>
              <c:strCache>
                <c:ptCount val="1"/>
                <c:pt idx="0">
                  <c:v>Asian</c:v>
                </c:pt>
              </c:strCache>
            </c:strRef>
          </c:tx>
          <c:spPr>
            <a:ln>
              <a:solidFill>
                <a:srgbClr val="92D050"/>
              </a:solidFill>
            </a:ln>
          </c:spPr>
          <c:marker>
            <c:symbol val="triangle"/>
            <c:size val="9"/>
            <c:spPr>
              <a:solidFill>
                <a:srgbClr val="7030A0"/>
              </a:solidFill>
              <a:ln>
                <a:solidFill>
                  <a:srgbClr val="7030A0"/>
                </a:solidFill>
              </a:ln>
            </c:spPr>
          </c:marker>
          <c:cat>
            <c:strRef>
              <c:f>Sheet1!$B$2:$F$2</c:f>
              <c:strCache>
                <c:ptCount val="5"/>
                <c:pt idx="0">
                  <c:v>2010</c:v>
                </c:pt>
                <c:pt idx="1">
                  <c:v>2011</c:v>
                </c:pt>
                <c:pt idx="2">
                  <c:v>2012</c:v>
                </c:pt>
                <c:pt idx="3">
                  <c:v>2013</c:v>
                </c:pt>
                <c:pt idx="4">
                  <c:v>2014</c:v>
                </c:pt>
              </c:strCache>
            </c:strRef>
          </c:cat>
          <c:val>
            <c:numRef>
              <c:f>Sheet1!$B$5:$F$5</c:f>
              <c:numCache>
                <c:formatCode>General</c:formatCode>
                <c:ptCount val="5"/>
                <c:pt idx="0">
                  <c:v>0.788</c:v>
                </c:pt>
                <c:pt idx="1">
                  <c:v>0.83</c:v>
                </c:pt>
                <c:pt idx="2">
                  <c:v>0.825</c:v>
                </c:pt>
                <c:pt idx="3">
                  <c:v>0.876</c:v>
                </c:pt>
                <c:pt idx="4">
                  <c:v>0.891</c:v>
                </c:pt>
              </c:numCache>
            </c:numRef>
          </c:val>
          <c:smooth val="0"/>
        </c:ser>
        <c:ser>
          <c:idx val="3"/>
          <c:order val="3"/>
          <c:tx>
            <c:strRef>
              <c:f>Sheet1!$A$6</c:f>
              <c:strCache>
                <c:ptCount val="1"/>
                <c:pt idx="0">
                  <c:v>Native Hawaiian/Pacific Islander</c:v>
                </c:pt>
              </c:strCache>
            </c:strRef>
          </c:tx>
          <c:marker>
            <c:symbol val="x"/>
            <c:size val="9"/>
            <c:spPr>
              <a:solidFill>
                <a:srgbClr val="0070C0"/>
              </a:solidFill>
            </c:spPr>
          </c:marker>
          <c:cat>
            <c:strRef>
              <c:f>Sheet1!$B$2:$F$2</c:f>
              <c:strCache>
                <c:ptCount val="5"/>
                <c:pt idx="0">
                  <c:v>2010</c:v>
                </c:pt>
                <c:pt idx="1">
                  <c:v>2011</c:v>
                </c:pt>
                <c:pt idx="2">
                  <c:v>2012</c:v>
                </c:pt>
                <c:pt idx="3">
                  <c:v>2013</c:v>
                </c:pt>
                <c:pt idx="4">
                  <c:v>2014</c:v>
                </c:pt>
              </c:strCache>
            </c:strRef>
          </c:cat>
          <c:val>
            <c:numRef>
              <c:f>Sheet1!$B$6:$F$6</c:f>
              <c:numCache>
                <c:formatCode>General</c:formatCode>
                <c:ptCount val="5"/>
                <c:pt idx="0">
                  <c:v>0.705</c:v>
                </c:pt>
                <c:pt idx="1">
                  <c:v>0.779</c:v>
                </c:pt>
                <c:pt idx="2">
                  <c:v>0.791</c:v>
                </c:pt>
                <c:pt idx="3">
                  <c:v>0.768</c:v>
                </c:pt>
                <c:pt idx="4">
                  <c:v>0.809</c:v>
                </c:pt>
              </c:numCache>
            </c:numRef>
          </c:val>
          <c:smooth val="0"/>
        </c:ser>
        <c:ser>
          <c:idx val="4"/>
          <c:order val="4"/>
          <c:tx>
            <c:strRef>
              <c:f>Sheet1!$A$7</c:f>
              <c:strCache>
                <c:ptCount val="1"/>
                <c:pt idx="0">
                  <c:v>American Indian/Alaska Native</c:v>
                </c:pt>
              </c:strCache>
            </c:strRef>
          </c:tx>
          <c:spPr>
            <a:ln>
              <a:solidFill>
                <a:srgbClr val="00B0F0"/>
              </a:solidFill>
            </a:ln>
          </c:spPr>
          <c:marker>
            <c:symbol val="star"/>
            <c:size val="9"/>
            <c:spPr>
              <a:solidFill>
                <a:srgbClr val="0070C0"/>
              </a:solidFill>
            </c:spPr>
          </c:marker>
          <c:cat>
            <c:strRef>
              <c:f>Sheet1!$B$2:$F$2</c:f>
              <c:strCache>
                <c:ptCount val="5"/>
                <c:pt idx="0">
                  <c:v>2010</c:v>
                </c:pt>
                <c:pt idx="1">
                  <c:v>2011</c:v>
                </c:pt>
                <c:pt idx="2">
                  <c:v>2012</c:v>
                </c:pt>
                <c:pt idx="3">
                  <c:v>2013</c:v>
                </c:pt>
                <c:pt idx="4">
                  <c:v>2014</c:v>
                </c:pt>
              </c:strCache>
            </c:strRef>
          </c:cat>
          <c:val>
            <c:numRef>
              <c:f>Sheet1!$B$7:$F$7</c:f>
              <c:numCache>
                <c:formatCode>General</c:formatCode>
                <c:ptCount val="5"/>
                <c:pt idx="0">
                  <c:v>0.704</c:v>
                </c:pt>
                <c:pt idx="1">
                  <c:v>0.745</c:v>
                </c:pt>
                <c:pt idx="2">
                  <c:v>0.763</c:v>
                </c:pt>
                <c:pt idx="3">
                  <c:v>0.781</c:v>
                </c:pt>
                <c:pt idx="4">
                  <c:v>0.83</c:v>
                </c:pt>
              </c:numCache>
            </c:numRef>
          </c:val>
          <c:smooth val="0"/>
        </c:ser>
        <c:ser>
          <c:idx val="5"/>
          <c:order val="5"/>
          <c:tx>
            <c:strRef>
              <c:f>Sheet1!$A$8</c:f>
              <c:strCache>
                <c:ptCount val="1"/>
                <c:pt idx="0">
                  <c:v>Hispanic/Latino</c:v>
                </c:pt>
              </c:strCache>
            </c:strRef>
          </c:tx>
          <c:spPr>
            <a:ln>
              <a:solidFill>
                <a:srgbClr val="00B050"/>
              </a:solidFill>
            </a:ln>
          </c:spPr>
          <c:marker>
            <c:symbol val="circle"/>
            <c:size val="9"/>
            <c:spPr>
              <a:solidFill>
                <a:srgbClr val="92D050"/>
              </a:solidFill>
            </c:spPr>
          </c:marker>
          <c:cat>
            <c:strRef>
              <c:f>Sheet1!$B$2:$F$2</c:f>
              <c:strCache>
                <c:ptCount val="5"/>
                <c:pt idx="0">
                  <c:v>2010</c:v>
                </c:pt>
                <c:pt idx="1">
                  <c:v>2011</c:v>
                </c:pt>
                <c:pt idx="2">
                  <c:v>2012</c:v>
                </c:pt>
                <c:pt idx="3">
                  <c:v>2013</c:v>
                </c:pt>
                <c:pt idx="4">
                  <c:v>2014</c:v>
                </c:pt>
              </c:strCache>
            </c:strRef>
          </c:cat>
          <c:val>
            <c:numRef>
              <c:f>Sheet1!$B$8:$F$8</c:f>
              <c:numCache>
                <c:formatCode>General</c:formatCode>
                <c:ptCount val="5"/>
                <c:pt idx="0">
                  <c:v>0.736</c:v>
                </c:pt>
                <c:pt idx="1">
                  <c:v>0.76</c:v>
                </c:pt>
                <c:pt idx="2">
                  <c:v>0.779</c:v>
                </c:pt>
                <c:pt idx="3">
                  <c:v>0.814</c:v>
                </c:pt>
                <c:pt idx="4">
                  <c:v>0.84</c:v>
                </c:pt>
              </c:numCache>
            </c:numRef>
          </c:val>
          <c:smooth val="0"/>
        </c:ser>
        <c:ser>
          <c:idx val="6"/>
          <c:order val="6"/>
          <c:tx>
            <c:strRef>
              <c:f>Sheet1!$A$9</c:f>
              <c:strCache>
                <c:ptCount val="1"/>
                <c:pt idx="0">
                  <c:v>Multiple races</c:v>
                </c:pt>
              </c:strCache>
            </c:strRef>
          </c:tx>
          <c:spPr>
            <a:ln cap="rnd">
              <a:solidFill>
                <a:srgbClr val="C00000"/>
              </a:solidFill>
            </a:ln>
          </c:spPr>
          <c:marker>
            <c:symbol val="plus"/>
            <c:size val="9"/>
            <c:spPr>
              <a:solidFill>
                <a:schemeClr val="accent1"/>
              </a:solidFill>
            </c:spPr>
          </c:marker>
          <c:cat>
            <c:strRef>
              <c:f>Sheet1!$B$2:$F$2</c:f>
              <c:strCache>
                <c:ptCount val="5"/>
                <c:pt idx="0">
                  <c:v>2010</c:v>
                </c:pt>
                <c:pt idx="1">
                  <c:v>2011</c:v>
                </c:pt>
                <c:pt idx="2">
                  <c:v>2012</c:v>
                </c:pt>
                <c:pt idx="3">
                  <c:v>2013</c:v>
                </c:pt>
                <c:pt idx="4">
                  <c:v>2014</c:v>
                </c:pt>
              </c:strCache>
            </c:strRef>
          </c:cat>
          <c:val>
            <c:numRef>
              <c:f>Sheet1!$B$9:$F$9</c:f>
              <c:numCache>
                <c:formatCode>General</c:formatCode>
                <c:ptCount val="5"/>
                <c:pt idx="0">
                  <c:v>0.704</c:v>
                </c:pt>
                <c:pt idx="1">
                  <c:v>0.728</c:v>
                </c:pt>
                <c:pt idx="2">
                  <c:v>0.745</c:v>
                </c:pt>
                <c:pt idx="3">
                  <c:v>0.784</c:v>
                </c:pt>
                <c:pt idx="4">
                  <c:v>0.828</c:v>
                </c:pt>
              </c:numCache>
            </c:numRef>
          </c:val>
          <c:smooth val="0"/>
        </c:ser>
        <c:dLbls>
          <c:showLegendKey val="0"/>
          <c:showVal val="0"/>
          <c:showCatName val="0"/>
          <c:showSerName val="0"/>
          <c:showPercent val="0"/>
          <c:showBubbleSize val="0"/>
        </c:dLbls>
        <c:marker val="1"/>
        <c:smooth val="0"/>
        <c:axId val="-2117643704"/>
        <c:axId val="-2117639256"/>
      </c:lineChart>
      <c:catAx>
        <c:axId val="-2117643704"/>
        <c:scaling>
          <c:orientation val="minMax"/>
        </c:scaling>
        <c:delete val="0"/>
        <c:axPos val="b"/>
        <c:numFmt formatCode="General" sourceLinked="1"/>
        <c:majorTickMark val="out"/>
        <c:minorTickMark val="none"/>
        <c:tickLblPos val="nextTo"/>
        <c:txPr>
          <a:bodyPr/>
          <a:lstStyle/>
          <a:p>
            <a:pPr>
              <a:defRPr sz="1600"/>
            </a:pPr>
            <a:endParaRPr lang="en-US"/>
          </a:p>
        </c:txPr>
        <c:crossAx val="-2117639256"/>
        <c:crosses val="autoZero"/>
        <c:auto val="1"/>
        <c:lblAlgn val="ctr"/>
        <c:lblOffset val="100"/>
        <c:noMultiLvlLbl val="0"/>
      </c:catAx>
      <c:valAx>
        <c:axId val="-2117639256"/>
        <c:scaling>
          <c:orientation val="minMax"/>
          <c:max val="0.9"/>
          <c:min val="0.6"/>
        </c:scaling>
        <c:delete val="0"/>
        <c:axPos val="l"/>
        <c:title>
          <c:tx>
            <c:rich>
              <a:bodyPr rot="-5400000" vert="horz"/>
              <a:lstStyle/>
              <a:p>
                <a:pPr>
                  <a:defRPr sz="1600"/>
                </a:pPr>
                <a:r>
                  <a:rPr lang="en-US" sz="1600" dirty="0" smtClean="0"/>
                  <a:t>Viral suppression (%)</a:t>
                </a:r>
                <a:endParaRPr lang="en-US" sz="1600" dirty="0"/>
              </a:p>
            </c:rich>
          </c:tx>
          <c:layout>
            <c:manualLayout>
              <c:xMode val="edge"/>
              <c:yMode val="edge"/>
              <c:x val="0.0"/>
              <c:y val="0.2235489859595"/>
            </c:manualLayout>
          </c:layout>
          <c:overlay val="0"/>
        </c:title>
        <c:numFmt formatCode="0%" sourceLinked="0"/>
        <c:majorTickMark val="none"/>
        <c:minorTickMark val="none"/>
        <c:tickLblPos val="nextTo"/>
        <c:txPr>
          <a:bodyPr/>
          <a:lstStyle/>
          <a:p>
            <a:pPr>
              <a:defRPr sz="1400"/>
            </a:pPr>
            <a:endParaRPr lang="en-US"/>
          </a:p>
        </c:txPr>
        <c:crossAx val="-2117643704"/>
        <c:crosses val="autoZero"/>
        <c:crossBetween val="between"/>
        <c:majorUnit val="0.05"/>
      </c:valAx>
    </c:plotArea>
    <c:legend>
      <c:legendPos val="t"/>
      <c:layout>
        <c:manualLayout>
          <c:xMode val="edge"/>
          <c:yMode val="edge"/>
          <c:x val="0.0"/>
          <c:y val="0.871437270923398"/>
          <c:w val="1.0"/>
          <c:h val="0.128562791258236"/>
        </c:manualLayout>
      </c:layout>
      <c:overlay val="0"/>
      <c:spPr>
        <a:ln>
          <a:noFill/>
        </a:ln>
      </c:spPr>
      <c:txPr>
        <a:bodyPr/>
        <a:lstStyle/>
        <a:p>
          <a:pPr>
            <a:defRPr sz="1400"/>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059601924759"/>
          <c:y val="0.043124903504709"/>
          <c:w val="0.891583989501312"/>
          <c:h val="0.669789628569156"/>
        </c:manualLayout>
      </c:layout>
      <c:barChart>
        <c:barDir val="col"/>
        <c:grouping val="clustered"/>
        <c:varyColors val="0"/>
        <c:ser>
          <c:idx val="0"/>
          <c:order val="0"/>
          <c:tx>
            <c:strRef>
              <c:f>Sheet1!$A$1</c:f>
              <c:strCache>
                <c:ptCount val="1"/>
                <c:pt idx="0">
                  <c:v>viral suppression</c:v>
                </c:pt>
              </c:strCache>
            </c:strRef>
          </c:tx>
          <c:spPr>
            <a:ln>
              <a:solidFill>
                <a:schemeClr val="tx1"/>
              </a:solidFill>
            </a:ln>
          </c:spPr>
          <c:invertIfNegative val="0"/>
          <c:dPt>
            <c:idx val="0"/>
            <c:invertIfNegative val="0"/>
            <c:bubble3D val="0"/>
            <c:spPr>
              <a:solidFill>
                <a:srgbClr val="088743"/>
              </a:solidFill>
              <a:ln>
                <a:solidFill>
                  <a:schemeClr val="tx1"/>
                </a:solidFill>
              </a:ln>
            </c:spPr>
          </c:dPt>
          <c:dPt>
            <c:idx val="1"/>
            <c:invertIfNegative val="0"/>
            <c:bubble3D val="0"/>
            <c:spPr>
              <a:solidFill>
                <a:srgbClr val="088743"/>
              </a:solidFill>
              <a:ln>
                <a:solidFill>
                  <a:schemeClr val="tx1"/>
                </a:solidFill>
              </a:ln>
            </c:spPr>
          </c:dPt>
          <c:dPt>
            <c:idx val="2"/>
            <c:invertIfNegative val="0"/>
            <c:bubble3D val="0"/>
            <c:spPr>
              <a:solidFill>
                <a:srgbClr val="088743"/>
              </a:solidFill>
              <a:ln>
                <a:solidFill>
                  <a:schemeClr val="tx1"/>
                </a:solidFill>
              </a:ln>
            </c:spPr>
          </c:dPt>
          <c:dPt>
            <c:idx val="3"/>
            <c:invertIfNegative val="0"/>
            <c:bubble3D val="0"/>
            <c:spPr>
              <a:solidFill>
                <a:srgbClr val="088743"/>
              </a:solidFill>
              <a:ln>
                <a:solidFill>
                  <a:schemeClr val="tx1"/>
                </a:solidFill>
              </a:ln>
            </c:spPr>
          </c:dPt>
          <c:dPt>
            <c:idx val="4"/>
            <c:invertIfNegative val="0"/>
            <c:bubble3D val="0"/>
            <c:spPr>
              <a:solidFill>
                <a:srgbClr val="A800A8"/>
              </a:solidFill>
              <a:ln>
                <a:solidFill>
                  <a:schemeClr val="tx1"/>
                </a:solidFill>
              </a:ln>
            </c:spPr>
          </c:dPt>
          <c:dPt>
            <c:idx val="5"/>
            <c:invertIfNegative val="0"/>
            <c:bubble3D val="0"/>
            <c:spPr>
              <a:solidFill>
                <a:srgbClr val="A800A8"/>
              </a:solidFill>
              <a:ln>
                <a:solidFill>
                  <a:schemeClr val="tx1"/>
                </a:solidFill>
              </a:ln>
            </c:spPr>
          </c:dPt>
          <c:dPt>
            <c:idx val="6"/>
            <c:invertIfNegative val="0"/>
            <c:bubble3D val="0"/>
            <c:spPr>
              <a:solidFill>
                <a:srgbClr val="A800A8"/>
              </a:solidFill>
              <a:ln>
                <a:solidFill>
                  <a:schemeClr val="tx1"/>
                </a:solidFill>
              </a:ln>
            </c:spPr>
          </c:dPt>
          <c:dPt>
            <c:idx val="7"/>
            <c:invertIfNegative val="0"/>
            <c:bubble3D val="0"/>
            <c:spPr>
              <a:solidFill>
                <a:srgbClr val="A800A8"/>
              </a:solidFill>
              <a:ln>
                <a:solidFill>
                  <a:schemeClr val="tx1"/>
                </a:solidFill>
              </a:ln>
            </c:spPr>
          </c:dPt>
          <c:dPt>
            <c:idx val="8"/>
            <c:invertIfNegative val="0"/>
            <c:bubble3D val="0"/>
            <c:spPr>
              <a:solidFill>
                <a:srgbClr val="A800A8"/>
              </a:solidFill>
              <a:ln>
                <a:solidFill>
                  <a:schemeClr val="tx1"/>
                </a:solidFill>
              </a:ln>
            </c:spPr>
          </c:dPt>
          <c:dPt>
            <c:idx val="9"/>
            <c:invertIfNegative val="0"/>
            <c:bubble3D val="0"/>
            <c:spPr>
              <a:solidFill>
                <a:srgbClr val="A800A8"/>
              </a:solidFill>
              <a:ln>
                <a:solidFill>
                  <a:schemeClr val="tx1"/>
                </a:solidFill>
              </a:ln>
            </c:spPr>
          </c:dPt>
          <c:dPt>
            <c:idx val="10"/>
            <c:invertIfNegative val="0"/>
            <c:bubble3D val="0"/>
            <c:spPr>
              <a:solidFill>
                <a:srgbClr val="FF97FF"/>
              </a:solidFill>
              <a:ln>
                <a:solidFill>
                  <a:schemeClr val="tx1"/>
                </a:solidFill>
              </a:ln>
            </c:spPr>
          </c:dPt>
          <c:dPt>
            <c:idx val="11"/>
            <c:invertIfNegative val="0"/>
            <c:bubble3D val="0"/>
            <c:spPr>
              <a:solidFill>
                <a:srgbClr val="FF97FF"/>
              </a:solidFill>
              <a:ln>
                <a:solidFill>
                  <a:schemeClr val="tx1"/>
                </a:solidFill>
              </a:ln>
            </c:spPr>
          </c:dPt>
          <c:dLbls>
            <c:numFmt formatCode="0.0%" sourceLinked="0"/>
            <c:txPr>
              <a:bodyPr/>
              <a:lstStyle/>
              <a:p>
                <a:pPr>
                  <a:defRPr sz="1400"/>
                </a:pPr>
                <a:endParaRPr lang="en-US"/>
              </a:p>
            </c:txPr>
            <c:dLblPos val="outEnd"/>
            <c:showLegendKey val="0"/>
            <c:showVal val="1"/>
            <c:showCatName val="0"/>
            <c:showSerName val="0"/>
            <c:showPercent val="0"/>
            <c:showBubbleSize val="0"/>
            <c:showLeaderLines val="0"/>
          </c:dLbls>
          <c:cat>
            <c:strRef>
              <c:f>Sheet1!$A$2:$A$5</c:f>
              <c:strCache>
                <c:ptCount val="4"/>
                <c:pt idx="0">
                  <c:v>RWHAP overall </c:v>
                </c:pt>
                <c:pt idx="1">
                  <c:v>MSM</c:v>
                </c:pt>
                <c:pt idx="2">
                  <c:v>Young MSM
aged 13-24 years</c:v>
                </c:pt>
                <c:pt idx="3">
                  <c:v>Young, black MSM 
aged 13-24 years</c:v>
                </c:pt>
              </c:strCache>
            </c:strRef>
          </c:cat>
          <c:val>
            <c:numRef>
              <c:f>Sheet1!$B$2:$B$5</c:f>
              <c:numCache>
                <c:formatCode>0.00%</c:formatCode>
                <c:ptCount val="4"/>
                <c:pt idx="0">
                  <c:v>0.814</c:v>
                </c:pt>
                <c:pt idx="1">
                  <c:v>0.828</c:v>
                </c:pt>
                <c:pt idx="2">
                  <c:v>0.655</c:v>
                </c:pt>
                <c:pt idx="3">
                  <c:v>0.621</c:v>
                </c:pt>
              </c:numCache>
            </c:numRef>
          </c:val>
        </c:ser>
        <c:dLbls>
          <c:showLegendKey val="0"/>
          <c:showVal val="0"/>
          <c:showCatName val="0"/>
          <c:showSerName val="0"/>
          <c:showPercent val="0"/>
          <c:showBubbleSize val="0"/>
        </c:dLbls>
        <c:gapWidth val="87"/>
        <c:axId val="-2118651336"/>
        <c:axId val="-2118649496"/>
      </c:barChart>
      <c:catAx>
        <c:axId val="-2118651336"/>
        <c:scaling>
          <c:orientation val="minMax"/>
        </c:scaling>
        <c:delete val="0"/>
        <c:axPos val="b"/>
        <c:title>
          <c:tx>
            <c:rich>
              <a:bodyPr/>
              <a:lstStyle/>
              <a:p>
                <a:pPr>
                  <a:defRPr sz="1600"/>
                </a:pPr>
                <a:r>
                  <a:rPr lang="en-US" sz="1600" dirty="0" smtClean="0"/>
                  <a:t>Population</a:t>
                </a:r>
                <a:endParaRPr lang="en-US" sz="1600" dirty="0"/>
              </a:p>
            </c:rich>
          </c:tx>
          <c:layout>
            <c:manualLayout>
              <c:xMode val="edge"/>
              <c:yMode val="edge"/>
              <c:x val="0.501180664916885"/>
              <c:y val="0.854855064072873"/>
            </c:manualLayout>
          </c:layout>
          <c:overlay val="0"/>
        </c:title>
        <c:majorTickMark val="out"/>
        <c:minorTickMark val="none"/>
        <c:tickLblPos val="nextTo"/>
        <c:txPr>
          <a:bodyPr/>
          <a:lstStyle/>
          <a:p>
            <a:pPr>
              <a:defRPr sz="1400"/>
            </a:pPr>
            <a:endParaRPr lang="en-US"/>
          </a:p>
        </c:txPr>
        <c:crossAx val="-2118649496"/>
        <c:crosses val="autoZero"/>
        <c:auto val="1"/>
        <c:lblAlgn val="ctr"/>
        <c:lblOffset val="100"/>
        <c:noMultiLvlLbl val="0"/>
      </c:catAx>
      <c:valAx>
        <c:axId val="-2118649496"/>
        <c:scaling>
          <c:orientation val="minMax"/>
          <c:max val="1.0"/>
        </c:scaling>
        <c:delete val="0"/>
        <c:axPos val="l"/>
        <c:title>
          <c:tx>
            <c:rich>
              <a:bodyPr rot="-5400000" vert="horz"/>
              <a:lstStyle/>
              <a:p>
                <a:pPr>
                  <a:defRPr sz="1400"/>
                </a:pPr>
                <a:r>
                  <a:rPr lang="en-US" sz="1400" dirty="0" smtClean="0"/>
                  <a:t>Viral </a:t>
                </a:r>
                <a:r>
                  <a:rPr lang="en-US" sz="1400" baseline="0" dirty="0" smtClean="0"/>
                  <a:t>suppression (% of total N clients)</a:t>
                </a:r>
                <a:endParaRPr lang="en-US" sz="1400" dirty="0"/>
              </a:p>
            </c:rich>
          </c:tx>
          <c:layout>
            <c:manualLayout>
              <c:xMode val="edge"/>
              <c:yMode val="edge"/>
              <c:x val="0.00932261592300962"/>
              <c:y val="0.0601332219836157"/>
            </c:manualLayout>
          </c:layout>
          <c:overlay val="0"/>
        </c:title>
        <c:numFmt formatCode="0%" sourceLinked="0"/>
        <c:majorTickMark val="out"/>
        <c:minorTickMark val="none"/>
        <c:tickLblPos val="nextTo"/>
        <c:txPr>
          <a:bodyPr/>
          <a:lstStyle/>
          <a:p>
            <a:pPr>
              <a:defRPr sz="1400"/>
            </a:pPr>
            <a:endParaRPr lang="en-US"/>
          </a:p>
        </c:txPr>
        <c:crossAx val="-211865133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53285298416298"/>
          <c:y val="0.0229703194119212"/>
          <c:w val="0.906914811361655"/>
          <c:h val="0.688898126979484"/>
        </c:manualLayout>
      </c:layout>
      <c:barChart>
        <c:barDir val="col"/>
        <c:grouping val="clustered"/>
        <c:varyColors val="0"/>
        <c:ser>
          <c:idx val="0"/>
          <c:order val="0"/>
          <c:tx>
            <c:strRef>
              <c:f>Sheet1!$A$1</c:f>
              <c:strCache>
                <c:ptCount val="1"/>
                <c:pt idx="0">
                  <c:v>Viral Suppression</c:v>
                </c:pt>
              </c:strCache>
            </c:strRef>
          </c:tx>
          <c:spPr>
            <a:solidFill>
              <a:srgbClr val="088743"/>
            </a:solidFill>
            <a:ln>
              <a:solidFill>
                <a:schemeClr val="tx1"/>
              </a:solid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1"/>
            <c:invertIfNegative val="0"/>
            <c:bubble3D val="0"/>
          </c:dPt>
          <c:dLbls>
            <c:numFmt formatCode="0.0%" sourceLinked="0"/>
            <c:txPr>
              <a:bodyPr/>
              <a:lstStyle/>
              <a:p>
                <a:pPr>
                  <a:defRPr sz="1400"/>
                </a:pPr>
                <a:endParaRPr lang="en-US"/>
              </a:p>
            </c:txPr>
            <c:dLblPos val="outEnd"/>
            <c:showLegendKey val="0"/>
            <c:showVal val="1"/>
            <c:showCatName val="0"/>
            <c:showSerName val="0"/>
            <c:showPercent val="0"/>
            <c:showBubbleSize val="0"/>
            <c:showLeaderLines val="0"/>
          </c:dLbls>
          <c:cat>
            <c:strRef>
              <c:f>Sheet1!$A$2:$A$5</c:f>
              <c:strCache>
                <c:ptCount val="4"/>
                <c:pt idx="0">
                  <c:v>RWHAP overall </c:v>
                </c:pt>
                <c:pt idx="1">
                  <c:v>Women overall 
(aged ≥13 years)</c:v>
                </c:pt>
                <c:pt idx="2">
                  <c:v>Young women 
aged 13-24 years</c:v>
                </c:pt>
                <c:pt idx="3">
                  <c:v>Young, black/African American 
women aged 13-24 years</c:v>
                </c:pt>
              </c:strCache>
            </c:strRef>
          </c:cat>
          <c:val>
            <c:numRef>
              <c:f>Sheet1!$B$2:$B$5</c:f>
              <c:numCache>
                <c:formatCode>0.0%</c:formatCode>
                <c:ptCount val="4"/>
                <c:pt idx="0">
                  <c:v>0.814</c:v>
                </c:pt>
                <c:pt idx="1">
                  <c:v>0.801</c:v>
                </c:pt>
                <c:pt idx="2">
                  <c:v>0.627769571639586</c:v>
                </c:pt>
                <c:pt idx="3">
                  <c:v>0.6035</c:v>
                </c:pt>
              </c:numCache>
            </c:numRef>
          </c:val>
        </c:ser>
        <c:dLbls>
          <c:showLegendKey val="0"/>
          <c:showVal val="0"/>
          <c:showCatName val="0"/>
          <c:showSerName val="0"/>
          <c:showPercent val="0"/>
          <c:showBubbleSize val="0"/>
        </c:dLbls>
        <c:gapWidth val="87"/>
        <c:axId val="-2140479880"/>
        <c:axId val="-2141074392"/>
      </c:barChart>
      <c:catAx>
        <c:axId val="-2140479880"/>
        <c:scaling>
          <c:orientation val="minMax"/>
        </c:scaling>
        <c:delete val="0"/>
        <c:axPos val="b"/>
        <c:title>
          <c:tx>
            <c:rich>
              <a:bodyPr/>
              <a:lstStyle/>
              <a:p>
                <a:pPr>
                  <a:defRPr sz="1400"/>
                </a:pPr>
                <a:r>
                  <a:rPr lang="en-US" sz="1400" dirty="0" smtClean="0"/>
                  <a:t>Population</a:t>
                </a:r>
                <a:endParaRPr lang="en-US" sz="1400" dirty="0"/>
              </a:p>
            </c:rich>
          </c:tx>
          <c:layout>
            <c:manualLayout>
              <c:xMode val="edge"/>
              <c:yMode val="edge"/>
              <c:x val="0.523404334073625"/>
              <c:y val="0.876300578034682"/>
            </c:manualLayout>
          </c:layout>
          <c:overlay val="0"/>
        </c:title>
        <c:majorTickMark val="out"/>
        <c:minorTickMark val="none"/>
        <c:tickLblPos val="nextTo"/>
        <c:txPr>
          <a:bodyPr/>
          <a:lstStyle/>
          <a:p>
            <a:pPr>
              <a:defRPr sz="1250"/>
            </a:pPr>
            <a:endParaRPr lang="en-US"/>
          </a:p>
        </c:txPr>
        <c:crossAx val="-2141074392"/>
        <c:crosses val="autoZero"/>
        <c:auto val="1"/>
        <c:lblAlgn val="ctr"/>
        <c:lblOffset val="100"/>
        <c:noMultiLvlLbl val="0"/>
      </c:catAx>
      <c:valAx>
        <c:axId val="-2141074392"/>
        <c:scaling>
          <c:orientation val="minMax"/>
          <c:max val="1.0"/>
        </c:scaling>
        <c:delete val="0"/>
        <c:axPos val="l"/>
        <c:title>
          <c:tx>
            <c:rich>
              <a:bodyPr rot="-5400000" vert="horz"/>
              <a:lstStyle/>
              <a:p>
                <a:pPr>
                  <a:defRPr sz="1400"/>
                </a:pPr>
                <a:r>
                  <a:rPr lang="en-US" sz="1400" dirty="0" smtClean="0"/>
                  <a:t>Viral suppression </a:t>
                </a:r>
                <a:r>
                  <a:rPr lang="en-US" sz="1400" baseline="0" dirty="0" smtClean="0"/>
                  <a:t>(% of total N clients)</a:t>
                </a:r>
                <a:endParaRPr lang="en-US" sz="1400" dirty="0"/>
              </a:p>
            </c:rich>
          </c:tx>
          <c:layout>
            <c:manualLayout>
              <c:xMode val="edge"/>
              <c:yMode val="edge"/>
              <c:x val="0.00331471386589497"/>
              <c:y val="0.0577203563101316"/>
            </c:manualLayout>
          </c:layout>
          <c:overlay val="0"/>
        </c:title>
        <c:numFmt formatCode="0%" sourceLinked="0"/>
        <c:majorTickMark val="out"/>
        <c:minorTickMark val="none"/>
        <c:tickLblPos val="nextTo"/>
        <c:txPr>
          <a:bodyPr/>
          <a:lstStyle/>
          <a:p>
            <a:pPr>
              <a:defRPr sz="1300"/>
            </a:pPr>
            <a:endParaRPr lang="en-US"/>
          </a:p>
        </c:txPr>
        <c:crossAx val="-2140479880"/>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0.16667</cdr:x>
      <cdr:y>0.77273</cdr:y>
    </cdr:from>
    <cdr:to>
      <cdr:x>0.27417</cdr:x>
      <cdr:y>0.83685</cdr:y>
    </cdr:to>
    <cdr:sp macro="" textlink="">
      <cdr:nvSpPr>
        <cdr:cNvPr id="4" name="TextBox 8"/>
        <cdr:cNvSpPr txBox="1"/>
      </cdr:nvSpPr>
      <cdr:spPr>
        <a:xfrm xmlns:a="http://schemas.openxmlformats.org/drawingml/2006/main">
          <a:off x="1524000" y="3886200"/>
          <a:ext cx="982980" cy="32247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N=283,811</a:t>
          </a:r>
        </a:p>
      </cdr:txBody>
    </cdr:sp>
  </cdr:relSizeAnchor>
  <cdr:relSizeAnchor xmlns:cdr="http://schemas.openxmlformats.org/drawingml/2006/chartDrawing">
    <cdr:from>
      <cdr:x>0.61667</cdr:x>
      <cdr:y>0.81467</cdr:y>
    </cdr:from>
    <cdr:to>
      <cdr:x>0.70856</cdr:x>
      <cdr:y>0.87879</cdr:y>
    </cdr:to>
    <cdr:sp macro="" textlink="">
      <cdr:nvSpPr>
        <cdr:cNvPr id="5" name="TextBox 8"/>
        <cdr:cNvSpPr txBox="1"/>
      </cdr:nvSpPr>
      <cdr:spPr>
        <a:xfrm xmlns:a="http://schemas.openxmlformats.org/drawingml/2006/main">
          <a:off x="5638800" y="4097128"/>
          <a:ext cx="840242" cy="32247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9,120</a:t>
          </a:r>
        </a:p>
      </cdr:txBody>
    </cdr:sp>
  </cdr:relSizeAnchor>
  <cdr:relSizeAnchor xmlns:cdr="http://schemas.openxmlformats.org/drawingml/2006/chartDrawing">
    <cdr:from>
      <cdr:x>0.84167</cdr:x>
      <cdr:y>0.81635</cdr:y>
    </cdr:from>
    <cdr:to>
      <cdr:x>0.92918</cdr:x>
      <cdr:y>0.88047</cdr:y>
    </cdr:to>
    <cdr:sp macro="" textlink="">
      <cdr:nvSpPr>
        <cdr:cNvPr id="6" name="TextBox 8"/>
        <cdr:cNvSpPr txBox="1"/>
      </cdr:nvSpPr>
      <cdr:spPr>
        <a:xfrm xmlns:a="http://schemas.openxmlformats.org/drawingml/2006/main">
          <a:off x="7696200" y="4105595"/>
          <a:ext cx="800192" cy="32247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N=5,687</a:t>
          </a:r>
        </a:p>
      </cdr:txBody>
    </cdr:sp>
  </cdr:relSizeAnchor>
  <cdr:relSizeAnchor xmlns:cdr="http://schemas.openxmlformats.org/drawingml/2006/chartDrawing">
    <cdr:from>
      <cdr:x>0.39167</cdr:x>
      <cdr:y>0.77273</cdr:y>
    </cdr:from>
    <cdr:to>
      <cdr:x>0.50355</cdr:x>
      <cdr:y>0.83393</cdr:y>
    </cdr:to>
    <cdr:sp macro="" textlink="">
      <cdr:nvSpPr>
        <cdr:cNvPr id="8" name="TextBox 8"/>
        <cdr:cNvSpPr txBox="1"/>
      </cdr:nvSpPr>
      <cdr:spPr>
        <a:xfrm xmlns:a="http://schemas.openxmlformats.org/drawingml/2006/main">
          <a:off x="3581400" y="3886200"/>
          <a:ext cx="1023037"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121,192</a:t>
          </a:r>
        </a:p>
      </cdr:txBody>
    </cdr:sp>
  </cdr:relSizeAnchor>
</c:userShapes>
</file>

<file path=ppt/drawings/drawing2.xml><?xml version="1.0" encoding="utf-8"?>
<c:userShapes xmlns:c="http://schemas.openxmlformats.org/drawingml/2006/chart">
  <cdr:relSizeAnchor xmlns:cdr="http://schemas.openxmlformats.org/drawingml/2006/chartDrawing">
    <cdr:from>
      <cdr:x>0.14454</cdr:x>
      <cdr:y>0.77646</cdr:y>
    </cdr:from>
    <cdr:to>
      <cdr:x>0.24655</cdr:x>
      <cdr:y>0.83909</cdr:y>
    </cdr:to>
    <cdr:sp macro="" textlink="">
      <cdr:nvSpPr>
        <cdr:cNvPr id="4" name="TextBox 8"/>
        <cdr:cNvSpPr txBox="1"/>
      </cdr:nvSpPr>
      <cdr:spPr>
        <a:xfrm xmlns:a="http://schemas.openxmlformats.org/drawingml/2006/main">
          <a:off x="1313214" y="3624815"/>
          <a:ext cx="926857" cy="29238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50" dirty="0" smtClean="0"/>
            <a:t>N=283,811</a:t>
          </a:r>
        </a:p>
      </cdr:txBody>
    </cdr:sp>
  </cdr:relSizeAnchor>
  <cdr:relSizeAnchor xmlns:cdr="http://schemas.openxmlformats.org/drawingml/2006/chartDrawing">
    <cdr:from>
      <cdr:x>0.62259</cdr:x>
      <cdr:y>0.82542</cdr:y>
    </cdr:from>
    <cdr:to>
      <cdr:x>0.7059</cdr:x>
      <cdr:y>0.88806</cdr:y>
    </cdr:to>
    <cdr:sp macro="" textlink="">
      <cdr:nvSpPr>
        <cdr:cNvPr id="5" name="TextBox 8"/>
        <cdr:cNvSpPr txBox="1"/>
      </cdr:nvSpPr>
      <cdr:spPr>
        <a:xfrm xmlns:a="http://schemas.openxmlformats.org/drawingml/2006/main">
          <a:off x="5656614" y="3853415"/>
          <a:ext cx="756938" cy="29238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50" dirty="0" smtClean="0">
              <a:solidFill>
                <a:schemeClr val="tx1"/>
              </a:solidFill>
            </a:rPr>
            <a:t>N=4,062</a:t>
          </a:r>
        </a:p>
      </cdr:txBody>
    </cdr:sp>
  </cdr:relSizeAnchor>
  <cdr:relSizeAnchor xmlns:cdr="http://schemas.openxmlformats.org/drawingml/2006/chartDrawing">
    <cdr:from>
      <cdr:x>0.85742</cdr:x>
      <cdr:y>0.82542</cdr:y>
    </cdr:from>
    <cdr:to>
      <cdr:x>0.94073</cdr:x>
      <cdr:y>0.88806</cdr:y>
    </cdr:to>
    <cdr:sp macro="" textlink="">
      <cdr:nvSpPr>
        <cdr:cNvPr id="6" name="TextBox 8"/>
        <cdr:cNvSpPr txBox="1"/>
      </cdr:nvSpPr>
      <cdr:spPr>
        <a:xfrm xmlns:a="http://schemas.openxmlformats.org/drawingml/2006/main">
          <a:off x="7790214" y="3853415"/>
          <a:ext cx="756938" cy="29238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50" dirty="0" smtClean="0">
              <a:solidFill>
                <a:schemeClr val="tx1"/>
              </a:solidFill>
            </a:rPr>
            <a:t>N=2,701</a:t>
          </a:r>
        </a:p>
      </cdr:txBody>
    </cdr:sp>
  </cdr:relSizeAnchor>
  <cdr:relSizeAnchor xmlns:cdr="http://schemas.openxmlformats.org/drawingml/2006/chartDrawing">
    <cdr:from>
      <cdr:x>0.37937</cdr:x>
      <cdr:y>0.82542</cdr:y>
    </cdr:from>
    <cdr:to>
      <cdr:x>0.47203</cdr:x>
      <cdr:y>0.88806</cdr:y>
    </cdr:to>
    <cdr:sp macro="" textlink="">
      <cdr:nvSpPr>
        <cdr:cNvPr id="9" name="TextBox 8"/>
        <cdr:cNvSpPr txBox="1"/>
      </cdr:nvSpPr>
      <cdr:spPr>
        <a:xfrm xmlns:a="http://schemas.openxmlformats.org/drawingml/2006/main">
          <a:off x="3446814" y="3853415"/>
          <a:ext cx="841897" cy="29238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50" dirty="0" smtClean="0">
              <a:solidFill>
                <a:schemeClr val="tx1"/>
              </a:solidFill>
            </a:rPr>
            <a:t>N=79,669</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07CE67-1F9B-A945-A681-B9F6635EAF63}" type="datetimeFigureOut">
              <a:rPr lang="en-US" smtClean="0"/>
              <a:t>10/11/16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A396A-1F35-9942-8935-AABC650F03D0}" type="slidenum">
              <a:rPr lang="en-US" smtClean="0"/>
              <a:t>‹#›</a:t>
            </a:fld>
            <a:endParaRPr lang="en-US"/>
          </a:p>
        </p:txBody>
      </p:sp>
    </p:spTree>
    <p:extLst>
      <p:ext uri="{BB962C8B-B14F-4D97-AF65-F5344CB8AC3E}">
        <p14:creationId xmlns:p14="http://schemas.microsoft.com/office/powerpoint/2010/main" val="36460166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hab.hrsa.gov/manageyourgrant/hcvmeds022015.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 will give you an overview</a:t>
            </a:r>
            <a:r>
              <a:rPr lang="en-US" baseline="0" dirty="0" smtClean="0"/>
              <a:t> of HRSA’s Ryan White HIV/AIDS Program and then focus on Hepatitis C, specifically, a new initiative called: </a:t>
            </a:r>
            <a:r>
              <a:rPr lang="en-US" sz="1200" kern="1200" dirty="0" smtClean="0">
                <a:solidFill>
                  <a:schemeClr val="tx1"/>
                </a:solidFill>
                <a:latin typeface="+mn-lt"/>
                <a:ea typeface="+mn-ea"/>
                <a:cs typeface="+mn-cs"/>
              </a:rPr>
              <a:t>Jurisdictional Approach to Curing Hepatitis C among HIV/HCV </a:t>
            </a:r>
            <a:r>
              <a:rPr lang="en-US" sz="1200" kern="1200" dirty="0" err="1" smtClean="0">
                <a:solidFill>
                  <a:schemeClr val="tx1"/>
                </a:solidFill>
                <a:latin typeface="+mn-lt"/>
                <a:ea typeface="+mn-ea"/>
                <a:cs typeface="+mn-cs"/>
              </a:rPr>
              <a:t>Coinfected</a:t>
            </a:r>
            <a:r>
              <a:rPr lang="en-US" sz="1200" kern="1200" dirty="0" smtClean="0">
                <a:solidFill>
                  <a:schemeClr val="tx1"/>
                </a:solidFill>
                <a:latin typeface="+mn-lt"/>
                <a:ea typeface="+mn-ea"/>
                <a:cs typeface="+mn-cs"/>
              </a:rPr>
              <a:t> People of Color</a:t>
            </a:r>
            <a:endParaRPr lang="en-US" dirty="0" smtClean="0"/>
          </a:p>
          <a:p>
            <a:endParaRPr lang="en-US" dirty="0"/>
          </a:p>
        </p:txBody>
      </p:sp>
      <p:sp>
        <p:nvSpPr>
          <p:cNvPr id="4" name="Slide Number Placeholder 3"/>
          <p:cNvSpPr>
            <a:spLocks noGrp="1"/>
          </p:cNvSpPr>
          <p:nvPr>
            <p:ph type="sldNum" sz="quarter" idx="10"/>
          </p:nvPr>
        </p:nvSpPr>
        <p:spPr/>
        <p:txBody>
          <a:bodyPr/>
          <a:lstStyle/>
          <a:p>
            <a:fld id="{EF6A396A-1F35-9942-8935-AABC650F03D0}" type="slidenum">
              <a:rPr lang="en-US" smtClean="0"/>
              <a:t>1</a:t>
            </a:fld>
            <a:endParaRPr lang="en-US"/>
          </a:p>
        </p:txBody>
      </p:sp>
    </p:spTree>
    <p:extLst>
      <p:ext uri="{BB962C8B-B14F-4D97-AF65-F5344CB8AC3E}">
        <p14:creationId xmlns:p14="http://schemas.microsoft.com/office/powerpoint/2010/main" val="1887720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[Added by April]</a:t>
            </a:r>
            <a:r>
              <a:rPr lang="en-US" baseline="0" dirty="0" smtClean="0"/>
              <a:t> – Specifically mention that this funding is provided through FY2016 SMAIF</a:t>
            </a:r>
            <a:endParaRPr lang="en-US" dirty="0"/>
          </a:p>
        </p:txBody>
      </p:sp>
      <p:sp>
        <p:nvSpPr>
          <p:cNvPr id="4" name="Slide Number Placeholder 3"/>
          <p:cNvSpPr>
            <a:spLocks noGrp="1"/>
          </p:cNvSpPr>
          <p:nvPr>
            <p:ph type="sldNum" sz="quarter" idx="10"/>
          </p:nvPr>
        </p:nvSpPr>
        <p:spPr/>
        <p:txBody>
          <a:bodyPr/>
          <a:lstStyle/>
          <a:p>
            <a:fld id="{FC5FBBA0-76CD-4FEC-885B-6648D94F99E9}" type="slidenum">
              <a:rPr lang="en-US" smtClean="0"/>
              <a:t>12</a:t>
            </a:fld>
            <a:endParaRPr lang="en-US" dirty="0"/>
          </a:p>
        </p:txBody>
      </p:sp>
    </p:spTree>
    <p:extLst>
      <p:ext uri="{BB962C8B-B14F-4D97-AF65-F5344CB8AC3E}">
        <p14:creationId xmlns:p14="http://schemas.microsoft.com/office/powerpoint/2010/main" val="1775061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 on minority populations is on PWID and MSM</a:t>
            </a:r>
          </a:p>
          <a:p>
            <a:endParaRPr lang="en-US" dirty="0"/>
          </a:p>
        </p:txBody>
      </p:sp>
      <p:sp>
        <p:nvSpPr>
          <p:cNvPr id="4" name="Slide Number Placeholder 3"/>
          <p:cNvSpPr>
            <a:spLocks noGrp="1"/>
          </p:cNvSpPr>
          <p:nvPr>
            <p:ph type="sldNum" sz="quarter" idx="10"/>
          </p:nvPr>
        </p:nvSpPr>
        <p:spPr/>
        <p:txBody>
          <a:bodyPr/>
          <a:lstStyle/>
          <a:p>
            <a:fld id="{A3627C43-6AB4-4E17-83E5-949542B1F0DC}" type="slidenum">
              <a:rPr lang="en-US" smtClean="0"/>
              <a:t>13</a:t>
            </a:fld>
            <a:endParaRPr lang="en-US"/>
          </a:p>
        </p:txBody>
      </p:sp>
    </p:spTree>
    <p:extLst>
      <p:ext uri="{BB962C8B-B14F-4D97-AF65-F5344CB8AC3E}">
        <p14:creationId xmlns:p14="http://schemas.microsoft.com/office/powerpoint/2010/main" val="3747314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27C43-6AB4-4E17-83E5-949542B1F0DC}" type="slidenum">
              <a:rPr lang="en-US" smtClean="0"/>
              <a:t>14</a:t>
            </a:fld>
            <a:endParaRPr lang="en-US"/>
          </a:p>
        </p:txBody>
      </p:sp>
    </p:spTree>
    <p:extLst>
      <p:ext uri="{BB962C8B-B14F-4D97-AF65-F5344CB8AC3E}">
        <p14:creationId xmlns:p14="http://schemas.microsoft.com/office/powerpoint/2010/main" val="3377009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27C43-6AB4-4E17-83E5-949542B1F0DC}" type="slidenum">
              <a:rPr lang="en-US" smtClean="0"/>
              <a:t>15</a:t>
            </a:fld>
            <a:endParaRPr lang="en-US"/>
          </a:p>
        </p:txBody>
      </p:sp>
    </p:spTree>
    <p:extLst>
      <p:ext uri="{BB962C8B-B14F-4D97-AF65-F5344CB8AC3E}">
        <p14:creationId xmlns:p14="http://schemas.microsoft.com/office/powerpoint/2010/main" val="818759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27C43-6AB4-4E17-83E5-949542B1F0DC}" type="slidenum">
              <a:rPr lang="en-US" smtClean="0"/>
              <a:t>16</a:t>
            </a:fld>
            <a:endParaRPr lang="en-US"/>
          </a:p>
        </p:txBody>
      </p:sp>
    </p:spTree>
    <p:extLst>
      <p:ext uri="{BB962C8B-B14F-4D97-AF65-F5344CB8AC3E}">
        <p14:creationId xmlns:p14="http://schemas.microsoft.com/office/powerpoint/2010/main" val="818759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6A396A-1F35-9942-8935-AABC650F03D0}" type="slidenum">
              <a:rPr lang="en-US" smtClean="0"/>
              <a:t>2</a:t>
            </a:fld>
            <a:endParaRPr lang="en-US"/>
          </a:p>
        </p:txBody>
      </p:sp>
    </p:spTree>
    <p:extLst>
      <p:ext uri="{BB962C8B-B14F-4D97-AF65-F5344CB8AC3E}">
        <p14:creationId xmlns:p14="http://schemas.microsoft.com/office/powerpoint/2010/main" val="2278966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FY15:</a:t>
            </a:r>
            <a:r>
              <a:rPr lang="en-US" baseline="0" dirty="0" smtClean="0">
                <a:solidFill>
                  <a:schemeClr val="tx1"/>
                </a:solidFill>
              </a:rPr>
              <a:t> </a:t>
            </a:r>
            <a:r>
              <a:rPr lang="en-US" dirty="0" smtClean="0"/>
              <a:t>at $2.32</a:t>
            </a:r>
            <a:r>
              <a:rPr lang="en-US" baseline="0" dirty="0" smtClean="0"/>
              <a:t> billion</a:t>
            </a:r>
            <a:endParaRPr lang="en-US" dirty="0" smtClean="0">
              <a:solidFill>
                <a:schemeClr val="tx1"/>
              </a:solidFill>
            </a:endParaRPr>
          </a:p>
          <a:p>
            <a:r>
              <a:rPr lang="en-US" dirty="0" smtClean="0">
                <a:solidFill>
                  <a:schemeClr val="tx1"/>
                </a:solidFill>
              </a:rPr>
              <a:t>Remember why</a:t>
            </a:r>
            <a:r>
              <a:rPr lang="en-US" baseline="0" dirty="0" smtClean="0">
                <a:solidFill>
                  <a:schemeClr val="tx1"/>
                </a:solidFill>
              </a:rPr>
              <a:t> this program exists. It is to provide high-quality HIV care and treatment services to low-income PLWH.  </a:t>
            </a:r>
          </a:p>
          <a:p>
            <a:endParaRPr lang="en-US" baseline="0" dirty="0" smtClean="0">
              <a:solidFill>
                <a:schemeClr val="tx1"/>
              </a:solidFill>
            </a:endParaRPr>
          </a:p>
          <a:p>
            <a:r>
              <a:rPr lang="en-US" baseline="0" dirty="0" smtClean="0">
                <a:solidFill>
                  <a:schemeClr val="tx1"/>
                </a:solidFill>
              </a:rPr>
              <a:t>RWHAP has an important role to play in the public health response to HIV. Our clients achieve higher rates of viral suppression than PLWH receiving services elsewhere.  </a:t>
            </a:r>
          </a:p>
          <a:p>
            <a:endParaRPr lang="en-US" baseline="0" dirty="0" smtClean="0">
              <a:solidFill>
                <a:schemeClr val="tx1"/>
              </a:solidFill>
            </a:endParaRPr>
          </a:p>
          <a:p>
            <a:r>
              <a:rPr lang="en-US" baseline="0" dirty="0" smtClean="0">
                <a:solidFill>
                  <a:schemeClr val="tx1"/>
                </a:solidFill>
              </a:rPr>
              <a:t>When a person is virally suppressed, they are far less likely to transmit HIV to others.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AC07774-E4F6-42C8-869D-7EBFD84DCB0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007878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April – these next few slides</a:t>
            </a:r>
            <a:r>
              <a:rPr lang="en-US" baseline="0" dirty="0" smtClean="0"/>
              <a:t> are to briefly provide a framing context of the data on special populations in the RWHAP.</a:t>
            </a:r>
            <a:endParaRPr lang="en-US" dirty="0"/>
          </a:p>
        </p:txBody>
      </p:sp>
      <p:sp>
        <p:nvSpPr>
          <p:cNvPr id="4" name="Slide Number Placeholder 3"/>
          <p:cNvSpPr>
            <a:spLocks noGrp="1"/>
          </p:cNvSpPr>
          <p:nvPr>
            <p:ph type="sldNum" sz="quarter" idx="10"/>
          </p:nvPr>
        </p:nvSpPr>
        <p:spPr/>
        <p:txBody>
          <a:bodyPr/>
          <a:lstStyle/>
          <a:p>
            <a:fld id="{EF6A396A-1F35-9942-8935-AABC650F03D0}" type="slidenum">
              <a:rPr lang="en-US" smtClean="0"/>
              <a:t>4</a:t>
            </a:fld>
            <a:endParaRPr lang="en-US"/>
          </a:p>
        </p:txBody>
      </p:sp>
    </p:spTree>
    <p:extLst>
      <p:ext uri="{BB962C8B-B14F-4D97-AF65-F5344CB8AC3E}">
        <p14:creationId xmlns:p14="http://schemas.microsoft.com/office/powerpoint/2010/main" val="1545818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Nearly three-quarters of RWHAP clients are from racial/ethnic minority populations. In 2014, of the 507,562 clients with reported race/ethnicity information,</a:t>
            </a:r>
            <a:r>
              <a:rPr lang="en-US" b="1" dirty="0"/>
              <a:t> </a:t>
            </a:r>
            <a:r>
              <a:rPr lang="en-US" dirty="0"/>
              <a:t>47.2% self-identified as black/African American, 22.2% Hispanic/Latino, and less than 2% each American Indian/Alaska Native, Asian, Native Hawaiian/Pacific Islander, and persons of multiple races. Whites accounted for 27.0% of clients. The percentage distribution has remained consistent since 2010.</a:t>
            </a:r>
          </a:p>
          <a:p>
            <a:pPr lvl="0"/>
            <a:endParaRPr lang="en-US" dirty="0"/>
          </a:p>
          <a:p>
            <a:pPr lvl="0"/>
            <a:r>
              <a:rPr lang="en-US" dirty="0"/>
              <a:t>Hispanics/Latinos can be of any race</a:t>
            </a:r>
            <a:r>
              <a:rPr lang="en-US" dirty="0" smtClean="0"/>
              <a:t>.</a:t>
            </a:r>
          </a:p>
          <a:p>
            <a:pPr lvl="0"/>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In 2014, 64.2% of the 473,483 RWHAP clients with income information were living at or below 100% of the federal poverty level (FPL), a combined total of 76.3% of clients were living ≤138% FPL (the qualification level for Medicaid eligibility under the Patient Protection and Affordable Care Act).</a:t>
            </a:r>
            <a:endParaRPr lang="en-US" b="0" strike="noStrike" dirty="0" smtClean="0"/>
          </a:p>
          <a:p>
            <a:pPr lvl="0"/>
            <a:endParaRPr lang="en-US" dirty="0"/>
          </a:p>
        </p:txBody>
      </p:sp>
      <p:sp>
        <p:nvSpPr>
          <p:cNvPr id="4" name="Slide Number Placeholder 3"/>
          <p:cNvSpPr>
            <a:spLocks noGrp="1"/>
          </p:cNvSpPr>
          <p:nvPr>
            <p:ph type="sldNum" sz="quarter" idx="10"/>
          </p:nvPr>
        </p:nvSpPr>
        <p:spPr/>
        <p:txBody>
          <a:bodyPr/>
          <a:lstStyle/>
          <a:p>
            <a:fld id="{4C5993D1-048E-4E7D-B172-295882EE4FB4}" type="slidenum">
              <a:rPr lang="en-US" smtClean="0"/>
              <a:pPr/>
              <a:t>5</a:t>
            </a:fld>
            <a:endParaRPr lang="en-US"/>
          </a:p>
        </p:txBody>
      </p:sp>
    </p:spTree>
    <p:extLst>
      <p:ext uri="{BB962C8B-B14F-4D97-AF65-F5344CB8AC3E}">
        <p14:creationId xmlns:p14="http://schemas.microsoft.com/office/powerpoint/2010/main" val="2778852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0" baseline="0" dirty="0" smtClean="0"/>
              <a:t>Looking at the rates viral suppression by race/ethnicity…</a:t>
            </a:r>
            <a:endParaRPr lang="en-US" b="0" dirty="0" smtClean="0"/>
          </a:p>
          <a:p>
            <a:endParaRPr lang="en-US" dirty="0" smtClean="0"/>
          </a:p>
          <a:p>
            <a:r>
              <a:rPr lang="en-US" baseline="0" dirty="0" smtClean="0"/>
              <a:t>The scale for viral suppression is from 60% to 90%</a:t>
            </a:r>
            <a:endParaRPr lang="en-US" dirty="0" smtClean="0"/>
          </a:p>
          <a:p>
            <a:endParaRPr lang="en-US" dirty="0" smtClean="0"/>
          </a:p>
          <a:p>
            <a:r>
              <a:rPr lang="en-US" dirty="0" smtClean="0"/>
              <a:t>Viral suppression lowest in Blacks</a:t>
            </a:r>
            <a:r>
              <a:rPr lang="en-US" baseline="0" dirty="0" smtClean="0"/>
              <a:t> with Asians having the highest rates of suppression. </a:t>
            </a:r>
          </a:p>
          <a:p>
            <a:endParaRPr lang="en-US" baseline="0" dirty="0" smtClean="0"/>
          </a:p>
        </p:txBody>
      </p:sp>
      <p:sp>
        <p:nvSpPr>
          <p:cNvPr id="4" name="Slide Number Placeholder 3"/>
          <p:cNvSpPr>
            <a:spLocks noGrp="1"/>
          </p:cNvSpPr>
          <p:nvPr>
            <p:ph type="sldNum" sz="quarter" idx="10"/>
          </p:nvPr>
        </p:nvSpPr>
        <p:spPr/>
        <p:txBody>
          <a:bodyPr/>
          <a:lstStyle/>
          <a:p>
            <a:fld id="{1474E639-E871-46A8-96AA-8898547371E6}" type="slidenum">
              <a:rPr lang="en-US" altLang="en-US" smtClean="0">
                <a:solidFill>
                  <a:prstClr val="black"/>
                </a:solidFill>
              </a:rPr>
              <a:pPr/>
              <a:t>6</a:t>
            </a:fld>
            <a:endParaRPr lang="en-US" altLang="en-US">
              <a:solidFill>
                <a:prstClr val="black"/>
              </a:solidFill>
            </a:endParaRPr>
          </a:p>
        </p:txBody>
      </p:sp>
    </p:spTree>
    <p:extLst>
      <p:ext uri="{BB962C8B-B14F-4D97-AF65-F5344CB8AC3E}">
        <p14:creationId xmlns:p14="http://schemas.microsoft.com/office/powerpoint/2010/main" val="440822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NHAS 2020/PEPFAR 3.0: </a:t>
            </a:r>
            <a:r>
              <a:rPr lang="en-US" dirty="0"/>
              <a:t>Maximize HRSA HAB expertise and resources to operationalize NHAS 2020 and PEPFAR 3.0. This includes utilizing our RWHAP and PEPFAR legislations, resources, staff and recipient expertise, national leadership, and partnerships to achieve the goals of NHAS 2020 and PEPAR 3.0. </a:t>
            </a:r>
          </a:p>
          <a:p>
            <a:r>
              <a:rPr lang="en-US" dirty="0"/>
              <a:t>Examples of focus areas/activities: </a:t>
            </a:r>
          </a:p>
          <a:p>
            <a:r>
              <a:rPr lang="en-US" dirty="0"/>
              <a:t>• HRSA and HAB level </a:t>
            </a:r>
            <a:r>
              <a:rPr lang="en-US" dirty="0" err="1"/>
              <a:t>PrEP</a:t>
            </a:r>
            <a:r>
              <a:rPr lang="en-US" dirty="0"/>
              <a:t> Workgroups </a:t>
            </a:r>
          </a:p>
          <a:p>
            <a:r>
              <a:rPr lang="en-US" dirty="0"/>
              <a:t>• RWHAP Part A HIV Continuum of Care Learning Collaborative Initiative </a:t>
            </a:r>
          </a:p>
          <a:p>
            <a:r>
              <a:rPr lang="en-US" dirty="0"/>
              <a:t>• Global program work in health workforce development and health systems strengthening in the four Fragile States </a:t>
            </a:r>
          </a:p>
          <a:p>
            <a:r>
              <a:rPr lang="en-US" dirty="0"/>
              <a:t>• Continuous engagement of HAB staff expertise for the development and implementation of NHAS and PEPFAR activities </a:t>
            </a:r>
          </a:p>
          <a:p>
            <a:r>
              <a:rPr lang="en-US" dirty="0"/>
              <a:t> </a:t>
            </a:r>
          </a:p>
          <a:p>
            <a:r>
              <a:rPr lang="en-US" b="1" dirty="0"/>
              <a:t>Leadership: </a:t>
            </a:r>
            <a:r>
              <a:rPr lang="en-US" dirty="0"/>
              <a:t>Enhance and lead national and international HIV care and treatment through evidence-informed innovations, policy development, health workforce development, and program implementation. </a:t>
            </a:r>
          </a:p>
          <a:p>
            <a:r>
              <a:rPr lang="en-US" dirty="0"/>
              <a:t>Examples of focus areas/activities: </a:t>
            </a:r>
          </a:p>
          <a:p>
            <a:r>
              <a:rPr lang="en-US" dirty="0"/>
              <a:t>• Presenting at the USCA and other high profile meetings to disseminate HRSA policies, HIV care and treatment information and best practices </a:t>
            </a:r>
          </a:p>
          <a:p>
            <a:r>
              <a:rPr lang="en-US" dirty="0"/>
              <a:t>• Convening the Ryan White HIV/AIDS Program Consultation on Clinical Quality Measurement of Retention in HIV Medical Care </a:t>
            </a:r>
          </a:p>
          <a:p>
            <a:r>
              <a:rPr lang="en-US" dirty="0"/>
              <a:t>• Staff engagement with opportunities for leadership through workgroups, special projects, Cooperative Agreement and/or contract lead, etc. as well as HRSA leadership training </a:t>
            </a:r>
          </a:p>
          <a:p>
            <a:r>
              <a:rPr lang="en-US" dirty="0"/>
              <a:t>• Focusing on leadership development by and for people living with HIV </a:t>
            </a:r>
          </a:p>
          <a:p>
            <a:r>
              <a:rPr lang="en-US" dirty="0"/>
              <a:t>• Development of the National HIV Curriculum with the AETC National Resource and Coordination Center </a:t>
            </a:r>
          </a:p>
          <a:p>
            <a:r>
              <a:rPr lang="en-US" dirty="0"/>
              <a:t>• Dissemination of best practices through the SPNS Dissemination of Evidence Informed Interventions to Improve Health Outcomes along the HIV Care Continuum Initiative (DEII) </a:t>
            </a:r>
          </a:p>
          <a:p>
            <a:r>
              <a:rPr lang="en-US" dirty="0"/>
              <a:t>• Developing an HIV health care workforce strategy </a:t>
            </a:r>
          </a:p>
          <a:p>
            <a:r>
              <a:rPr lang="en-US" dirty="0"/>
              <a:t>• Resilient and Responsive Health Systems in fragile countries</a:t>
            </a:r>
          </a:p>
          <a:p>
            <a:r>
              <a:rPr lang="en-US" dirty="0"/>
              <a:t> </a:t>
            </a:r>
          </a:p>
          <a:p>
            <a:r>
              <a:rPr lang="en-US" b="1" dirty="0"/>
              <a:t>Partnerships: </a:t>
            </a:r>
            <a:r>
              <a:rPr lang="en-US" dirty="0"/>
              <a:t>Enhance and develop strategic domestic and international partnerships internally and externally. This includes promoting better collaboration across Divisions, Bureaus/Offices, and HHS </a:t>
            </a:r>
            <a:r>
              <a:rPr lang="en-US" dirty="0" err="1"/>
              <a:t>OpDivs</a:t>
            </a:r>
            <a:r>
              <a:rPr lang="en-US" dirty="0"/>
              <a:t> and other federal agencies in design and implementation of data utilization, programmatic initiatives, communications, and policy development to support service integration and to utilize HRSA, HAB, and partner resources most effectively. </a:t>
            </a:r>
          </a:p>
          <a:p>
            <a:r>
              <a:rPr lang="en-US" dirty="0"/>
              <a:t>Examples of focus areas/activities: </a:t>
            </a:r>
          </a:p>
          <a:p>
            <a:r>
              <a:rPr lang="en-US" dirty="0"/>
              <a:t>• Strategic partnerships development work focusing on CDC,SAMSHA, CMS, and HOPWA </a:t>
            </a:r>
          </a:p>
          <a:p>
            <a:r>
              <a:rPr lang="en-US" dirty="0"/>
              <a:t>• Internal HRSA strategic partnership work with BPHC on service delivery; BHW for workforce development; MCHB for adolescent health and maternal and child health </a:t>
            </a:r>
          </a:p>
          <a:p>
            <a:r>
              <a:rPr lang="en-US" dirty="0"/>
              <a:t>• Overall Hepatitis C focus and SMAIF Hepatitis C initiative working with BPHC, CDC, and OHAIDP </a:t>
            </a:r>
          </a:p>
          <a:p>
            <a:endParaRPr lang="en-US" dirty="0"/>
          </a:p>
          <a:p>
            <a:r>
              <a:rPr lang="en-US" b="1" dirty="0"/>
              <a:t>Integration: </a:t>
            </a:r>
            <a:r>
              <a:rPr lang="en-US" dirty="0"/>
              <a:t>Integrate HIV prevention, care, and treatment in an evolving healthcare environment. This includes maximizing opportunities afforded by the healthcare system for preventing infections, increasing access to quality HIV care, and reducing HIV-related health disparities. </a:t>
            </a:r>
          </a:p>
          <a:p>
            <a:r>
              <a:rPr lang="en-US" dirty="0"/>
              <a:t>Examples of focus areas/activities: </a:t>
            </a:r>
          </a:p>
          <a:p>
            <a:r>
              <a:rPr lang="en-US" dirty="0"/>
              <a:t>• Quality Management Programs and Quality Measures in the RWHAP and Medicaid </a:t>
            </a:r>
          </a:p>
          <a:p>
            <a:r>
              <a:rPr lang="en-US" dirty="0"/>
              <a:t>• SPNS Health Information Technology </a:t>
            </a:r>
          </a:p>
          <a:p>
            <a:r>
              <a:rPr lang="en-US" dirty="0"/>
              <a:t>• Integrated HIV Prevention and Care Plans, including the Statewide Coordinated Statement of Need </a:t>
            </a:r>
          </a:p>
          <a:p>
            <a:r>
              <a:rPr lang="en-US" dirty="0"/>
              <a:t>• Leveraging opportunities offered by health delivery system reform </a:t>
            </a:r>
          </a:p>
          <a:p>
            <a:r>
              <a:rPr lang="en-US" dirty="0"/>
              <a:t> </a:t>
            </a:r>
          </a:p>
          <a:p>
            <a:r>
              <a:rPr lang="en-US" b="1" dirty="0"/>
              <a:t>Data Utilization: </a:t>
            </a:r>
            <a:r>
              <a:rPr lang="en-US" dirty="0"/>
              <a:t>Use data from program reporting systems, surveillance, modeling, and other programs, as well as results from evaluation and special projects efforts to target, prioritize, and improve policies, programs, and service delivery. </a:t>
            </a:r>
          </a:p>
          <a:p>
            <a:r>
              <a:rPr lang="en-US" dirty="0"/>
              <a:t>Examples of focus areas/activities: </a:t>
            </a:r>
          </a:p>
          <a:p>
            <a:r>
              <a:rPr lang="en-US" dirty="0"/>
              <a:t>• Continue to document outcomes of the RWHAP and delineate health disparities </a:t>
            </a:r>
          </a:p>
          <a:p>
            <a:r>
              <a:rPr lang="en-US" dirty="0"/>
              <a:t>• Provide technical assistance to grantees and staff to enhance their capacity </a:t>
            </a:r>
          </a:p>
          <a:p>
            <a:r>
              <a:rPr lang="en-US" dirty="0"/>
              <a:t>• Focus programmatic, cooperative agreements, and special study investment on specific population focus based on data, e.g. youth, black men who have sex with men, transgender individuals to improve health outcomes </a:t>
            </a:r>
          </a:p>
          <a:p>
            <a:r>
              <a:rPr lang="en-US" dirty="0"/>
              <a:t>• SPNS Health Information Technology investments </a:t>
            </a:r>
          </a:p>
          <a:p>
            <a:r>
              <a:rPr lang="en-US" dirty="0"/>
              <a:t> </a:t>
            </a:r>
          </a:p>
          <a:p>
            <a:r>
              <a:rPr lang="en-US" b="1" dirty="0"/>
              <a:t>Operations: </a:t>
            </a:r>
            <a:r>
              <a:rPr lang="en-US" dirty="0"/>
              <a:t>Strengthen HAB administrative and programmatic processes through Bureau-wide knowledge management, innovation, and collaboration. This includes supporting excellence in HIV care and treatment service delivery and programs by ensuring efficient business and scientific administration, implementing effective communication and policies, and enhancing the skills of current staff. </a:t>
            </a:r>
          </a:p>
          <a:p>
            <a:r>
              <a:rPr lang="en-US" dirty="0"/>
              <a:t>Examples of focus areas/activities: </a:t>
            </a:r>
          </a:p>
          <a:p>
            <a:r>
              <a:rPr lang="en-US" dirty="0"/>
              <a:t>• Streamline and improve the site visit, non-site visit, and conference planning processes for travel </a:t>
            </a:r>
          </a:p>
          <a:p>
            <a:r>
              <a:rPr lang="en-US" dirty="0"/>
              <a:t>• Enhancing communication mechanisms for external and internal stakeholder with an emphasis on staff communications </a:t>
            </a:r>
          </a:p>
          <a:p>
            <a:r>
              <a:rPr lang="en-US" dirty="0"/>
              <a:t>• Improving SharePoint functionality for workflow processes and information management </a:t>
            </a:r>
          </a:p>
          <a:p>
            <a:r>
              <a:rPr lang="en-US" dirty="0"/>
              <a:t>• Improving EHB functionality for workflow, dashboard utilization, and reports</a:t>
            </a:r>
          </a:p>
          <a:p>
            <a:endParaRPr lang="en-US" dirty="0"/>
          </a:p>
          <a:p>
            <a:r>
              <a:rPr lang="en-US" dirty="0"/>
              <a:t> </a:t>
            </a:r>
          </a:p>
        </p:txBody>
      </p:sp>
      <p:sp>
        <p:nvSpPr>
          <p:cNvPr id="4" name="Slide Number Placeholder 3"/>
          <p:cNvSpPr>
            <a:spLocks noGrp="1"/>
          </p:cNvSpPr>
          <p:nvPr>
            <p:ph type="sldNum" sz="quarter" idx="10"/>
          </p:nvPr>
        </p:nvSpPr>
        <p:spPr/>
        <p:txBody>
          <a:bodyPr/>
          <a:lstStyle/>
          <a:p>
            <a:fld id="{46A249F1-26CA-44C7-8C9B-BD146C7A42DF}" type="slidenum">
              <a:rPr lang="en-US" smtClean="0"/>
              <a:t>9</a:t>
            </a:fld>
            <a:endParaRPr lang="en-US"/>
          </a:p>
        </p:txBody>
      </p:sp>
    </p:spTree>
    <p:extLst>
      <p:ext uri="{BB962C8B-B14F-4D97-AF65-F5344CB8AC3E}">
        <p14:creationId xmlns:p14="http://schemas.microsoft.com/office/powerpoint/2010/main" val="1562247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All RWHAP Parts (A, B, C, D, F) will need to work together to leverage the comprehensive public health approach and achieve the goal of curing HCV in the RWHAP.</a:t>
            </a:r>
          </a:p>
          <a:p>
            <a:r>
              <a:rPr lang="en-US" dirty="0" smtClean="0"/>
              <a:t>There is a legislative provision that RWHAP</a:t>
            </a:r>
            <a:r>
              <a:rPr lang="en-US" baseline="0" dirty="0" smtClean="0"/>
              <a:t> programs, under provision of certain counseling services, that screening and counseling for HCV be provided.</a:t>
            </a:r>
            <a:endParaRPr lang="en-US" dirty="0"/>
          </a:p>
        </p:txBody>
      </p:sp>
      <p:sp>
        <p:nvSpPr>
          <p:cNvPr id="4" name="Slide Number Placeholder 3"/>
          <p:cNvSpPr>
            <a:spLocks noGrp="1"/>
          </p:cNvSpPr>
          <p:nvPr>
            <p:ph type="sldNum" sz="quarter" idx="10"/>
          </p:nvPr>
        </p:nvSpPr>
        <p:spPr/>
        <p:txBody>
          <a:bodyPr/>
          <a:lstStyle/>
          <a:p>
            <a:fld id="{FC5FBBA0-76CD-4FEC-885B-6648D94F99E9}" type="slidenum">
              <a:rPr lang="en-US" smtClean="0"/>
              <a:t>10</a:t>
            </a:fld>
            <a:endParaRPr lang="en-US" dirty="0"/>
          </a:p>
        </p:txBody>
      </p:sp>
    </p:spTree>
    <p:extLst>
      <p:ext uri="{BB962C8B-B14F-4D97-AF65-F5344CB8AC3E}">
        <p14:creationId xmlns:p14="http://schemas.microsoft.com/office/powerpoint/2010/main" val="4149862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HRSA released</a:t>
            </a:r>
            <a:r>
              <a:rPr lang="en-US" baseline="0" dirty="0" smtClean="0"/>
              <a:t> a program letter in 2015 on the importance of the provision of HCV services with RWHAP funds. Grantees cannot pay for HCV medications, however, with RWHAP funds.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hlinkClick r:id="rId3"/>
              </a:rPr>
              <a:t>http://hab.hrsa.gov/manageyourgrant/hcvmeds022015.pdf</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EF6A396A-1F35-9942-8935-AABC650F03D0}" type="slidenum">
              <a:rPr lang="en-US" smtClean="0"/>
              <a:t>11</a:t>
            </a:fld>
            <a:endParaRPr lang="en-US"/>
          </a:p>
        </p:txBody>
      </p:sp>
    </p:spTree>
    <p:extLst>
      <p:ext uri="{BB962C8B-B14F-4D97-AF65-F5344CB8AC3E}">
        <p14:creationId xmlns:p14="http://schemas.microsoft.com/office/powerpoint/2010/main" val="3475164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16074"/>
            <a:ext cx="7391400" cy="1371601"/>
          </a:xfrm>
        </p:spPr>
        <p:txBody>
          <a:bodyPr anchor="t">
            <a:normAutofit/>
          </a:bodyPr>
          <a:lstStyle>
            <a:lvl1pPr algn="l">
              <a:defRPr sz="4000" b="1">
                <a:solidFill>
                  <a:srgbClr val="0F4D7B"/>
                </a:solidFill>
                <a:latin typeface="+mn-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292475"/>
            <a:ext cx="6248400" cy="685800"/>
          </a:xfrm>
        </p:spPr>
        <p:txBody>
          <a:bodyPr>
            <a:normAutofit/>
          </a:bodyPr>
          <a:lstStyle>
            <a:lvl1pPr marL="0" indent="0" algn="r">
              <a:buNone/>
              <a:defRPr sz="2800" b="1">
                <a:solidFill>
                  <a:srgbClr val="8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5429250" y="4054475"/>
            <a:ext cx="2647950" cy="365125"/>
          </a:xfrm>
          <a:prstGeom prst="rect">
            <a:avLst/>
          </a:prstGeom>
        </p:spPr>
        <p:txBody>
          <a:bodyPr/>
          <a:lstStyle>
            <a:lvl1pPr algn="r">
              <a:defRPr sz="2200" b="1">
                <a:solidFill>
                  <a:schemeClr val="tx1">
                    <a:lumMod val="85000"/>
                    <a:lumOff val="15000"/>
                  </a:schemeClr>
                </a:solidFill>
              </a:defRPr>
            </a:lvl1pPr>
          </a:lstStyle>
          <a:p>
            <a:fld id="{61F44F6A-A22E-4C14-8628-5BD204EF2573}" type="datetimeFigureOut">
              <a:rPr lang="en-US" smtClean="0"/>
              <a:pPr/>
              <a:t>10/11/16</a:t>
            </a:fld>
            <a:endParaRPr lang="en-US" dirty="0"/>
          </a:p>
        </p:txBody>
      </p:sp>
    </p:spTree>
    <p:extLst>
      <p:ext uri="{BB962C8B-B14F-4D97-AF65-F5344CB8AC3E}">
        <p14:creationId xmlns:p14="http://schemas.microsoft.com/office/powerpoint/2010/main" val="226187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2315241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96700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0D6411-4315-410B-A8CB-C653F0AE417F}" type="datetimeFigureOut">
              <a:rPr lang="en-US" smtClean="0"/>
              <a:t>10/11/16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509336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D6411-4315-410B-A8CB-C653F0AE417F}" type="datetimeFigureOut">
              <a:rPr lang="en-US" smtClean="0"/>
              <a:t>10/11/16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4184551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0D6411-4315-410B-A8CB-C653F0AE417F}" type="datetimeFigureOut">
              <a:rPr lang="en-US" smtClean="0"/>
              <a:t>10/11/16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698683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0D6411-4315-410B-A8CB-C653F0AE417F}" type="datetimeFigureOut">
              <a:rPr lang="en-US" smtClean="0"/>
              <a:t>10/11/16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1505860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0D6411-4315-410B-A8CB-C653F0AE417F}" type="datetimeFigureOut">
              <a:rPr lang="en-US" smtClean="0"/>
              <a:t>10/11/16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3273650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0D6411-4315-410B-A8CB-C653F0AE417F}" type="datetimeFigureOut">
              <a:rPr lang="en-US" smtClean="0"/>
              <a:t>10/11/16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1452400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D6411-4315-410B-A8CB-C653F0AE417F}" type="datetimeFigureOut">
              <a:rPr lang="en-US" smtClean="0"/>
              <a:t>10/11/16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892727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0D6411-4315-410B-A8CB-C653F0AE417F}" type="datetimeFigureOut">
              <a:rPr lang="en-US" smtClean="0"/>
              <a:t>10/11/16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48658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lnSpc>
                <a:spcPct val="90000"/>
              </a:lnSpc>
              <a:spcBef>
                <a:spcPct val="0"/>
              </a:spcBef>
              <a:buNone/>
              <a:defRPr lang="en-US" sz="3800" b="1" kern="1200" dirty="0">
                <a:solidFill>
                  <a:srgbClr val="0F4D7B"/>
                </a:solidFill>
                <a:latin typeface="+mn-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cxnSp>
        <p:nvCxnSpPr>
          <p:cNvPr id="7" name="Straight Connector 6"/>
          <p:cNvCxnSpPr/>
          <p:nvPr userDrawn="1"/>
        </p:nvCxnSpPr>
        <p:spPr>
          <a:xfrm>
            <a:off x="0" y="1828800"/>
            <a:ext cx="9144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796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0D6411-4315-410B-A8CB-C653F0AE417F}" type="datetimeFigureOut">
              <a:rPr lang="en-US" smtClean="0"/>
              <a:t>10/11/16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617957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D6411-4315-410B-A8CB-C653F0AE417F}" type="datetimeFigureOut">
              <a:rPr lang="en-US" smtClean="0"/>
              <a:t>10/11/16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3616534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D6411-4315-410B-A8CB-C653F0AE417F}" type="datetimeFigureOut">
              <a:rPr lang="en-US" smtClean="0"/>
              <a:t>10/11/16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338723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8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20636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307478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2015673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262237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301767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301755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1F44F6A-A22E-4C14-8628-5BD204EF2573}" type="datetimeFigureOut">
              <a:rPr lang="en-US" smtClean="0"/>
              <a:pPr/>
              <a:t>10/11/16</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16574989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2362200"/>
            <a:ext cx="7886700" cy="3657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156590"/>
            <a:ext cx="1600200" cy="431662"/>
          </a:xfrm>
          <a:prstGeom prst="rect">
            <a:avLst/>
          </a:prstGeom>
        </p:spPr>
      </p:pic>
    </p:spTree>
    <p:extLst>
      <p:ext uri="{BB962C8B-B14F-4D97-AF65-F5344CB8AC3E}">
        <p14:creationId xmlns:p14="http://schemas.microsoft.com/office/powerpoint/2010/main" val="32943507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lang="en-US" sz="4000" b="1" kern="1200" dirty="0">
          <a:solidFill>
            <a:srgbClr val="0F4D7B"/>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b="1" kern="1200">
          <a:solidFill>
            <a:srgbClr val="0F4D7B"/>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D6411-4315-410B-A8CB-C653F0AE417F}" type="datetimeFigureOut">
              <a:rPr lang="en-US" smtClean="0"/>
              <a:t>10/11/16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a:p>
        </p:txBody>
      </p:sp>
    </p:spTree>
    <p:extLst>
      <p:ext uri="{BB962C8B-B14F-4D97-AF65-F5344CB8AC3E}">
        <p14:creationId xmlns:p14="http://schemas.microsoft.com/office/powerpoint/2010/main" val="35877999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hab.hrsa.gov/abouthab/special/spnshepatitisc.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mailto:Astubbs-smith@hrs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86750" cy="1325563"/>
          </a:xfrm>
        </p:spPr>
        <p:txBody>
          <a:bodyPr>
            <a:noAutofit/>
          </a:bodyPr>
          <a:lstStyle/>
          <a:p>
            <a:pPr>
              <a:lnSpc>
                <a:spcPct val="100000"/>
              </a:lnSpc>
            </a:pPr>
            <a:r>
              <a:rPr lang="en-US" sz="3200" dirty="0" smtClean="0"/>
              <a:t>HRSA and Addressing </a:t>
            </a:r>
            <a:r>
              <a:rPr lang="en-US" sz="3200" dirty="0"/>
              <a:t>Co-Morbidities and Sociostructural Barriers to Improve Health Outcomes </a:t>
            </a:r>
          </a:p>
        </p:txBody>
      </p:sp>
      <p:sp>
        <p:nvSpPr>
          <p:cNvPr id="3" name="Content Placeholder 2"/>
          <p:cNvSpPr>
            <a:spLocks noGrp="1"/>
          </p:cNvSpPr>
          <p:nvPr>
            <p:ph idx="1"/>
          </p:nvPr>
        </p:nvSpPr>
        <p:spPr>
          <a:xfrm>
            <a:off x="628650" y="2590800"/>
            <a:ext cx="7886700" cy="3429000"/>
          </a:xfrm>
        </p:spPr>
        <p:txBody>
          <a:bodyPr/>
          <a:lstStyle/>
          <a:p>
            <a:pPr marL="0" indent="0">
              <a:buNone/>
            </a:pPr>
            <a:r>
              <a:rPr lang="en-US" dirty="0" smtClean="0"/>
              <a:t>September 15, 2016</a:t>
            </a:r>
          </a:p>
          <a:p>
            <a:pPr marL="0" indent="0">
              <a:buNone/>
            </a:pPr>
            <a:endParaRPr lang="en-US" dirty="0"/>
          </a:p>
          <a:p>
            <a:pPr marL="0" indent="0">
              <a:buNone/>
            </a:pPr>
            <a:r>
              <a:rPr lang="en-US" dirty="0" smtClean="0"/>
              <a:t>April Stubbs-Smith, MPH</a:t>
            </a:r>
          </a:p>
          <a:p>
            <a:pPr marL="0" indent="0">
              <a:buNone/>
            </a:pPr>
            <a:r>
              <a:rPr lang="en-US" b="0" dirty="0" smtClean="0"/>
              <a:t>Director, Division of Domestic HIV Programs</a:t>
            </a:r>
          </a:p>
          <a:p>
            <a:pPr marL="0" indent="0">
              <a:buNone/>
            </a:pPr>
            <a:r>
              <a:rPr lang="en-US" b="0" dirty="0" smtClean="0"/>
              <a:t>Office of Training and Capacity Development</a:t>
            </a:r>
          </a:p>
          <a:p>
            <a:pPr marL="0" indent="0">
              <a:buNone/>
            </a:pPr>
            <a:r>
              <a:rPr lang="en-US" b="0" dirty="0" smtClean="0"/>
              <a:t>HIV/AIDS Bureau</a:t>
            </a:r>
          </a:p>
          <a:p>
            <a:pPr marL="0" indent="0">
              <a:buNone/>
            </a:pPr>
            <a:r>
              <a:rPr lang="en-US" b="0" dirty="0" smtClean="0"/>
              <a:t>Health Resources and Services Administration </a:t>
            </a:r>
            <a:endParaRPr lang="en-US" b="0" dirty="0"/>
          </a:p>
          <a:p>
            <a:pPr marL="0" indent="0">
              <a:buNone/>
            </a:pPr>
            <a:endParaRPr lang="en-US" dirty="0"/>
          </a:p>
        </p:txBody>
      </p:sp>
    </p:spTree>
    <p:extLst>
      <p:ext uri="{BB962C8B-B14F-4D97-AF65-F5344CB8AC3E}">
        <p14:creationId xmlns:p14="http://schemas.microsoft.com/office/powerpoint/2010/main" val="11770001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5126"/>
            <a:ext cx="8763000" cy="1325563"/>
          </a:xfrm>
        </p:spPr>
        <p:txBody>
          <a:bodyPr>
            <a:normAutofit/>
          </a:bodyPr>
          <a:lstStyle/>
          <a:p>
            <a:r>
              <a:rPr lang="en-US" sz="3600" dirty="0" smtClean="0"/>
              <a:t>Why Should HIV Providers Care </a:t>
            </a:r>
            <a:r>
              <a:rPr lang="en-US" sz="3600" dirty="0"/>
              <a:t>A</a:t>
            </a:r>
            <a:r>
              <a:rPr lang="en-US" sz="3600" dirty="0" smtClean="0"/>
              <a:t>bout HCV?</a:t>
            </a:r>
            <a:endParaRPr lang="en-US" sz="3600" dirty="0"/>
          </a:p>
        </p:txBody>
      </p:sp>
      <p:sp>
        <p:nvSpPr>
          <p:cNvPr id="3" name="Content Placeholder 2"/>
          <p:cNvSpPr>
            <a:spLocks noGrp="1"/>
          </p:cNvSpPr>
          <p:nvPr>
            <p:ph idx="1"/>
          </p:nvPr>
        </p:nvSpPr>
        <p:spPr>
          <a:xfrm>
            <a:off x="304800" y="1981200"/>
            <a:ext cx="8686800" cy="3657600"/>
          </a:xfrm>
        </p:spPr>
        <p:txBody>
          <a:bodyPr>
            <a:noAutofit/>
          </a:bodyPr>
          <a:lstStyle/>
          <a:p>
            <a:pPr>
              <a:spcAft>
                <a:spcPts val="600"/>
              </a:spcAft>
            </a:pPr>
            <a:r>
              <a:rPr lang="en-US" sz="2400" dirty="0" smtClean="0"/>
              <a:t>Many patients have both HIV </a:t>
            </a:r>
            <a:r>
              <a:rPr lang="en-US" sz="2400" u="sng" dirty="0" smtClean="0"/>
              <a:t>and</a:t>
            </a:r>
            <a:r>
              <a:rPr lang="en-US" sz="2400" dirty="0" smtClean="0"/>
              <a:t> HCV</a:t>
            </a:r>
          </a:p>
          <a:p>
            <a:pPr lvl="1">
              <a:spcAft>
                <a:spcPts val="600"/>
              </a:spcAft>
            </a:pPr>
            <a:r>
              <a:rPr lang="en-US" dirty="0" smtClean="0">
                <a:solidFill>
                  <a:srgbClr val="0F4D7B"/>
                </a:solidFill>
              </a:rPr>
              <a:t>Estimated 20-25% of PLWH in the U.S. are co-infected with HCV</a:t>
            </a:r>
          </a:p>
          <a:p>
            <a:pPr lvl="1">
              <a:spcAft>
                <a:spcPts val="600"/>
              </a:spcAft>
            </a:pPr>
            <a:r>
              <a:rPr lang="en-US" dirty="0" smtClean="0">
                <a:solidFill>
                  <a:srgbClr val="0F4D7B"/>
                </a:solidFill>
              </a:rPr>
              <a:t>Among HIV+ injection drug users (IDUs): up to 80-90% co-infected with HCV (HCV is usually acquired before HIV)</a:t>
            </a:r>
          </a:p>
          <a:p>
            <a:pPr lvl="1">
              <a:spcAft>
                <a:spcPts val="600"/>
              </a:spcAft>
            </a:pPr>
            <a:r>
              <a:rPr lang="en-US" dirty="0">
                <a:solidFill>
                  <a:srgbClr val="0F4D7B"/>
                </a:solidFill>
              </a:rPr>
              <a:t>If 20-25% are </a:t>
            </a:r>
            <a:r>
              <a:rPr lang="en-US" dirty="0" err="1">
                <a:solidFill>
                  <a:srgbClr val="0F4D7B"/>
                </a:solidFill>
              </a:rPr>
              <a:t>coinfected</a:t>
            </a:r>
            <a:r>
              <a:rPr lang="en-US" dirty="0">
                <a:solidFill>
                  <a:srgbClr val="0F4D7B"/>
                </a:solidFill>
              </a:rPr>
              <a:t> with HCV, then at least 100,000 HIV/HCV </a:t>
            </a:r>
            <a:r>
              <a:rPr lang="en-US" dirty="0" err="1">
                <a:solidFill>
                  <a:srgbClr val="0F4D7B"/>
                </a:solidFill>
              </a:rPr>
              <a:t>coinfected</a:t>
            </a:r>
            <a:r>
              <a:rPr lang="en-US" dirty="0">
                <a:solidFill>
                  <a:srgbClr val="0F4D7B"/>
                </a:solidFill>
              </a:rPr>
              <a:t> individuals are served by the RWHAP annually</a:t>
            </a:r>
            <a:r>
              <a:rPr lang="en-US" dirty="0" smtClean="0">
                <a:solidFill>
                  <a:srgbClr val="0F4D7B"/>
                </a:solidFill>
              </a:rPr>
              <a:t>.</a:t>
            </a:r>
          </a:p>
          <a:p>
            <a:pPr>
              <a:spcAft>
                <a:spcPts val="600"/>
              </a:spcAft>
            </a:pPr>
            <a:r>
              <a:rPr lang="en-US" sz="2400" dirty="0" smtClean="0"/>
              <a:t>Having HIV accelerates liver damage</a:t>
            </a:r>
          </a:p>
          <a:p>
            <a:pPr>
              <a:spcAft>
                <a:spcPts val="600"/>
              </a:spcAft>
            </a:pPr>
            <a:r>
              <a:rPr lang="en-US" sz="2400" dirty="0" smtClean="0"/>
              <a:t>PLWH are dying of liver disease</a:t>
            </a:r>
          </a:p>
          <a:p>
            <a:pPr lvl="1">
              <a:spcAft>
                <a:spcPts val="600"/>
              </a:spcAft>
            </a:pPr>
            <a:r>
              <a:rPr lang="en-US" dirty="0" smtClean="0">
                <a:solidFill>
                  <a:srgbClr val="0F4D7B"/>
                </a:solidFill>
              </a:rPr>
              <a:t>Liver disease is a leading cause of non-AIDS death among PLWH</a:t>
            </a:r>
          </a:p>
          <a:p>
            <a:pPr>
              <a:spcAft>
                <a:spcPts val="600"/>
              </a:spcAft>
            </a:pPr>
            <a:endParaRPr lang="en-US" sz="3200" dirty="0" smtClean="0"/>
          </a:p>
        </p:txBody>
      </p:sp>
      <p:sp>
        <p:nvSpPr>
          <p:cNvPr id="8" name="TextBox 7"/>
          <p:cNvSpPr txBox="1"/>
          <p:nvPr/>
        </p:nvSpPr>
        <p:spPr>
          <a:xfrm>
            <a:off x="304800" y="5791200"/>
            <a:ext cx="8001000" cy="523220"/>
          </a:xfrm>
          <a:prstGeom prst="rect">
            <a:avLst/>
          </a:prstGeom>
          <a:noFill/>
        </p:spPr>
        <p:txBody>
          <a:bodyPr wrap="square" rtlCol="0">
            <a:spAutoFit/>
          </a:bodyPr>
          <a:lstStyle/>
          <a:p>
            <a:r>
              <a:rPr lang="en-US" sz="1400" dirty="0" smtClean="0"/>
              <a:t>Ragni MV and Belle  SH.  </a:t>
            </a:r>
            <a:r>
              <a:rPr lang="en-US" sz="1400" i="1" dirty="0" smtClean="0"/>
              <a:t>J Infect Dis </a:t>
            </a:r>
            <a:r>
              <a:rPr lang="en-US" sz="1400" dirty="0" smtClean="0"/>
              <a:t>2001;183:1112–5. Weber et al for the D:A:D Study Group.  </a:t>
            </a:r>
            <a:r>
              <a:rPr lang="en-US" sz="1400" i="1" dirty="0" smtClean="0"/>
              <a:t>Arch </a:t>
            </a:r>
            <a:r>
              <a:rPr lang="en-US" sz="1400" i="1" dirty="0"/>
              <a:t>Intern Med. </a:t>
            </a:r>
            <a:r>
              <a:rPr lang="en-US" sz="1400" dirty="0" smtClean="0"/>
              <a:t>2006;166:1632-1641.</a:t>
            </a:r>
            <a:r>
              <a:rPr lang="en-US" sz="1400" dirty="0"/>
              <a:t> </a:t>
            </a:r>
            <a:r>
              <a:rPr lang="en-US" sz="1400" dirty="0" err="1" smtClean="0"/>
              <a:t>Spradling</a:t>
            </a:r>
            <a:r>
              <a:rPr lang="en-US" sz="1400" dirty="0" smtClean="0"/>
              <a:t> PR et al.  </a:t>
            </a:r>
            <a:r>
              <a:rPr lang="en-US" sz="1400" i="1" dirty="0" smtClean="0"/>
              <a:t>J </a:t>
            </a:r>
            <a:r>
              <a:rPr lang="en-US" sz="1400" i="1" dirty="0" err="1" smtClean="0"/>
              <a:t>Acquir</a:t>
            </a:r>
            <a:r>
              <a:rPr lang="en-US" sz="1400" i="1" dirty="0" smtClean="0"/>
              <a:t> Immune </a:t>
            </a:r>
            <a:r>
              <a:rPr lang="en-US" sz="1400" i="1" dirty="0" err="1" smtClean="0"/>
              <a:t>Defic</a:t>
            </a:r>
            <a:r>
              <a:rPr lang="en-US" sz="1400" i="1" dirty="0" smtClean="0"/>
              <a:t> </a:t>
            </a:r>
            <a:r>
              <a:rPr lang="en-US" sz="1400" i="1" dirty="0" err="1" smtClean="0"/>
              <a:t>Syndr</a:t>
            </a:r>
            <a:r>
              <a:rPr lang="en-US" sz="1400" i="1" dirty="0" smtClean="0"/>
              <a:t> </a:t>
            </a:r>
            <a:r>
              <a:rPr lang="en-US" sz="1400" dirty="0" smtClean="0"/>
              <a:t>2010;53:388-396.</a:t>
            </a:r>
          </a:p>
        </p:txBody>
      </p:sp>
    </p:spTree>
    <p:extLst>
      <p:ext uri="{BB962C8B-B14F-4D97-AF65-F5344CB8AC3E}">
        <p14:creationId xmlns:p14="http://schemas.microsoft.com/office/powerpoint/2010/main" val="26716040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Models of Care for HCV Treatment </a:t>
            </a:r>
            <a:r>
              <a:rPr lang="en-US" dirty="0"/>
              <a:t>A</a:t>
            </a:r>
            <a:r>
              <a:rPr lang="en-US" dirty="0" smtClean="0"/>
              <a:t>mong HIV/HCV </a:t>
            </a:r>
            <a:r>
              <a:rPr lang="en-US" dirty="0" err="1" smtClean="0"/>
              <a:t>Coinfected</a:t>
            </a:r>
            <a:r>
              <a:rPr lang="en-US" dirty="0" smtClean="0"/>
              <a:t> Patients</a:t>
            </a:r>
            <a:endParaRPr lang="en-US" dirty="0"/>
          </a:p>
        </p:txBody>
      </p:sp>
      <p:sp>
        <p:nvSpPr>
          <p:cNvPr id="3" name="Content Placeholder 2"/>
          <p:cNvSpPr>
            <a:spLocks noGrp="1"/>
          </p:cNvSpPr>
          <p:nvPr>
            <p:ph idx="1"/>
          </p:nvPr>
        </p:nvSpPr>
        <p:spPr>
          <a:xfrm>
            <a:off x="609600" y="1981200"/>
            <a:ext cx="7886700" cy="3657600"/>
          </a:xfrm>
        </p:spPr>
        <p:txBody>
          <a:bodyPr/>
          <a:lstStyle/>
          <a:p>
            <a:pPr marL="0" indent="0">
              <a:spcAft>
                <a:spcPts val="1200"/>
              </a:spcAft>
              <a:buNone/>
            </a:pPr>
            <a:r>
              <a:rPr lang="en-US" sz="2400" b="0" dirty="0"/>
              <a:t>Primary care delivery with expert back-up</a:t>
            </a:r>
          </a:p>
          <a:p>
            <a:pPr marL="0" indent="0">
              <a:spcAft>
                <a:spcPts val="1200"/>
              </a:spcAft>
              <a:buNone/>
            </a:pPr>
            <a:r>
              <a:rPr lang="en-US" sz="2400" b="0" dirty="0"/>
              <a:t>Integrated care without a designated HCV clinic (expert consultation used for severe complications)</a:t>
            </a:r>
          </a:p>
          <a:p>
            <a:pPr marL="0" indent="0">
              <a:spcAft>
                <a:spcPts val="1200"/>
              </a:spcAft>
              <a:buNone/>
            </a:pPr>
            <a:r>
              <a:rPr lang="en-US" sz="2400" b="0" dirty="0"/>
              <a:t>Integrated care with a designated HCV clinic internally</a:t>
            </a:r>
          </a:p>
          <a:p>
            <a:pPr marL="0" indent="0">
              <a:spcAft>
                <a:spcPts val="1200"/>
              </a:spcAft>
              <a:buNone/>
            </a:pPr>
            <a:r>
              <a:rPr lang="en-US" sz="2400" b="0" dirty="0"/>
              <a:t>Co-located care with specialist who manages treatment at Ryan White clinical site</a:t>
            </a:r>
          </a:p>
          <a:p>
            <a:pPr marL="514350" indent="-514350">
              <a:spcAft>
                <a:spcPts val="1200"/>
              </a:spcAft>
              <a:buFont typeface="+mj-lt"/>
              <a:buAutoNum type="arabicPeriod"/>
            </a:pPr>
            <a:endParaRPr lang="en-US" dirty="0"/>
          </a:p>
        </p:txBody>
      </p:sp>
      <p:sp>
        <p:nvSpPr>
          <p:cNvPr id="4" name="TextBox 3"/>
          <p:cNvSpPr txBox="1"/>
          <p:nvPr/>
        </p:nvSpPr>
        <p:spPr>
          <a:xfrm>
            <a:off x="838200" y="5334000"/>
            <a:ext cx="6273197" cy="707886"/>
          </a:xfrm>
          <a:prstGeom prst="rect">
            <a:avLst/>
          </a:prstGeom>
          <a:noFill/>
        </p:spPr>
        <p:txBody>
          <a:bodyPr wrap="none" rtlCol="0">
            <a:spAutoFit/>
          </a:bodyPr>
          <a:lstStyle/>
          <a:p>
            <a:r>
              <a:rPr lang="en-US" sz="2000" dirty="0" smtClean="0"/>
              <a:t>SPNS Hepatitis C Treatment </a:t>
            </a:r>
            <a:r>
              <a:rPr lang="en-US" sz="2000" dirty="0"/>
              <a:t>Expansion </a:t>
            </a:r>
            <a:r>
              <a:rPr lang="en-US" sz="2000" dirty="0" smtClean="0"/>
              <a:t>Initiative</a:t>
            </a:r>
          </a:p>
          <a:p>
            <a:r>
              <a:rPr lang="en-US" sz="2000" dirty="0" smtClean="0">
                <a:hlinkClick r:id="rId3"/>
              </a:rPr>
              <a:t>http</a:t>
            </a:r>
            <a:r>
              <a:rPr lang="en-US" sz="2000" dirty="0">
                <a:hlinkClick r:id="rId3"/>
              </a:rPr>
              <a:t>://</a:t>
            </a:r>
            <a:r>
              <a:rPr lang="en-US" sz="2000" dirty="0" smtClean="0">
                <a:hlinkClick r:id="rId3"/>
              </a:rPr>
              <a:t>hab.hrsa.gov/abouthab/special/spnshepatitisc.html</a:t>
            </a:r>
            <a:r>
              <a:rPr lang="en-US" sz="2000" dirty="0" smtClean="0"/>
              <a:t> </a:t>
            </a:r>
            <a:endParaRPr lang="en-US" sz="2000" dirty="0"/>
          </a:p>
        </p:txBody>
      </p:sp>
    </p:spTree>
    <p:extLst>
      <p:ext uri="{BB962C8B-B14F-4D97-AF65-F5344CB8AC3E}">
        <p14:creationId xmlns:p14="http://schemas.microsoft.com/office/powerpoint/2010/main" val="14191834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515350" cy="1325563"/>
          </a:xfrm>
        </p:spPr>
        <p:txBody>
          <a:bodyPr>
            <a:noAutofit/>
          </a:bodyPr>
          <a:lstStyle/>
          <a:p>
            <a:r>
              <a:rPr lang="en-US" sz="2800" dirty="0" smtClean="0"/>
              <a:t>Initiative: Jurisdictional Approach to Curing Hepatitis C among People of Color Living with HIV</a:t>
            </a:r>
            <a:endParaRPr lang="en-US" sz="2800" dirty="0"/>
          </a:p>
        </p:txBody>
      </p:sp>
      <p:sp>
        <p:nvSpPr>
          <p:cNvPr id="3" name="Content Placeholder 2"/>
          <p:cNvSpPr>
            <a:spLocks noGrp="1"/>
          </p:cNvSpPr>
          <p:nvPr>
            <p:ph idx="1"/>
          </p:nvPr>
        </p:nvSpPr>
        <p:spPr/>
        <p:txBody>
          <a:bodyPr>
            <a:normAutofit/>
          </a:bodyPr>
          <a:lstStyle/>
          <a:p>
            <a:pPr>
              <a:spcAft>
                <a:spcPts val="1200"/>
              </a:spcAft>
            </a:pPr>
            <a:r>
              <a:rPr lang="en-US" dirty="0" smtClean="0"/>
              <a:t>Funded by FY 2016 Secretary’s Minority AIDS Initiative Fund</a:t>
            </a:r>
            <a:endParaRPr lang="en-US" dirty="0"/>
          </a:p>
          <a:p>
            <a:pPr>
              <a:spcAft>
                <a:spcPts val="1200"/>
              </a:spcAft>
            </a:pPr>
            <a:r>
              <a:rPr lang="en-US" dirty="0" smtClean="0"/>
              <a:t>Jurisdictional Sites</a:t>
            </a:r>
          </a:p>
          <a:p>
            <a:pPr lvl="1">
              <a:spcAft>
                <a:spcPts val="1200"/>
              </a:spcAft>
            </a:pPr>
            <a:r>
              <a:rPr lang="en-US" dirty="0" smtClean="0"/>
              <a:t>Up to $650,000 per year for 3 years</a:t>
            </a:r>
          </a:p>
          <a:p>
            <a:pPr lvl="1">
              <a:spcAft>
                <a:spcPts val="1200"/>
              </a:spcAft>
            </a:pPr>
            <a:r>
              <a:rPr lang="en-US" dirty="0" smtClean="0"/>
              <a:t>2 RWHAP Part A</a:t>
            </a:r>
          </a:p>
          <a:p>
            <a:pPr lvl="1">
              <a:spcAft>
                <a:spcPts val="1200"/>
              </a:spcAft>
            </a:pPr>
            <a:r>
              <a:rPr lang="en-US" dirty="0" smtClean="0"/>
              <a:t>2 RWHAP Part B</a:t>
            </a:r>
          </a:p>
          <a:p>
            <a:pPr>
              <a:spcAft>
                <a:spcPts val="1200"/>
              </a:spcAft>
            </a:pPr>
            <a:r>
              <a:rPr lang="en-US" dirty="0"/>
              <a:t>Evaluation and Technical Assistance Center</a:t>
            </a:r>
          </a:p>
          <a:p>
            <a:pPr lvl="1">
              <a:spcAft>
                <a:spcPts val="1200"/>
              </a:spcAft>
            </a:pPr>
            <a:r>
              <a:rPr lang="en-US" dirty="0"/>
              <a:t>Up to $550,000 per year for 3 </a:t>
            </a:r>
            <a:r>
              <a:rPr lang="en-US" dirty="0" smtClean="0"/>
              <a:t>years</a:t>
            </a:r>
            <a:endParaRPr lang="en-US" dirty="0"/>
          </a:p>
        </p:txBody>
      </p:sp>
    </p:spTree>
    <p:extLst>
      <p:ext uri="{BB962C8B-B14F-4D97-AF65-F5344CB8AC3E}">
        <p14:creationId xmlns:p14="http://schemas.microsoft.com/office/powerpoint/2010/main" val="41346941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Population for HCV Initiative</a:t>
            </a:r>
            <a:endParaRPr lang="en-US" dirty="0"/>
          </a:p>
        </p:txBody>
      </p:sp>
      <p:sp>
        <p:nvSpPr>
          <p:cNvPr id="3" name="Content Placeholder 2"/>
          <p:cNvSpPr>
            <a:spLocks noGrp="1"/>
          </p:cNvSpPr>
          <p:nvPr>
            <p:ph idx="1"/>
          </p:nvPr>
        </p:nvSpPr>
        <p:spPr>
          <a:xfrm>
            <a:off x="533400" y="2057400"/>
            <a:ext cx="7981950" cy="3962400"/>
          </a:xfrm>
        </p:spPr>
        <p:txBody>
          <a:bodyPr/>
          <a:lstStyle/>
          <a:p>
            <a:pPr>
              <a:spcAft>
                <a:spcPts val="1800"/>
              </a:spcAft>
            </a:pPr>
            <a:r>
              <a:rPr lang="en-US" sz="2400" b="0" dirty="0" smtClean="0"/>
              <a:t>Populations </a:t>
            </a:r>
            <a:r>
              <a:rPr lang="en-US" sz="2400" b="0" dirty="0"/>
              <a:t>of interest include people of color living with HIV that have a high prevalence of coinfection with HCV</a:t>
            </a:r>
          </a:p>
          <a:p>
            <a:pPr>
              <a:spcAft>
                <a:spcPts val="1800"/>
              </a:spcAft>
            </a:pPr>
            <a:r>
              <a:rPr lang="en-US" sz="2400" b="0" dirty="0"/>
              <a:t>Inclusive </a:t>
            </a:r>
            <a:r>
              <a:rPr lang="en-US" sz="2400" b="0" dirty="0" smtClean="0"/>
              <a:t>of Blacks</a:t>
            </a:r>
            <a:r>
              <a:rPr lang="en-US" sz="2400" b="0" dirty="0"/>
              <a:t>/African Americans, Latinos/as, American </a:t>
            </a:r>
            <a:r>
              <a:rPr lang="en-US" sz="2400" b="0" dirty="0" smtClean="0"/>
              <a:t>Indians/Alaska Natives</a:t>
            </a:r>
          </a:p>
          <a:p>
            <a:pPr lvl="1">
              <a:spcAft>
                <a:spcPts val="1800"/>
              </a:spcAft>
            </a:pPr>
            <a:r>
              <a:rPr lang="en-US" b="0" dirty="0" smtClean="0">
                <a:solidFill>
                  <a:srgbClr val="0F4D7B"/>
                </a:solidFill>
              </a:rPr>
              <a:t>People who inject drugs (PWID)</a:t>
            </a:r>
          </a:p>
          <a:p>
            <a:pPr lvl="1">
              <a:spcAft>
                <a:spcPts val="1800"/>
              </a:spcAft>
            </a:pPr>
            <a:r>
              <a:rPr lang="en-US" dirty="0">
                <a:solidFill>
                  <a:srgbClr val="0F4D7B"/>
                </a:solidFill>
              </a:rPr>
              <a:t>M</a:t>
            </a:r>
            <a:r>
              <a:rPr lang="en-US" b="0" dirty="0" smtClean="0">
                <a:solidFill>
                  <a:srgbClr val="0F4D7B"/>
                </a:solidFill>
              </a:rPr>
              <a:t>en who have sex with men (MSM)</a:t>
            </a:r>
            <a:endParaRPr lang="en-US" b="0" dirty="0">
              <a:solidFill>
                <a:srgbClr val="0F4D7B"/>
              </a:solidFill>
            </a:endParaRPr>
          </a:p>
          <a:p>
            <a:pPr>
              <a:spcAft>
                <a:spcPts val="1800"/>
              </a:spcAft>
            </a:pPr>
            <a:endParaRPr lang="en-US" dirty="0"/>
          </a:p>
        </p:txBody>
      </p:sp>
    </p:spTree>
    <p:extLst>
      <p:ext uri="{BB962C8B-B14F-4D97-AF65-F5344CB8AC3E}">
        <p14:creationId xmlns:p14="http://schemas.microsoft.com/office/powerpoint/2010/main" val="38487142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Purpose: Jurisdictional Sites</a:t>
            </a:r>
            <a:endParaRPr lang="en-US" sz="3200" dirty="0"/>
          </a:p>
        </p:txBody>
      </p:sp>
      <p:sp>
        <p:nvSpPr>
          <p:cNvPr id="3" name="Content Placeholder 2"/>
          <p:cNvSpPr>
            <a:spLocks noGrp="1"/>
          </p:cNvSpPr>
          <p:nvPr>
            <p:ph idx="1"/>
          </p:nvPr>
        </p:nvSpPr>
        <p:spPr>
          <a:xfrm>
            <a:off x="381000" y="2209800"/>
            <a:ext cx="8134350" cy="3810000"/>
          </a:xfrm>
        </p:spPr>
        <p:txBody>
          <a:bodyPr>
            <a:normAutofit/>
          </a:bodyPr>
          <a:lstStyle/>
          <a:p>
            <a:pPr>
              <a:lnSpc>
                <a:spcPct val="100000"/>
              </a:lnSpc>
              <a:spcAft>
                <a:spcPts val="1200"/>
              </a:spcAft>
            </a:pPr>
            <a:r>
              <a:rPr lang="en-US" sz="2400" b="0" dirty="0" smtClean="0"/>
              <a:t>Increase jurisdiction-level capacity to provide comprehensive screening, care and treatment of hepatitis C (HCV) among HIV/HCV coinfected people of color</a:t>
            </a:r>
          </a:p>
          <a:p>
            <a:pPr>
              <a:lnSpc>
                <a:spcPct val="100000"/>
              </a:lnSpc>
              <a:spcAft>
                <a:spcPts val="1200"/>
              </a:spcAft>
            </a:pPr>
            <a:r>
              <a:rPr lang="en-US" sz="2400" b="0" dirty="0" smtClean="0"/>
              <a:t>Increase numbers of HIV/HCV coinfected people of color who are diagnosed, treated, and cured of HCV infection</a:t>
            </a:r>
            <a:endParaRPr lang="en-US" sz="2400" b="0" dirty="0"/>
          </a:p>
        </p:txBody>
      </p:sp>
    </p:spTree>
    <p:extLst>
      <p:ext uri="{BB962C8B-B14F-4D97-AF65-F5344CB8AC3E}">
        <p14:creationId xmlns:p14="http://schemas.microsoft.com/office/powerpoint/2010/main" val="38674970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Purpose: HIV/HCV Evaluation TA Center</a:t>
            </a:r>
            <a:endParaRPr lang="en-US" sz="3200" dirty="0"/>
          </a:p>
        </p:txBody>
      </p:sp>
      <p:sp>
        <p:nvSpPr>
          <p:cNvPr id="3" name="Content Placeholder 2"/>
          <p:cNvSpPr>
            <a:spLocks noGrp="1"/>
          </p:cNvSpPr>
          <p:nvPr>
            <p:ph idx="1"/>
          </p:nvPr>
        </p:nvSpPr>
        <p:spPr>
          <a:xfrm>
            <a:off x="533400" y="1981200"/>
            <a:ext cx="8382000" cy="3886200"/>
          </a:xfrm>
        </p:spPr>
        <p:txBody>
          <a:bodyPr>
            <a:normAutofit fontScale="92500" lnSpcReduction="20000"/>
          </a:bodyPr>
          <a:lstStyle/>
          <a:p>
            <a:pPr marL="457200" indent="-457200">
              <a:lnSpc>
                <a:spcPct val="110000"/>
              </a:lnSpc>
              <a:spcAft>
                <a:spcPts val="1200"/>
              </a:spcAft>
              <a:buFont typeface="+mj-lt"/>
              <a:buAutoNum type="arabicPeriod"/>
            </a:pPr>
            <a:r>
              <a:rPr lang="en-US" sz="2400" b="0" u="sng" dirty="0" smtClean="0"/>
              <a:t>TA/CBA</a:t>
            </a:r>
            <a:r>
              <a:rPr lang="en-US" sz="2400" b="0" dirty="0" smtClean="0"/>
              <a:t>: Provide </a:t>
            </a:r>
            <a:r>
              <a:rPr lang="en-US" sz="2400" b="0" dirty="0"/>
              <a:t>technical assistance and capacity building </a:t>
            </a:r>
            <a:r>
              <a:rPr lang="en-US" sz="2400" b="0" dirty="0" smtClean="0"/>
              <a:t>(TA/CBA) to </a:t>
            </a:r>
            <a:r>
              <a:rPr lang="en-US" sz="2400" b="0" dirty="0"/>
              <a:t>the </a:t>
            </a:r>
            <a:r>
              <a:rPr lang="en-US" sz="2400" b="0" dirty="0" smtClean="0"/>
              <a:t>RWHAP </a:t>
            </a:r>
            <a:r>
              <a:rPr lang="en-US" sz="2400" b="0" dirty="0"/>
              <a:t>Parts A and B </a:t>
            </a:r>
            <a:r>
              <a:rPr lang="en-US" sz="2400" b="0" dirty="0" smtClean="0"/>
              <a:t>jurisdictions funded in </a:t>
            </a:r>
            <a:r>
              <a:rPr lang="en-US" sz="2400" b="0" dirty="0"/>
              <a:t>achieving goal of a centrally coordinated, comprehensive system of HCV screening, care, and treatment among </a:t>
            </a:r>
            <a:r>
              <a:rPr lang="en-US" sz="2400" b="0" dirty="0" smtClean="0"/>
              <a:t>people of color living with HIV (PLWH)</a:t>
            </a:r>
          </a:p>
          <a:p>
            <a:pPr marL="457200" indent="-457200">
              <a:lnSpc>
                <a:spcPct val="110000"/>
              </a:lnSpc>
              <a:spcAft>
                <a:spcPts val="1200"/>
              </a:spcAft>
              <a:buFont typeface="+mj-lt"/>
              <a:buAutoNum type="arabicPeriod"/>
            </a:pPr>
            <a:r>
              <a:rPr lang="en-US" sz="2400" b="0" u="sng" dirty="0" smtClean="0"/>
              <a:t>Multisite Evaluation</a:t>
            </a:r>
            <a:r>
              <a:rPr lang="en-US" sz="2400" b="0" dirty="0" smtClean="0"/>
              <a:t>: Design </a:t>
            </a:r>
            <a:r>
              <a:rPr lang="en-US" sz="2400" b="0" dirty="0"/>
              <a:t>and implement a rigorous multisite evaluation to assess the implementation of the four comprehensive HCV screening, care, and treatment systems</a:t>
            </a:r>
          </a:p>
          <a:p>
            <a:pPr marL="457200" indent="-457200">
              <a:lnSpc>
                <a:spcPct val="110000"/>
              </a:lnSpc>
              <a:spcAft>
                <a:spcPts val="1200"/>
              </a:spcAft>
              <a:buFont typeface="+mj-lt"/>
              <a:buAutoNum type="arabicPeriod"/>
            </a:pPr>
            <a:r>
              <a:rPr lang="en-US" sz="2400" b="0" u="sng" dirty="0" smtClean="0"/>
              <a:t>Publication and Dissemination</a:t>
            </a:r>
            <a:r>
              <a:rPr lang="en-US" sz="2400" b="0" dirty="0" smtClean="0"/>
              <a:t>: Lead </a:t>
            </a:r>
            <a:r>
              <a:rPr lang="en-US" sz="2400" b="0" dirty="0"/>
              <a:t>and coordinate the efforts for publication and dissemination of best practices, lessons learned, and other findings from the initiative</a:t>
            </a:r>
          </a:p>
          <a:p>
            <a:pPr>
              <a:lnSpc>
                <a:spcPct val="110000"/>
              </a:lnSpc>
              <a:spcAft>
                <a:spcPts val="1200"/>
              </a:spcAft>
            </a:pPr>
            <a:endParaRPr lang="en-US" dirty="0"/>
          </a:p>
        </p:txBody>
      </p:sp>
    </p:spTree>
    <p:extLst>
      <p:ext uri="{BB962C8B-B14F-4D97-AF65-F5344CB8AC3E}">
        <p14:creationId xmlns:p14="http://schemas.microsoft.com/office/powerpoint/2010/main" val="215753380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THANK YOU!</a:t>
            </a:r>
            <a:endParaRPr lang="en-US" sz="3200" dirty="0"/>
          </a:p>
        </p:txBody>
      </p:sp>
      <p:sp>
        <p:nvSpPr>
          <p:cNvPr id="3" name="Content Placeholder 2"/>
          <p:cNvSpPr>
            <a:spLocks noGrp="1"/>
          </p:cNvSpPr>
          <p:nvPr>
            <p:ph idx="1"/>
          </p:nvPr>
        </p:nvSpPr>
        <p:spPr>
          <a:xfrm>
            <a:off x="533400" y="2133600"/>
            <a:ext cx="8382000" cy="3733800"/>
          </a:xfrm>
        </p:spPr>
        <p:txBody>
          <a:bodyPr>
            <a:normAutofit/>
          </a:bodyPr>
          <a:lstStyle/>
          <a:p>
            <a:pPr marL="0" indent="0" algn="ctr">
              <a:lnSpc>
                <a:spcPct val="110000"/>
              </a:lnSpc>
              <a:buNone/>
            </a:pPr>
            <a:r>
              <a:rPr lang="en-US" b="0" dirty="0" smtClean="0"/>
              <a:t>April Stubbs-Smith, MPH</a:t>
            </a:r>
          </a:p>
          <a:p>
            <a:pPr marL="0" indent="0" algn="ctr">
              <a:lnSpc>
                <a:spcPct val="110000"/>
              </a:lnSpc>
              <a:buNone/>
            </a:pPr>
            <a:r>
              <a:rPr lang="en-US" b="0" dirty="0" smtClean="0"/>
              <a:t>Director, Division of Domestic HIV Programs</a:t>
            </a:r>
          </a:p>
          <a:p>
            <a:pPr marL="0" indent="0" algn="ctr">
              <a:lnSpc>
                <a:spcPct val="110000"/>
              </a:lnSpc>
              <a:buNone/>
            </a:pPr>
            <a:r>
              <a:rPr lang="en-US" b="0" dirty="0" smtClean="0"/>
              <a:t>HRSA/HAB/Office of Training and Capacity Development</a:t>
            </a:r>
          </a:p>
          <a:p>
            <a:pPr marL="0" indent="0" algn="ctr">
              <a:lnSpc>
                <a:spcPct val="110000"/>
              </a:lnSpc>
              <a:buNone/>
            </a:pPr>
            <a:r>
              <a:rPr lang="en-US" b="0" dirty="0" smtClean="0"/>
              <a:t>301-443-7813</a:t>
            </a:r>
          </a:p>
          <a:p>
            <a:pPr marL="0" indent="0" algn="ctr">
              <a:lnSpc>
                <a:spcPct val="110000"/>
              </a:lnSpc>
              <a:buNone/>
            </a:pPr>
            <a:r>
              <a:rPr lang="en-US" b="0" dirty="0" smtClean="0">
                <a:hlinkClick r:id="rId3"/>
              </a:rPr>
              <a:t>Astubbs-smith@hrsa.gov</a:t>
            </a:r>
            <a:r>
              <a:rPr lang="en-US" b="0" dirty="0" smtClean="0"/>
              <a:t> </a:t>
            </a:r>
            <a:endParaRPr lang="en-US" b="0" dirty="0"/>
          </a:p>
          <a:p>
            <a:pPr>
              <a:lnSpc>
                <a:spcPct val="110000"/>
              </a:lnSpc>
            </a:pPr>
            <a:endParaRPr lang="en-US" dirty="0"/>
          </a:p>
        </p:txBody>
      </p:sp>
    </p:spTree>
    <p:extLst>
      <p:ext uri="{BB962C8B-B14F-4D97-AF65-F5344CB8AC3E}">
        <p14:creationId xmlns:p14="http://schemas.microsoft.com/office/powerpoint/2010/main" val="306111427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1325563"/>
          </a:xfrm>
        </p:spPr>
        <p:txBody>
          <a:bodyPr>
            <a:noAutofit/>
          </a:bodyPr>
          <a:lstStyle/>
          <a:p>
            <a:r>
              <a:rPr lang="en-US" sz="3200" dirty="0" smtClean="0"/>
              <a:t>Health Resources and Services Administration</a:t>
            </a:r>
            <a:br>
              <a:rPr lang="en-US" sz="3200" dirty="0" smtClean="0"/>
            </a:br>
            <a:r>
              <a:rPr lang="en-US" sz="3200" dirty="0" smtClean="0"/>
              <a:t>HIV/AIDS Bureau</a:t>
            </a:r>
            <a:endParaRPr lang="en-US" sz="3200" dirty="0"/>
          </a:p>
        </p:txBody>
      </p:sp>
      <p:sp>
        <p:nvSpPr>
          <p:cNvPr id="3" name="Content Placeholder 2"/>
          <p:cNvSpPr>
            <a:spLocks noGrp="1"/>
          </p:cNvSpPr>
          <p:nvPr>
            <p:ph idx="1"/>
          </p:nvPr>
        </p:nvSpPr>
        <p:spPr>
          <a:xfrm>
            <a:off x="400050" y="2057400"/>
            <a:ext cx="8362950" cy="4267200"/>
          </a:xfrm>
        </p:spPr>
        <p:txBody>
          <a:bodyPr>
            <a:normAutofit/>
          </a:bodyPr>
          <a:lstStyle/>
          <a:p>
            <a:pPr marL="0" indent="0" algn="ctr">
              <a:buNone/>
            </a:pPr>
            <a:r>
              <a:rPr lang="en-US" altLang="en-US" sz="3200" dirty="0" smtClean="0">
                <a:solidFill>
                  <a:srgbClr val="800000"/>
                </a:solidFill>
              </a:rPr>
              <a:t>Vision</a:t>
            </a:r>
          </a:p>
          <a:p>
            <a:pPr marL="0" indent="0" algn="ctr">
              <a:buNone/>
            </a:pPr>
            <a:r>
              <a:rPr lang="en-US" altLang="en-US" sz="2800" b="0" dirty="0" smtClean="0"/>
              <a:t> </a:t>
            </a:r>
            <a:r>
              <a:rPr lang="en-US" altLang="en-US" sz="2800" b="0" dirty="0"/>
              <a:t>Optimal HIV/AIDS care and treatment for all </a:t>
            </a:r>
          </a:p>
          <a:p>
            <a:pPr marL="0" indent="0" algn="ctr">
              <a:buNone/>
            </a:pPr>
            <a:endParaRPr lang="en-US" altLang="en-US" sz="1100" dirty="0"/>
          </a:p>
          <a:p>
            <a:pPr marL="0" indent="0" algn="ctr">
              <a:buNone/>
            </a:pPr>
            <a:r>
              <a:rPr lang="en-US" altLang="en-US" sz="3200" dirty="0" smtClean="0">
                <a:solidFill>
                  <a:srgbClr val="800000"/>
                </a:solidFill>
              </a:rPr>
              <a:t>Mission</a:t>
            </a:r>
          </a:p>
          <a:p>
            <a:pPr marL="0" indent="0" algn="ctr">
              <a:buNone/>
            </a:pPr>
            <a:r>
              <a:rPr lang="en-US" altLang="en-US" sz="2800" b="0" dirty="0" smtClean="0"/>
              <a:t>Provide </a:t>
            </a:r>
            <a:r>
              <a:rPr lang="en-US" altLang="en-US" sz="2800" b="0" dirty="0"/>
              <a:t>leadership and resources to assure access to and retention in high quality, integrated care and treatment services for vulnerable people living with HIV/AIDS and their families </a:t>
            </a:r>
          </a:p>
          <a:p>
            <a:endParaRPr lang="en-US" sz="2000" dirty="0"/>
          </a:p>
        </p:txBody>
      </p:sp>
    </p:spTree>
    <p:extLst>
      <p:ext uri="{BB962C8B-B14F-4D97-AF65-F5344CB8AC3E}">
        <p14:creationId xmlns:p14="http://schemas.microsoft.com/office/powerpoint/2010/main" val="26328550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81900" cy="1325563"/>
          </a:xfrm>
        </p:spPr>
        <p:txBody>
          <a:bodyPr>
            <a:normAutofit/>
          </a:bodyPr>
          <a:lstStyle/>
          <a:p>
            <a:r>
              <a:rPr lang="en-US" sz="3600" dirty="0" smtClean="0"/>
              <a:t>RWHAP Moving Forward</a:t>
            </a:r>
            <a:endParaRPr lang="en-US" sz="3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981200"/>
            <a:ext cx="5562600" cy="385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5410200" y="2133600"/>
            <a:ext cx="3333750" cy="3886200"/>
          </a:xfrm>
        </p:spPr>
        <p:txBody>
          <a:bodyPr>
            <a:noAutofit/>
          </a:bodyPr>
          <a:lstStyle/>
          <a:p>
            <a:pPr lvl="0"/>
            <a:r>
              <a:rPr lang="en-US" sz="2400" dirty="0" smtClean="0"/>
              <a:t>Public </a:t>
            </a:r>
            <a:r>
              <a:rPr lang="en-US" sz="2400" dirty="0"/>
              <a:t>health approach to provide a comprehensive system of care </a:t>
            </a:r>
            <a:endParaRPr lang="en-US" sz="2400" dirty="0" smtClean="0"/>
          </a:p>
          <a:p>
            <a:pPr marL="0" lvl="0" indent="0">
              <a:buNone/>
            </a:pPr>
            <a:endParaRPr lang="en-US" sz="1000" dirty="0" smtClean="0"/>
          </a:p>
          <a:p>
            <a:r>
              <a:rPr lang="en-US" sz="2400" dirty="0"/>
              <a:t>Ensure low-income people living with HIV (PLWH) receive optimal care and treatment</a:t>
            </a:r>
          </a:p>
        </p:txBody>
      </p:sp>
    </p:spTree>
    <p:extLst>
      <p:ext uri="{BB962C8B-B14F-4D97-AF65-F5344CB8AC3E}">
        <p14:creationId xmlns:p14="http://schemas.microsoft.com/office/powerpoint/2010/main" val="26052977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6"/>
            <a:ext cx="8382000" cy="1325563"/>
          </a:xfrm>
        </p:spPr>
        <p:txBody>
          <a:bodyPr>
            <a:normAutofit/>
          </a:bodyPr>
          <a:lstStyle/>
          <a:p>
            <a:r>
              <a:rPr lang="en-US" sz="3600" dirty="0" smtClean="0"/>
              <a:t>RWHAP: Data on Underserved Populations</a:t>
            </a:r>
            <a:endParaRPr lang="en-US" sz="3600" dirty="0"/>
          </a:p>
        </p:txBody>
      </p:sp>
    </p:spTree>
    <p:extLst>
      <p:ext uri="{BB962C8B-B14F-4D97-AF65-F5344CB8AC3E}">
        <p14:creationId xmlns:p14="http://schemas.microsoft.com/office/powerpoint/2010/main" val="5783379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10550" cy="1325563"/>
          </a:xfrm>
        </p:spPr>
        <p:txBody>
          <a:bodyPr>
            <a:noAutofit/>
          </a:bodyPr>
          <a:lstStyle/>
          <a:p>
            <a:r>
              <a:rPr lang="en-US" sz="2800" dirty="0"/>
              <a:t>Ryan White HIV/AIDS Program Clients (non-ADAP), by Race/Ethnicity, 2014—United States and 3 Territories</a:t>
            </a:r>
            <a:endParaRPr lang="en-US" sz="2800" dirty="0"/>
          </a:p>
        </p:txBody>
      </p:sp>
      <p:pic>
        <p:nvPicPr>
          <p:cNvPr id="9" name="Content Placeholder 8" descr="Nearly three-quarters of RWHAP clients are from racial/ethnic minority populations. In 2014, of the 507,562 clients with reported race/ethnicity information, 47.2% self-identified as black/African American, 22.2% Hispanic/Latino, and less than 2% each American Indian/Alaska Native, Asian, Native Hawaiian/Pacific Islander, and persons of multiple races. Whites accounted for 27.0% of clients. The percentage distribution has remained consistent since 2010.&#10;&#10;Hispanics/Latinos can be of any race.&#10;" title="Ryan White HIV/AIDS Program Clients (non-ADAP), by Race/Ethnicity, 2014—United States and 3 Territori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0600" y="1600200"/>
            <a:ext cx="7873898" cy="4621510"/>
          </a:xfrm>
        </p:spPr>
      </p:pic>
      <p:sp>
        <p:nvSpPr>
          <p:cNvPr id="6" name="Rectangle 5"/>
          <p:cNvSpPr/>
          <p:nvPr/>
        </p:nvSpPr>
        <p:spPr>
          <a:xfrm>
            <a:off x="152400" y="6096000"/>
            <a:ext cx="3808329" cy="369332"/>
          </a:xfrm>
          <a:prstGeom prst="rect">
            <a:avLst/>
          </a:prstGeom>
        </p:spPr>
        <p:txBody>
          <a:bodyPr wrap="none">
            <a:spAutoFit/>
          </a:bodyPr>
          <a:lstStyle/>
          <a:p>
            <a:r>
              <a:rPr lang="en-US" dirty="0" smtClean="0">
                <a:solidFill>
                  <a:srgbClr val="0F4D7B"/>
                </a:solidFill>
              </a:rPr>
              <a:t>* </a:t>
            </a:r>
            <a:r>
              <a:rPr lang="en-US" dirty="0">
                <a:solidFill>
                  <a:srgbClr val="0F4D7B"/>
                </a:solidFill>
              </a:rPr>
              <a:t>Hispanics/Latinos can be of any race. </a:t>
            </a:r>
          </a:p>
        </p:txBody>
      </p:sp>
    </p:spTree>
    <p:extLst>
      <p:ext uri="{BB962C8B-B14F-4D97-AF65-F5344CB8AC3E}">
        <p14:creationId xmlns:p14="http://schemas.microsoft.com/office/powerpoint/2010/main" val="10702980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3964058527"/>
              </p:ext>
            </p:extLst>
          </p:nvPr>
        </p:nvGraphicFramePr>
        <p:xfrm>
          <a:off x="152400" y="1371600"/>
          <a:ext cx="9144000" cy="476610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52400" y="152400"/>
            <a:ext cx="8991599" cy="1143000"/>
          </a:xfrm>
        </p:spPr>
        <p:txBody>
          <a:bodyPr>
            <a:noAutofit/>
          </a:bodyPr>
          <a:lstStyle/>
          <a:p>
            <a:r>
              <a:rPr lang="en-US" sz="2400" dirty="0" smtClean="0">
                <a:cs typeface="Arial" panose="020B0604020202020204" pitchFamily="34" charset="0"/>
              </a:rPr>
              <a:t>RWHAP </a:t>
            </a:r>
            <a:r>
              <a:rPr lang="en-US" sz="2400" dirty="0" smtClean="0"/>
              <a:t>Clients </a:t>
            </a:r>
            <a:r>
              <a:rPr lang="en-US" sz="2400" dirty="0" smtClean="0">
                <a:cs typeface="Arial" panose="020B0604020202020204" pitchFamily="34" charset="0"/>
              </a:rPr>
              <a:t>(non-ADAP</a:t>
            </a:r>
            <a:r>
              <a:rPr lang="en-US" sz="2400" dirty="0" smtClean="0">
                <a:cs typeface="Arial" panose="020B0604020202020204" pitchFamily="34" charset="0"/>
              </a:rPr>
              <a:t>)</a:t>
            </a:r>
            <a:r>
              <a:rPr lang="en-US" sz="2400" dirty="0" smtClean="0">
                <a:cs typeface="Arial" panose="020B0604020202020204" pitchFamily="34" charset="0"/>
              </a:rPr>
              <a:t>, </a:t>
            </a:r>
            <a:r>
              <a:rPr lang="en-US" sz="2400" dirty="0" smtClean="0">
                <a:cs typeface="Arial" panose="020B0604020202020204" pitchFamily="34" charset="0"/>
              </a:rPr>
              <a:t>Viral </a:t>
            </a:r>
            <a:r>
              <a:rPr lang="en-US" sz="2400" dirty="0">
                <a:cs typeface="Arial" panose="020B0604020202020204" pitchFamily="34" charset="0"/>
              </a:rPr>
              <a:t>Suppression </a:t>
            </a:r>
            <a:r>
              <a:rPr lang="en-US" sz="2400" dirty="0" smtClean="0">
                <a:cs typeface="Arial" panose="020B0604020202020204" pitchFamily="34" charset="0"/>
              </a:rPr>
              <a:t>by Race/Ethnicity</a:t>
            </a:r>
            <a:r>
              <a:rPr lang="en-US" sz="2400" dirty="0">
                <a:cs typeface="Arial" panose="020B0604020202020204" pitchFamily="34" charset="0"/>
              </a:rPr>
              <a:t/>
            </a:r>
            <a:br>
              <a:rPr lang="en-US" sz="2400" dirty="0">
                <a:cs typeface="Arial" panose="020B0604020202020204" pitchFamily="34" charset="0"/>
              </a:rPr>
            </a:br>
            <a:r>
              <a:rPr lang="en-US" sz="2400" dirty="0" smtClean="0">
                <a:cs typeface="Arial" panose="020B0604020202020204" pitchFamily="34" charset="0"/>
              </a:rPr>
              <a:t>2010‒2014</a:t>
            </a:r>
            <a:r>
              <a:rPr lang="en-US" sz="2400" dirty="0"/>
              <a:t>—United States and 3 Territories</a:t>
            </a:r>
            <a:endParaRPr lang="en-US" sz="2400" dirty="0">
              <a:cs typeface="Arial" panose="020B0604020202020204" pitchFamily="34" charset="0"/>
            </a:endParaRPr>
          </a:p>
        </p:txBody>
      </p:sp>
      <p:sp>
        <p:nvSpPr>
          <p:cNvPr id="4" name="TextBox 5"/>
          <p:cNvSpPr txBox="1">
            <a:spLocks noChangeArrowheads="1"/>
          </p:cNvSpPr>
          <p:nvPr/>
        </p:nvSpPr>
        <p:spPr bwMode="auto">
          <a:xfrm>
            <a:off x="0" y="6194852"/>
            <a:ext cx="7696200" cy="4001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sz="3200">
                <a:solidFill>
                  <a:srgbClr val="057590"/>
                </a:solidFill>
                <a:latin typeface="Arial Unicode MS" pitchFamily="34" charset="-128"/>
              </a:defRPr>
            </a:lvl1pPr>
            <a:lvl2pPr marL="742950" indent="-285750" eaLnBrk="0" hangingPunct="0">
              <a:spcBef>
                <a:spcPct val="20000"/>
              </a:spcBef>
              <a:buFont typeface="Arial" pitchFamily="34" charset="0"/>
              <a:buChar char="•"/>
              <a:defRPr sz="2800">
                <a:solidFill>
                  <a:srgbClr val="057590"/>
                </a:solidFill>
                <a:latin typeface="Arial Unicode MS" pitchFamily="34" charset="-128"/>
              </a:defRPr>
            </a:lvl2pPr>
            <a:lvl3pPr marL="1143000" indent="-228600" eaLnBrk="0" hangingPunct="0">
              <a:spcBef>
                <a:spcPct val="20000"/>
              </a:spcBef>
              <a:buFont typeface="Arial" pitchFamily="34" charset="0"/>
              <a:buChar char="•"/>
              <a:defRPr sz="2400">
                <a:solidFill>
                  <a:srgbClr val="057590"/>
                </a:solidFill>
                <a:latin typeface="Arial Unicode MS" pitchFamily="34" charset="-128"/>
              </a:defRPr>
            </a:lvl3pPr>
            <a:lvl4pPr marL="1600200" indent="-228600" eaLnBrk="0" hangingPunct="0">
              <a:spcBef>
                <a:spcPct val="20000"/>
              </a:spcBef>
              <a:buFont typeface="Arial" pitchFamily="34" charset="0"/>
              <a:buChar char="•"/>
              <a:defRPr sz="2000">
                <a:solidFill>
                  <a:srgbClr val="057590"/>
                </a:solidFill>
                <a:latin typeface="Arial Unicode MS" pitchFamily="34" charset="-128"/>
              </a:defRPr>
            </a:lvl4pPr>
            <a:lvl5pPr marL="2057400" indent="-228600" eaLnBrk="0" hangingPunct="0">
              <a:spcBef>
                <a:spcPct val="20000"/>
              </a:spcBef>
              <a:buFont typeface="Arial" pitchFamily="34" charset="0"/>
              <a:buChar char="•"/>
              <a:defRPr sz="2000">
                <a:solidFill>
                  <a:srgbClr val="057590"/>
                </a:solidFill>
                <a:latin typeface="Arial Unicode MS" pitchFamily="34" charset="-128"/>
              </a:defRPr>
            </a:lvl5pPr>
            <a:lvl6pPr marL="2514600" indent="-228600" eaLnBrk="0" fontAlgn="base" hangingPunct="0">
              <a:spcBef>
                <a:spcPct val="20000"/>
              </a:spcBef>
              <a:spcAft>
                <a:spcPct val="0"/>
              </a:spcAft>
              <a:buFont typeface="Arial" pitchFamily="34" charset="0"/>
              <a:buChar char="•"/>
              <a:defRPr sz="2000">
                <a:solidFill>
                  <a:srgbClr val="057590"/>
                </a:solidFill>
                <a:latin typeface="Arial Unicode MS" pitchFamily="34" charset="-128"/>
              </a:defRPr>
            </a:lvl6pPr>
            <a:lvl7pPr marL="2971800" indent="-228600" eaLnBrk="0" fontAlgn="base" hangingPunct="0">
              <a:spcBef>
                <a:spcPct val="20000"/>
              </a:spcBef>
              <a:spcAft>
                <a:spcPct val="0"/>
              </a:spcAft>
              <a:buFont typeface="Arial" pitchFamily="34" charset="0"/>
              <a:buChar char="•"/>
              <a:defRPr sz="2000">
                <a:solidFill>
                  <a:srgbClr val="057590"/>
                </a:solidFill>
                <a:latin typeface="Arial Unicode MS" pitchFamily="34" charset="-128"/>
              </a:defRPr>
            </a:lvl7pPr>
            <a:lvl8pPr marL="3429000" indent="-228600" eaLnBrk="0" fontAlgn="base" hangingPunct="0">
              <a:spcBef>
                <a:spcPct val="20000"/>
              </a:spcBef>
              <a:spcAft>
                <a:spcPct val="0"/>
              </a:spcAft>
              <a:buFont typeface="Arial" pitchFamily="34" charset="0"/>
              <a:buChar char="•"/>
              <a:defRPr sz="2000">
                <a:solidFill>
                  <a:srgbClr val="057590"/>
                </a:solidFill>
                <a:latin typeface="Arial Unicode MS" pitchFamily="34" charset="-128"/>
              </a:defRPr>
            </a:lvl8pPr>
            <a:lvl9pPr marL="3886200" indent="-228600" eaLnBrk="0" fontAlgn="base" hangingPunct="0">
              <a:spcBef>
                <a:spcPct val="20000"/>
              </a:spcBef>
              <a:spcAft>
                <a:spcPct val="0"/>
              </a:spcAft>
              <a:buFont typeface="Arial" pitchFamily="34" charset="0"/>
              <a:buChar char="•"/>
              <a:defRPr sz="2000">
                <a:solidFill>
                  <a:srgbClr val="057590"/>
                </a:solidFill>
                <a:latin typeface="Arial Unicode MS" pitchFamily="34" charset="-128"/>
              </a:defRPr>
            </a:lvl9pPr>
          </a:lstStyle>
          <a:p>
            <a:pPr eaLnBrk="1" hangingPunct="1">
              <a:spcBef>
                <a:spcPct val="0"/>
              </a:spcBef>
              <a:buNone/>
            </a:pPr>
            <a:r>
              <a:rPr lang="en-US" altLang="en-US" sz="1000" i="1" dirty="0" smtClean="0">
                <a:solidFill>
                  <a:schemeClr val="tx1"/>
                </a:solidFill>
                <a:latin typeface="Arial" panose="020B0604020202020204" pitchFamily="34" charset="0"/>
                <a:cs typeface="Arial" panose="020B0604020202020204" pitchFamily="34" charset="0"/>
              </a:rPr>
              <a:t>Viral suppression: </a:t>
            </a:r>
            <a:r>
              <a:rPr lang="en-US" altLang="en-US" sz="1000" dirty="0" smtClean="0">
                <a:solidFill>
                  <a:schemeClr val="tx1"/>
                </a:solidFill>
                <a:latin typeface="Arial" panose="020B0604020202020204" pitchFamily="34" charset="0"/>
                <a:cs typeface="Arial" panose="020B0604020202020204" pitchFamily="34" charset="0"/>
              </a:rPr>
              <a:t>≥1 </a:t>
            </a:r>
            <a:r>
              <a:rPr lang="en-US" altLang="en-US" sz="1000" dirty="0">
                <a:solidFill>
                  <a:schemeClr val="tx1"/>
                </a:solidFill>
                <a:latin typeface="Arial" panose="020B0604020202020204" pitchFamily="34" charset="0"/>
                <a:cs typeface="Arial" panose="020B0604020202020204" pitchFamily="34" charset="0"/>
              </a:rPr>
              <a:t>OAMC visit during the calendar year and </a:t>
            </a:r>
            <a:r>
              <a:rPr lang="en-US" altLang="en-US" sz="1000" dirty="0" smtClean="0">
                <a:solidFill>
                  <a:schemeClr val="tx1"/>
                </a:solidFill>
                <a:latin typeface="Arial" panose="020B0604020202020204" pitchFamily="34" charset="0"/>
                <a:cs typeface="Arial" panose="020B0604020202020204" pitchFamily="34" charset="0"/>
              </a:rPr>
              <a:t>≥</a:t>
            </a:r>
            <a:r>
              <a:rPr lang="en-US" altLang="en-US" sz="1000" dirty="0">
                <a:solidFill>
                  <a:schemeClr val="tx1"/>
                </a:solidFill>
                <a:latin typeface="Arial" panose="020B0604020202020204" pitchFamily="34" charset="0"/>
                <a:cs typeface="Arial" panose="020B0604020202020204" pitchFamily="34" charset="0"/>
              </a:rPr>
              <a:t>1 viral load </a:t>
            </a:r>
            <a:r>
              <a:rPr lang="en-US" altLang="en-US" sz="1000" dirty="0" smtClean="0">
                <a:solidFill>
                  <a:schemeClr val="tx1"/>
                </a:solidFill>
                <a:latin typeface="Arial" panose="020B0604020202020204" pitchFamily="34" charset="0"/>
                <a:cs typeface="Arial" panose="020B0604020202020204" pitchFamily="34" charset="0"/>
              </a:rPr>
              <a:t>reported, with the last </a:t>
            </a:r>
            <a:r>
              <a:rPr lang="en-US" altLang="en-US" sz="1000" dirty="0">
                <a:solidFill>
                  <a:schemeClr val="tx1"/>
                </a:solidFill>
                <a:latin typeface="Arial" panose="020B0604020202020204" pitchFamily="34" charset="0"/>
                <a:cs typeface="Arial" panose="020B0604020202020204" pitchFamily="34" charset="0"/>
              </a:rPr>
              <a:t>viral load </a:t>
            </a:r>
            <a:r>
              <a:rPr lang="en-US" altLang="en-US" sz="1000" dirty="0" smtClean="0">
                <a:solidFill>
                  <a:schemeClr val="tx1"/>
                </a:solidFill>
                <a:latin typeface="Arial" panose="020B0604020202020204" pitchFamily="34" charset="0"/>
                <a:cs typeface="Arial" panose="020B0604020202020204" pitchFamily="34" charset="0"/>
              </a:rPr>
              <a:t>result &lt;200 copies/</a:t>
            </a:r>
            <a:r>
              <a:rPr lang="en-US" altLang="en-US" sz="1000" dirty="0" err="1" smtClean="0">
                <a:solidFill>
                  <a:schemeClr val="tx1"/>
                </a:solidFill>
                <a:latin typeface="Arial" panose="020B0604020202020204" pitchFamily="34" charset="0"/>
                <a:cs typeface="Arial" panose="020B0604020202020204" pitchFamily="34" charset="0"/>
              </a:rPr>
              <a:t>mL.</a:t>
            </a:r>
            <a:endParaRPr lang="en-US" altLang="en-US" sz="1000" dirty="0">
              <a:solidFill>
                <a:schemeClr val="tx1"/>
              </a:solidFill>
              <a:latin typeface="Arial" panose="020B0604020202020204" pitchFamily="34" charset="0"/>
              <a:cs typeface="Arial" panose="020B0604020202020204" pitchFamily="34" charset="0"/>
            </a:endParaRPr>
          </a:p>
          <a:p>
            <a:pPr eaLnBrk="1" hangingPunct="1">
              <a:spcBef>
                <a:spcPct val="0"/>
              </a:spcBef>
              <a:buNone/>
            </a:pPr>
            <a:r>
              <a:rPr lang="en-US" altLang="en-US" sz="1000" i="1" dirty="0" smtClean="0">
                <a:solidFill>
                  <a:schemeClr val="tx1"/>
                </a:solidFill>
                <a:latin typeface="Arial" panose="020B0604020202020204" pitchFamily="34" charset="0"/>
                <a:cs typeface="Arial" panose="020B0604020202020204" pitchFamily="34" charset="0"/>
              </a:rPr>
              <a:t>Source</a:t>
            </a:r>
            <a:r>
              <a:rPr lang="en-US" altLang="en-US" sz="1000" i="1" dirty="0">
                <a:solidFill>
                  <a:schemeClr val="tx1"/>
                </a:solidFill>
                <a:latin typeface="Arial" panose="020B0604020202020204" pitchFamily="34" charset="0"/>
                <a:cs typeface="Arial" panose="020B0604020202020204" pitchFamily="34" charset="0"/>
              </a:rPr>
              <a:t>: </a:t>
            </a:r>
            <a:r>
              <a:rPr lang="en-US" altLang="en-US" sz="1000" dirty="0">
                <a:solidFill>
                  <a:schemeClr val="tx1"/>
                </a:solidFill>
                <a:latin typeface="Arial" panose="020B0604020202020204" pitchFamily="34" charset="0"/>
                <a:cs typeface="Arial" panose="020B0604020202020204" pitchFamily="34" charset="0"/>
              </a:rPr>
              <a:t>HRSA, HIV/AIDS Bureau, Annual Client-Level Data Report, Ryan White Services Report, </a:t>
            </a:r>
            <a:r>
              <a:rPr lang="en-US" altLang="en-US" sz="1000" dirty="0" smtClean="0">
                <a:solidFill>
                  <a:schemeClr val="tx1"/>
                </a:solidFill>
                <a:latin typeface="Arial" panose="020B0604020202020204" pitchFamily="34" charset="0"/>
                <a:cs typeface="Arial" panose="020B0604020202020204" pitchFamily="34" charset="0"/>
              </a:rPr>
              <a:t>2014CCC</a:t>
            </a:r>
            <a:endParaRPr lang="en-US" altLang="en-US" sz="1000" dirty="0">
              <a:solidFill>
                <a:schemeClr val="tx1"/>
              </a:solidFill>
              <a:latin typeface="Arial" panose="020B0604020202020204" pitchFamily="34" charset="0"/>
              <a:cs typeface="Arial" panose="020B0604020202020204" pitchFamily="34" charset="0"/>
            </a:endParaRPr>
          </a:p>
        </p:txBody>
      </p:sp>
      <p:cxnSp>
        <p:nvCxnSpPr>
          <p:cNvPr id="5" name="Straight Connector 4"/>
          <p:cNvCxnSpPr/>
          <p:nvPr/>
        </p:nvCxnSpPr>
        <p:spPr>
          <a:xfrm>
            <a:off x="0" y="1219200"/>
            <a:ext cx="9144000" cy="0"/>
          </a:xfrm>
          <a:prstGeom prst="line">
            <a:avLst/>
          </a:prstGeom>
          <a:ln w="22225">
            <a:solidFill>
              <a:srgbClr val="8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7889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1"/>
          <p:cNvGraphicFramePr>
            <a:graphicFrameLocks noGrp="1"/>
          </p:cNvGraphicFramePr>
          <p:nvPr>
            <p:ph idx="1"/>
            <p:extLst>
              <p:ext uri="{D42A27DB-BD31-4B8C-83A1-F6EECF244321}">
                <p14:modId xmlns:p14="http://schemas.microsoft.com/office/powerpoint/2010/main" val="1995085916"/>
              </p:ext>
            </p:extLst>
          </p:nvPr>
        </p:nvGraphicFramePr>
        <p:xfrm>
          <a:off x="152400" y="1828800"/>
          <a:ext cx="89154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 y="6019800"/>
            <a:ext cx="6934202"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t>Note: </a:t>
            </a:r>
            <a:r>
              <a:rPr lang="en-US" sz="1000" dirty="0"/>
              <a:t>N represents the total number of clients in the specific </a:t>
            </a:r>
            <a:r>
              <a:rPr lang="en-US" sz="1000" dirty="0" smtClean="0"/>
              <a:t>subpopulation.</a:t>
            </a:r>
          </a:p>
          <a:p>
            <a:r>
              <a:rPr lang="en-US" sz="1000" i="1" dirty="0" smtClean="0"/>
              <a:t>Viral suppression: </a:t>
            </a:r>
            <a:r>
              <a:rPr lang="en-US" sz="1000" dirty="0" smtClean="0"/>
              <a:t>≥ 1 outpatient ambulatory medical care visit during the calendar year and ≥1 viral load reported, with the last  viral load result &lt;200 copies/</a:t>
            </a:r>
            <a:r>
              <a:rPr lang="en-US" sz="1000" dirty="0" err="1" smtClean="0"/>
              <a:t>mL.</a:t>
            </a:r>
            <a:endParaRPr lang="en-US" sz="1000" dirty="0"/>
          </a:p>
          <a:p>
            <a:endParaRPr lang="en-US" sz="1000" dirty="0"/>
          </a:p>
        </p:txBody>
      </p:sp>
      <p:sp>
        <p:nvSpPr>
          <p:cNvPr id="3" name="Title 2"/>
          <p:cNvSpPr>
            <a:spLocks noGrp="1"/>
          </p:cNvSpPr>
          <p:nvPr>
            <p:ph type="title"/>
          </p:nvPr>
        </p:nvSpPr>
        <p:spPr>
          <a:xfrm>
            <a:off x="304800" y="122237"/>
            <a:ext cx="8610600" cy="1325563"/>
          </a:xfrm>
        </p:spPr>
        <p:txBody>
          <a:bodyPr>
            <a:noAutofit/>
          </a:bodyPr>
          <a:lstStyle/>
          <a:p>
            <a:r>
              <a:rPr lang="en-US" sz="2800" dirty="0">
                <a:cs typeface="Arial" panose="020B0604020202020204" pitchFamily="34" charset="0"/>
              </a:rPr>
              <a:t>RWHAP </a:t>
            </a:r>
            <a:r>
              <a:rPr lang="en-US" sz="2800" dirty="0"/>
              <a:t>Clients </a:t>
            </a:r>
            <a:r>
              <a:rPr lang="en-US" sz="2800" dirty="0">
                <a:cs typeface="Arial" panose="020B0604020202020204" pitchFamily="34" charset="0"/>
              </a:rPr>
              <a:t>(non-ADAP</a:t>
            </a:r>
            <a:r>
              <a:rPr lang="en-US" sz="2800" dirty="0" smtClean="0">
                <a:cs typeface="Arial" panose="020B0604020202020204" pitchFamily="34" charset="0"/>
              </a:rPr>
              <a:t>), </a:t>
            </a:r>
            <a:r>
              <a:rPr lang="en-US" sz="2500" dirty="0" smtClean="0"/>
              <a:t>Viral </a:t>
            </a:r>
            <a:r>
              <a:rPr lang="en-US" sz="2500" dirty="0" smtClean="0"/>
              <a:t>Suppression </a:t>
            </a:r>
            <a:r>
              <a:rPr lang="en-US" sz="2500" dirty="0"/>
              <a:t>a</a:t>
            </a:r>
            <a:r>
              <a:rPr lang="en-US" sz="2500" dirty="0" smtClean="0"/>
              <a:t>mong MSM </a:t>
            </a:r>
            <a:r>
              <a:rPr lang="en-US" sz="2500" dirty="0"/>
              <a:t/>
            </a:r>
            <a:br>
              <a:rPr lang="en-US" sz="2500" dirty="0"/>
            </a:br>
            <a:r>
              <a:rPr lang="en-US" sz="2500" dirty="0" smtClean="0"/>
              <a:t>2014—United </a:t>
            </a:r>
            <a:r>
              <a:rPr lang="en-US" sz="2500" dirty="0"/>
              <a:t>States and 3 Territories</a:t>
            </a:r>
          </a:p>
        </p:txBody>
      </p:sp>
    </p:spTree>
    <p:extLst>
      <p:ext uri="{BB962C8B-B14F-4D97-AF65-F5344CB8AC3E}">
        <p14:creationId xmlns:p14="http://schemas.microsoft.com/office/powerpoint/2010/main" val="6228792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1" descr="chart illustrating viral suppression in young black/african american wormen, aged 13-24 years old served by the Ryan White HIV/AIDS Program in 2014"/>
          <p:cNvGraphicFramePr>
            <a:graphicFrameLocks noGrp="1"/>
          </p:cNvGraphicFramePr>
          <p:nvPr>
            <p:ph idx="1"/>
            <p:extLst>
              <p:ext uri="{D42A27DB-BD31-4B8C-83A1-F6EECF244321}">
                <p14:modId xmlns:p14="http://schemas.microsoft.com/office/powerpoint/2010/main" val="3978144867"/>
              </p:ext>
            </p:extLst>
          </p:nvPr>
        </p:nvGraphicFramePr>
        <p:xfrm>
          <a:off x="152401" y="1981200"/>
          <a:ext cx="8839200" cy="436360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4"/>
          <p:cNvSpPr txBox="1"/>
          <p:nvPr/>
        </p:nvSpPr>
        <p:spPr>
          <a:xfrm>
            <a:off x="-7917" y="6019800"/>
            <a:ext cx="7323117" cy="715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t>Note: </a:t>
            </a:r>
            <a:r>
              <a:rPr lang="en-US" sz="1000" dirty="0"/>
              <a:t>N represents the total number of clients in the specific </a:t>
            </a:r>
            <a:r>
              <a:rPr lang="en-US" sz="1000" dirty="0" smtClean="0"/>
              <a:t>subpopulation.</a:t>
            </a:r>
          </a:p>
          <a:p>
            <a:r>
              <a:rPr lang="en-US" sz="1000" i="1" dirty="0"/>
              <a:t>Viral suppression: </a:t>
            </a:r>
            <a:r>
              <a:rPr lang="en-US" sz="1000" dirty="0"/>
              <a:t>≥ 1 outpatient ambulatory medical care visit during the calendar year and ≥1 viral load reported, with the last  viral load result &lt;200 </a:t>
            </a:r>
            <a:r>
              <a:rPr lang="en-US" sz="1000" dirty="0" smtClean="0"/>
              <a:t>copies/</a:t>
            </a:r>
            <a:r>
              <a:rPr lang="en-US" sz="1000" dirty="0" err="1" smtClean="0"/>
              <a:t>mL.</a:t>
            </a:r>
            <a:endParaRPr lang="en-US" sz="1000" dirty="0"/>
          </a:p>
          <a:p>
            <a:endParaRPr lang="en-US" sz="1000" dirty="0"/>
          </a:p>
        </p:txBody>
      </p:sp>
      <p:sp>
        <p:nvSpPr>
          <p:cNvPr id="3" name="Title 2"/>
          <p:cNvSpPr>
            <a:spLocks noGrp="1"/>
          </p:cNvSpPr>
          <p:nvPr>
            <p:ph type="title"/>
          </p:nvPr>
        </p:nvSpPr>
        <p:spPr>
          <a:xfrm>
            <a:off x="304800" y="122237"/>
            <a:ext cx="8839200" cy="1325563"/>
          </a:xfrm>
        </p:spPr>
        <p:txBody>
          <a:bodyPr>
            <a:noAutofit/>
          </a:bodyPr>
          <a:lstStyle/>
          <a:p>
            <a:r>
              <a:rPr lang="en-US" sz="2800" dirty="0">
                <a:cs typeface="Arial" panose="020B0604020202020204" pitchFamily="34" charset="0"/>
              </a:rPr>
              <a:t>RWHAP </a:t>
            </a:r>
            <a:r>
              <a:rPr lang="en-US" sz="2800" dirty="0"/>
              <a:t>Clients </a:t>
            </a:r>
            <a:r>
              <a:rPr lang="en-US" sz="2800" dirty="0">
                <a:cs typeface="Arial" panose="020B0604020202020204" pitchFamily="34" charset="0"/>
              </a:rPr>
              <a:t>(non-ADAP</a:t>
            </a:r>
            <a:r>
              <a:rPr lang="en-US" sz="2800" dirty="0" smtClean="0">
                <a:cs typeface="Arial" panose="020B0604020202020204" pitchFamily="34" charset="0"/>
              </a:rPr>
              <a:t>), </a:t>
            </a:r>
            <a:r>
              <a:rPr lang="en-US" sz="2500" dirty="0" smtClean="0"/>
              <a:t>Viral </a:t>
            </a:r>
            <a:r>
              <a:rPr lang="en-US" sz="2500" dirty="0" smtClean="0"/>
              <a:t>Suppression </a:t>
            </a:r>
            <a:r>
              <a:rPr lang="en-US" sz="2500" dirty="0"/>
              <a:t>Among </a:t>
            </a:r>
            <a:r>
              <a:rPr lang="en-US" sz="2500" dirty="0" smtClean="0"/>
              <a:t>Women</a:t>
            </a:r>
            <a:r>
              <a:rPr lang="en-US" sz="2500" dirty="0"/>
              <a:t/>
            </a:r>
            <a:br>
              <a:rPr lang="en-US" sz="2500" dirty="0"/>
            </a:br>
            <a:r>
              <a:rPr lang="en-US" sz="2500" dirty="0" smtClean="0"/>
              <a:t>2014—United </a:t>
            </a:r>
            <a:r>
              <a:rPr lang="en-US" sz="2500" dirty="0"/>
              <a:t>States and 3 Territories</a:t>
            </a:r>
          </a:p>
        </p:txBody>
      </p:sp>
    </p:spTree>
    <p:extLst>
      <p:ext uri="{BB962C8B-B14F-4D97-AF65-F5344CB8AC3E}">
        <p14:creationId xmlns:p14="http://schemas.microsoft.com/office/powerpoint/2010/main" val="15215105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886700" cy="1325563"/>
          </a:xfrm>
        </p:spPr>
        <p:txBody>
          <a:bodyPr>
            <a:noAutofit/>
          </a:bodyPr>
          <a:lstStyle/>
          <a:p>
            <a:r>
              <a:rPr lang="en-US" sz="3200" dirty="0"/>
              <a:t>Jurisdictional Approach to Curing Hepatitis C among HIV/HCV Coinfected People of Color</a:t>
            </a:r>
          </a:p>
        </p:txBody>
      </p:sp>
      <p:sp>
        <p:nvSpPr>
          <p:cNvPr id="3" name="Content Placeholder 2"/>
          <p:cNvSpPr>
            <a:spLocks noGrp="1"/>
          </p:cNvSpPr>
          <p:nvPr>
            <p:ph idx="1"/>
          </p:nvPr>
        </p:nvSpPr>
        <p:spPr>
          <a:xfrm>
            <a:off x="381000" y="1905000"/>
            <a:ext cx="8134350" cy="4724400"/>
          </a:xfrm>
        </p:spPr>
        <p:txBody>
          <a:bodyPr>
            <a:normAutofit/>
          </a:bodyPr>
          <a:lstStyle/>
          <a:p>
            <a:pPr marL="0" indent="0">
              <a:buNone/>
            </a:pPr>
            <a:endParaRPr lang="en-US" dirty="0" smtClean="0"/>
          </a:p>
          <a:p>
            <a:endParaRPr lang="en-US" dirty="0"/>
          </a:p>
        </p:txBody>
      </p:sp>
    </p:spTree>
    <p:extLst>
      <p:ext uri="{BB962C8B-B14F-4D97-AF65-F5344CB8AC3E}">
        <p14:creationId xmlns:p14="http://schemas.microsoft.com/office/powerpoint/2010/main" val="98599420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Title&amp;quot;&quot;/&gt;&lt;property id=&quot;20307&quot; value=&quot;256&quot;/&gt;&lt;/object&gt;&lt;object type=&quot;3&quot; unique_id=&quot;10004&quot;&gt;&lt;property id=&quot;20148&quot; value=&quot;5&quot;/&gt;&lt;property id=&quot;20300&quot; value=&quot;Slide 2 - &amp;quot;Content&amp;quot;&quot;/&gt;&lt;property id=&quot;20307&quot; value=&quot;262&quot;/&gt;&lt;/object&gt;&lt;/object&gt;&lt;object type=&quot;8&quot; unique_id=&quot;10018&quot;&gt;&lt;/object&gt;&lt;/object&gt;&lt;/database&gt;"/>
  <p:tag name="SECTOMILLISECCONVERTED"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2312</TotalTime>
  <Words>1550</Words>
  <Application>Microsoft Macintosh PowerPoint</Application>
  <PresentationFormat>On-screen Show (4:3)</PresentationFormat>
  <Paragraphs>170</Paragraphs>
  <Slides>16</Slides>
  <Notes>14</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Custom Design</vt:lpstr>
      <vt:lpstr>HRSA and Addressing Co-Morbidities and Sociostructural Barriers to Improve Health Outcomes </vt:lpstr>
      <vt:lpstr>Health Resources and Services Administration HIV/AIDS Bureau</vt:lpstr>
      <vt:lpstr>RWHAP Moving Forward</vt:lpstr>
      <vt:lpstr>RWHAP: Data on Underserved Populations</vt:lpstr>
      <vt:lpstr>Ryan White HIV/AIDS Program Clients (non-ADAP), by Race/Ethnicity, 2014—United States and 3 Territories</vt:lpstr>
      <vt:lpstr>RWHAP Clients (non-ADAP), Viral Suppression by Race/Ethnicity 2010‒2014—United States and 3 Territories</vt:lpstr>
      <vt:lpstr>RWHAP Clients (non-ADAP), Viral Suppression among MSM  2014—United States and 3 Territories</vt:lpstr>
      <vt:lpstr>RWHAP Clients (non-ADAP), Viral Suppression Among Women 2014—United States and 3 Territories</vt:lpstr>
      <vt:lpstr>Jurisdictional Approach to Curing Hepatitis C among HIV/HCV Coinfected People of Color</vt:lpstr>
      <vt:lpstr>Why Should HIV Providers Care About HCV?</vt:lpstr>
      <vt:lpstr>Models of Care for HCV Treatment Among HIV/HCV Coinfected Patients</vt:lpstr>
      <vt:lpstr>Initiative: Jurisdictional Approach to Curing Hepatitis C among People of Color Living with HIV</vt:lpstr>
      <vt:lpstr>Target Population for HCV Initiative</vt:lpstr>
      <vt:lpstr>Purpose: Jurisdictional Sites</vt:lpstr>
      <vt:lpstr>Purpose: HIV/HCV Evaluation TA Center</vt:lpstr>
      <vt:lpstr>THANK YOU!</vt:lpstr>
    </vt:vector>
  </TitlesOfParts>
  <Company>HRSA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HRSA Strategic Planning &amp; Performance</dc:title>
  <dc:creator>Krissy McBoyle</dc:creator>
  <cp:lastModifiedBy>Alan Gambrell</cp:lastModifiedBy>
  <cp:revision>82</cp:revision>
  <dcterms:created xsi:type="dcterms:W3CDTF">2015-04-01T01:31:28Z</dcterms:created>
  <dcterms:modified xsi:type="dcterms:W3CDTF">2016-10-11T18:02:46Z</dcterms:modified>
</cp:coreProperties>
</file>