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 id="2147483720" r:id="rId5"/>
  </p:sldMasterIdLst>
  <p:notesMasterIdLst>
    <p:notesMasterId r:id="rId34"/>
  </p:notesMasterIdLst>
  <p:sldIdLst>
    <p:sldId id="256" r:id="rId6"/>
    <p:sldId id="262" r:id="rId7"/>
    <p:sldId id="264" r:id="rId8"/>
    <p:sldId id="265" r:id="rId9"/>
    <p:sldId id="292" r:id="rId10"/>
    <p:sldId id="293" r:id="rId11"/>
    <p:sldId id="294" r:id="rId12"/>
    <p:sldId id="266" r:id="rId13"/>
    <p:sldId id="267" r:id="rId14"/>
    <p:sldId id="272" r:id="rId15"/>
    <p:sldId id="295" r:id="rId16"/>
    <p:sldId id="296" r:id="rId17"/>
    <p:sldId id="297" r:id="rId18"/>
    <p:sldId id="268" r:id="rId19"/>
    <p:sldId id="271" r:id="rId20"/>
    <p:sldId id="300" r:id="rId21"/>
    <p:sldId id="274" r:id="rId22"/>
    <p:sldId id="275" r:id="rId23"/>
    <p:sldId id="279" r:id="rId24"/>
    <p:sldId id="280" r:id="rId25"/>
    <p:sldId id="298" r:id="rId26"/>
    <p:sldId id="291" r:id="rId27"/>
    <p:sldId id="276" r:id="rId28"/>
    <p:sldId id="277" r:id="rId29"/>
    <p:sldId id="278" r:id="rId30"/>
    <p:sldId id="289" r:id="rId31"/>
    <p:sldId id="281" r:id="rId32"/>
    <p:sldId id="299"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achner, Amy (HRSA)" initials="SA(" lastIdx="1" clrIdx="0">
    <p:extLst>
      <p:ext uri="{19B8F6BF-5375-455C-9EA6-DF929625EA0E}">
        <p15:presenceInfo xmlns:p15="http://schemas.microsoft.com/office/powerpoint/2012/main" userId="S-1-5-21-1575576018-681398725-1848903544-34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D7B"/>
    <a:srgbClr val="800000"/>
    <a:srgbClr val="D0E1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9" autoAdjust="0"/>
    <p:restoredTop sz="61578" autoAdjust="0"/>
  </p:normalViewPr>
  <p:slideViewPr>
    <p:cSldViewPr>
      <p:cViewPr varScale="1">
        <p:scale>
          <a:sx n="49" d="100"/>
          <a:sy n="49" d="100"/>
        </p:scale>
        <p:origin x="1699" y="3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3A87A9-91EA-494A-9488-42A5559AD874}"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4F701C8B-8F76-479B-AE7D-7C98CB01123A}">
      <dgm:prSet phldrT="[Text]" custT="1"/>
      <dgm:spPr/>
      <dgm:t>
        <a:bodyPr/>
        <a:lstStyle/>
        <a:p>
          <a:r>
            <a:rPr lang="en-US" sz="2800" b="1" dirty="0" smtClean="0"/>
            <a:t>Measure</a:t>
          </a:r>
          <a:endParaRPr lang="en-US" sz="2800" b="1" dirty="0"/>
        </a:p>
      </dgm:t>
    </dgm:pt>
    <dgm:pt modelId="{4B131F61-7ECF-4BC9-9478-765F0FDBF569}" type="parTrans" cxnId="{B9C41586-DC9A-4086-AAB4-9C2CA577E62F}">
      <dgm:prSet/>
      <dgm:spPr/>
      <dgm:t>
        <a:bodyPr/>
        <a:lstStyle/>
        <a:p>
          <a:endParaRPr lang="en-US"/>
        </a:p>
      </dgm:t>
    </dgm:pt>
    <dgm:pt modelId="{F356773C-6F25-499C-9A81-04AFB64EE2EA}" type="sibTrans" cxnId="{B9C41586-DC9A-4086-AAB4-9C2CA577E62F}">
      <dgm:prSet/>
      <dgm:spPr/>
      <dgm:t>
        <a:bodyPr/>
        <a:lstStyle/>
        <a:p>
          <a:endParaRPr lang="en-US"/>
        </a:p>
      </dgm:t>
    </dgm:pt>
    <dgm:pt modelId="{10B31AEB-22C3-4094-93EB-72D3839C8559}">
      <dgm:prSet phldrT="[Text]" custT="1"/>
      <dgm:spPr/>
      <dgm:t>
        <a:bodyPr/>
        <a:lstStyle/>
        <a:p>
          <a:pPr algn="l"/>
          <a:r>
            <a:rPr lang="en-US" sz="2200" u="none" dirty="0" smtClean="0">
              <a:latin typeface="Calibri" pitchFamily="34" charset="0"/>
            </a:rPr>
            <a:t>Assess the extent to which HIV health services are </a:t>
          </a:r>
          <a:r>
            <a:rPr lang="en-US" sz="2200" u="sng" dirty="0" smtClean="0">
              <a:latin typeface="Calibri" pitchFamily="34" charset="0"/>
            </a:rPr>
            <a:t>consistent with the most recent Public Health Service guidelines </a:t>
          </a:r>
          <a:r>
            <a:rPr lang="en-US" sz="2200" u="none" dirty="0" smtClean="0">
              <a:latin typeface="Calibri" pitchFamily="34" charset="0"/>
            </a:rPr>
            <a:t>for the treatment of HIV disease and related opportunistic infections; </a:t>
          </a:r>
          <a:endParaRPr lang="en-US" sz="2200" u="none" dirty="0"/>
        </a:p>
      </dgm:t>
    </dgm:pt>
    <dgm:pt modelId="{8A758F8A-7457-4938-B059-4F2FBAB44414}" type="parTrans" cxnId="{D86C6128-7728-4525-BF2C-66C173848DD6}">
      <dgm:prSet/>
      <dgm:spPr/>
      <dgm:t>
        <a:bodyPr/>
        <a:lstStyle/>
        <a:p>
          <a:endParaRPr lang="en-US"/>
        </a:p>
      </dgm:t>
    </dgm:pt>
    <dgm:pt modelId="{9048FEBA-9505-4EA9-AF01-D20E29E6C07A}" type="sibTrans" cxnId="{D86C6128-7728-4525-BF2C-66C173848DD6}">
      <dgm:prSet/>
      <dgm:spPr/>
      <dgm:t>
        <a:bodyPr/>
        <a:lstStyle/>
        <a:p>
          <a:endParaRPr lang="en-US"/>
        </a:p>
      </dgm:t>
    </dgm:pt>
    <dgm:pt modelId="{7DDE13BE-91F0-4C08-99C1-F3DDD77B7DB5}">
      <dgm:prSet phldrT="[Text]" custT="1"/>
      <dgm:spPr/>
      <dgm:t>
        <a:bodyPr/>
        <a:lstStyle/>
        <a:p>
          <a:r>
            <a:rPr lang="en-US" sz="2800" b="1" dirty="0" smtClean="0"/>
            <a:t>Improvement </a:t>
          </a:r>
          <a:endParaRPr lang="en-US" sz="2800" b="1" dirty="0"/>
        </a:p>
      </dgm:t>
    </dgm:pt>
    <dgm:pt modelId="{AC120276-5E84-4851-9C9A-C7C250323891}" type="parTrans" cxnId="{35A1BB21-5E3E-4454-99BD-A7AECF4C7F5C}">
      <dgm:prSet/>
      <dgm:spPr/>
      <dgm:t>
        <a:bodyPr/>
        <a:lstStyle/>
        <a:p>
          <a:endParaRPr lang="en-US"/>
        </a:p>
      </dgm:t>
    </dgm:pt>
    <dgm:pt modelId="{B95990B2-273B-4080-BBC4-F13E024BBDCE}" type="sibTrans" cxnId="{35A1BB21-5E3E-4454-99BD-A7AECF4C7F5C}">
      <dgm:prSet/>
      <dgm:spPr/>
      <dgm:t>
        <a:bodyPr/>
        <a:lstStyle/>
        <a:p>
          <a:endParaRPr lang="en-US"/>
        </a:p>
      </dgm:t>
    </dgm:pt>
    <dgm:pt modelId="{7FE78273-D3D1-4B93-87AC-CC3A19DB1548}">
      <dgm:prSet phldrT="[Text]" custT="1"/>
      <dgm:spPr/>
      <dgm:t>
        <a:bodyPr/>
        <a:lstStyle/>
        <a:p>
          <a:pPr marL="0" indent="0" algn="l">
            <a:lnSpc>
              <a:spcPct val="100000"/>
            </a:lnSpc>
            <a:spcAft>
              <a:spcPts val="0"/>
            </a:spcAft>
          </a:pPr>
          <a:r>
            <a:rPr lang="en-US" sz="2200" u="sng" baseline="0" dirty="0" smtClean="0">
              <a:latin typeface="Calibri" pitchFamily="34" charset="0"/>
            </a:rPr>
            <a:t>Develop strategies for ensuring that such services are consistent with the guidelines</a:t>
          </a:r>
          <a:r>
            <a:rPr lang="en-US" sz="2200" u="none" baseline="0" dirty="0" smtClean="0">
              <a:latin typeface="Calibri" pitchFamily="34" charset="0"/>
            </a:rPr>
            <a:t> for improvement in the access to and quality of HIV services”</a:t>
          </a:r>
          <a:endParaRPr lang="en-US" sz="2200" u="none" baseline="0" dirty="0"/>
        </a:p>
      </dgm:t>
    </dgm:pt>
    <dgm:pt modelId="{5F420859-93B6-487D-8AF3-B0929B70A474}" type="parTrans" cxnId="{8D660519-B1FC-4241-B282-38733703889C}">
      <dgm:prSet/>
      <dgm:spPr/>
      <dgm:t>
        <a:bodyPr/>
        <a:lstStyle/>
        <a:p>
          <a:endParaRPr lang="en-US"/>
        </a:p>
      </dgm:t>
    </dgm:pt>
    <dgm:pt modelId="{8BF91F3E-DD47-4519-B0DE-A76CBE77F941}" type="sibTrans" cxnId="{8D660519-B1FC-4241-B282-38733703889C}">
      <dgm:prSet/>
      <dgm:spPr/>
      <dgm:t>
        <a:bodyPr/>
        <a:lstStyle/>
        <a:p>
          <a:endParaRPr lang="en-US"/>
        </a:p>
      </dgm:t>
    </dgm:pt>
    <dgm:pt modelId="{44D129B6-A42D-40B5-8AAB-5652C1057365}" type="pres">
      <dgm:prSet presAssocID="{ED3A87A9-91EA-494A-9488-42A5559AD874}" presName="diagram" presStyleCnt="0">
        <dgm:presLayoutVars>
          <dgm:chPref val="1"/>
          <dgm:dir/>
          <dgm:animOne val="branch"/>
          <dgm:animLvl val="lvl"/>
          <dgm:resizeHandles/>
        </dgm:presLayoutVars>
      </dgm:prSet>
      <dgm:spPr/>
      <dgm:t>
        <a:bodyPr/>
        <a:lstStyle/>
        <a:p>
          <a:endParaRPr lang="en-US"/>
        </a:p>
      </dgm:t>
    </dgm:pt>
    <dgm:pt modelId="{3731CD7B-B9DD-45AD-A1BF-F718B7F6861D}" type="pres">
      <dgm:prSet presAssocID="{4F701C8B-8F76-479B-AE7D-7C98CB01123A}" presName="root" presStyleCnt="0"/>
      <dgm:spPr/>
    </dgm:pt>
    <dgm:pt modelId="{2CD34338-8CD2-46E0-84E7-7AE65B9548D1}" type="pres">
      <dgm:prSet presAssocID="{4F701C8B-8F76-479B-AE7D-7C98CB01123A}" presName="rootComposite" presStyleCnt="0"/>
      <dgm:spPr/>
    </dgm:pt>
    <dgm:pt modelId="{8BE5756C-CD1F-447F-B599-A6295E051E8F}" type="pres">
      <dgm:prSet presAssocID="{4F701C8B-8F76-479B-AE7D-7C98CB01123A}" presName="rootText" presStyleLbl="node1" presStyleIdx="0" presStyleCnt="2" custScaleY="49637" custLinFactNeighborX="-128" custLinFactNeighborY="14104"/>
      <dgm:spPr/>
      <dgm:t>
        <a:bodyPr/>
        <a:lstStyle/>
        <a:p>
          <a:endParaRPr lang="en-US"/>
        </a:p>
      </dgm:t>
    </dgm:pt>
    <dgm:pt modelId="{725FFCD3-CB31-49A9-AC18-5ED18F527EB4}" type="pres">
      <dgm:prSet presAssocID="{4F701C8B-8F76-479B-AE7D-7C98CB01123A}" presName="rootConnector" presStyleLbl="node1" presStyleIdx="0" presStyleCnt="2"/>
      <dgm:spPr/>
      <dgm:t>
        <a:bodyPr/>
        <a:lstStyle/>
        <a:p>
          <a:endParaRPr lang="en-US"/>
        </a:p>
      </dgm:t>
    </dgm:pt>
    <dgm:pt modelId="{AF1A184B-2E37-4291-9297-8434DB257C12}" type="pres">
      <dgm:prSet presAssocID="{4F701C8B-8F76-479B-AE7D-7C98CB01123A}" presName="childShape" presStyleCnt="0"/>
      <dgm:spPr/>
    </dgm:pt>
    <dgm:pt modelId="{407DF4E0-A393-424A-AC75-0F56BB33980E}" type="pres">
      <dgm:prSet presAssocID="{8A758F8A-7457-4938-B059-4F2FBAB44414}" presName="Name13" presStyleLbl="parChTrans1D2" presStyleIdx="0" presStyleCnt="2"/>
      <dgm:spPr/>
      <dgm:t>
        <a:bodyPr/>
        <a:lstStyle/>
        <a:p>
          <a:endParaRPr lang="en-US"/>
        </a:p>
      </dgm:t>
    </dgm:pt>
    <dgm:pt modelId="{731CA838-A86C-41CA-8BBD-EEC07462E492}" type="pres">
      <dgm:prSet presAssocID="{10B31AEB-22C3-4094-93EB-72D3839C8559}" presName="childText" presStyleLbl="bgAcc1" presStyleIdx="0" presStyleCnt="2" custScaleX="154918" custScaleY="150865">
        <dgm:presLayoutVars>
          <dgm:bulletEnabled val="1"/>
        </dgm:presLayoutVars>
      </dgm:prSet>
      <dgm:spPr/>
      <dgm:t>
        <a:bodyPr/>
        <a:lstStyle/>
        <a:p>
          <a:endParaRPr lang="en-US"/>
        </a:p>
      </dgm:t>
    </dgm:pt>
    <dgm:pt modelId="{61B7641D-09A7-4164-A50E-C31AD79DD4F0}" type="pres">
      <dgm:prSet presAssocID="{7DDE13BE-91F0-4C08-99C1-F3DDD77B7DB5}" presName="root" presStyleCnt="0"/>
      <dgm:spPr/>
    </dgm:pt>
    <dgm:pt modelId="{F610317A-6092-42D7-A97C-70AEB43C088C}" type="pres">
      <dgm:prSet presAssocID="{7DDE13BE-91F0-4C08-99C1-F3DDD77B7DB5}" presName="rootComposite" presStyleCnt="0"/>
      <dgm:spPr/>
    </dgm:pt>
    <dgm:pt modelId="{7C7C51C4-2151-4E37-B529-3D8C06FD3EB0}" type="pres">
      <dgm:prSet presAssocID="{7DDE13BE-91F0-4C08-99C1-F3DDD77B7DB5}" presName="rootText" presStyleLbl="node1" presStyleIdx="1" presStyleCnt="2" custScaleY="49637" custLinFactNeighborX="3044" custLinFactNeighborY="14104"/>
      <dgm:spPr/>
      <dgm:t>
        <a:bodyPr/>
        <a:lstStyle/>
        <a:p>
          <a:endParaRPr lang="en-US"/>
        </a:p>
      </dgm:t>
    </dgm:pt>
    <dgm:pt modelId="{30184ECE-646A-4F15-8860-1D945069D70B}" type="pres">
      <dgm:prSet presAssocID="{7DDE13BE-91F0-4C08-99C1-F3DDD77B7DB5}" presName="rootConnector" presStyleLbl="node1" presStyleIdx="1" presStyleCnt="2"/>
      <dgm:spPr/>
      <dgm:t>
        <a:bodyPr/>
        <a:lstStyle/>
        <a:p>
          <a:endParaRPr lang="en-US"/>
        </a:p>
      </dgm:t>
    </dgm:pt>
    <dgm:pt modelId="{A491FBD6-FD8F-4EC2-B497-1AA1FE5052B5}" type="pres">
      <dgm:prSet presAssocID="{7DDE13BE-91F0-4C08-99C1-F3DDD77B7DB5}" presName="childShape" presStyleCnt="0"/>
      <dgm:spPr/>
    </dgm:pt>
    <dgm:pt modelId="{6FB52C43-1F19-4B66-9A96-91B46F718EEF}" type="pres">
      <dgm:prSet presAssocID="{5F420859-93B6-487D-8AF3-B0929B70A474}" presName="Name13" presStyleLbl="parChTrans1D2" presStyleIdx="1" presStyleCnt="2"/>
      <dgm:spPr/>
      <dgm:t>
        <a:bodyPr/>
        <a:lstStyle/>
        <a:p>
          <a:endParaRPr lang="en-US"/>
        </a:p>
      </dgm:t>
    </dgm:pt>
    <dgm:pt modelId="{39E3F431-7A92-4962-A459-B838CF39A5C1}" type="pres">
      <dgm:prSet presAssocID="{7FE78273-D3D1-4B93-87AC-CC3A19DB1548}" presName="childText" presStyleLbl="bgAcc1" presStyleIdx="1" presStyleCnt="2" custScaleX="164315" custScaleY="143399" custLinFactNeighborX="-3061" custLinFactNeighborY="980">
        <dgm:presLayoutVars>
          <dgm:bulletEnabled val="1"/>
        </dgm:presLayoutVars>
      </dgm:prSet>
      <dgm:spPr/>
      <dgm:t>
        <a:bodyPr/>
        <a:lstStyle/>
        <a:p>
          <a:endParaRPr lang="en-US"/>
        </a:p>
      </dgm:t>
    </dgm:pt>
  </dgm:ptLst>
  <dgm:cxnLst>
    <dgm:cxn modelId="{3C75DE1C-79E3-4695-B229-9AAA8E35D7DF}" type="presOf" srcId="{ED3A87A9-91EA-494A-9488-42A5559AD874}" destId="{44D129B6-A42D-40B5-8AAB-5652C1057365}" srcOrd="0" destOrd="0" presId="urn:microsoft.com/office/officeart/2005/8/layout/hierarchy3"/>
    <dgm:cxn modelId="{D63B553D-AD34-4980-BBF8-4216BF93D649}" type="presOf" srcId="{7DDE13BE-91F0-4C08-99C1-F3DDD77B7DB5}" destId="{30184ECE-646A-4F15-8860-1D945069D70B}" srcOrd="1" destOrd="0" presId="urn:microsoft.com/office/officeart/2005/8/layout/hierarchy3"/>
    <dgm:cxn modelId="{C142FE4B-7333-4D69-BFE0-0CAF99FEA657}" type="presOf" srcId="{7FE78273-D3D1-4B93-87AC-CC3A19DB1548}" destId="{39E3F431-7A92-4962-A459-B838CF39A5C1}" srcOrd="0" destOrd="0" presId="urn:microsoft.com/office/officeart/2005/8/layout/hierarchy3"/>
    <dgm:cxn modelId="{35A1BB21-5E3E-4454-99BD-A7AECF4C7F5C}" srcId="{ED3A87A9-91EA-494A-9488-42A5559AD874}" destId="{7DDE13BE-91F0-4C08-99C1-F3DDD77B7DB5}" srcOrd="1" destOrd="0" parTransId="{AC120276-5E84-4851-9C9A-C7C250323891}" sibTransId="{B95990B2-273B-4080-BBC4-F13E024BBDCE}"/>
    <dgm:cxn modelId="{65463EEA-355D-4446-A8A2-F7D1D15ED4C4}" type="presOf" srcId="{5F420859-93B6-487D-8AF3-B0929B70A474}" destId="{6FB52C43-1F19-4B66-9A96-91B46F718EEF}" srcOrd="0" destOrd="0" presId="urn:microsoft.com/office/officeart/2005/8/layout/hierarchy3"/>
    <dgm:cxn modelId="{D86C6128-7728-4525-BF2C-66C173848DD6}" srcId="{4F701C8B-8F76-479B-AE7D-7C98CB01123A}" destId="{10B31AEB-22C3-4094-93EB-72D3839C8559}" srcOrd="0" destOrd="0" parTransId="{8A758F8A-7457-4938-B059-4F2FBAB44414}" sibTransId="{9048FEBA-9505-4EA9-AF01-D20E29E6C07A}"/>
    <dgm:cxn modelId="{2C80A2DD-0265-493B-BFBE-55D28FF150FB}" type="presOf" srcId="{8A758F8A-7457-4938-B059-4F2FBAB44414}" destId="{407DF4E0-A393-424A-AC75-0F56BB33980E}" srcOrd="0" destOrd="0" presId="urn:microsoft.com/office/officeart/2005/8/layout/hierarchy3"/>
    <dgm:cxn modelId="{EA44668F-B067-44F5-A299-9716BD0AEBED}" type="presOf" srcId="{7DDE13BE-91F0-4C08-99C1-F3DDD77B7DB5}" destId="{7C7C51C4-2151-4E37-B529-3D8C06FD3EB0}" srcOrd="0" destOrd="0" presId="urn:microsoft.com/office/officeart/2005/8/layout/hierarchy3"/>
    <dgm:cxn modelId="{FC4AD792-0E5D-4B99-BF94-2704C8410FAD}" type="presOf" srcId="{4F701C8B-8F76-479B-AE7D-7C98CB01123A}" destId="{725FFCD3-CB31-49A9-AC18-5ED18F527EB4}" srcOrd="1" destOrd="0" presId="urn:microsoft.com/office/officeart/2005/8/layout/hierarchy3"/>
    <dgm:cxn modelId="{8D660519-B1FC-4241-B282-38733703889C}" srcId="{7DDE13BE-91F0-4C08-99C1-F3DDD77B7DB5}" destId="{7FE78273-D3D1-4B93-87AC-CC3A19DB1548}" srcOrd="0" destOrd="0" parTransId="{5F420859-93B6-487D-8AF3-B0929B70A474}" sibTransId="{8BF91F3E-DD47-4519-B0DE-A76CBE77F941}"/>
    <dgm:cxn modelId="{F0D965FB-9CA9-49FB-BD32-E650A7D01286}" type="presOf" srcId="{10B31AEB-22C3-4094-93EB-72D3839C8559}" destId="{731CA838-A86C-41CA-8BBD-EEC07462E492}" srcOrd="0" destOrd="0" presId="urn:microsoft.com/office/officeart/2005/8/layout/hierarchy3"/>
    <dgm:cxn modelId="{FEB87F54-9EBD-49C5-8801-B644199D1816}" type="presOf" srcId="{4F701C8B-8F76-479B-AE7D-7C98CB01123A}" destId="{8BE5756C-CD1F-447F-B599-A6295E051E8F}" srcOrd="0" destOrd="0" presId="urn:microsoft.com/office/officeart/2005/8/layout/hierarchy3"/>
    <dgm:cxn modelId="{B9C41586-DC9A-4086-AAB4-9C2CA577E62F}" srcId="{ED3A87A9-91EA-494A-9488-42A5559AD874}" destId="{4F701C8B-8F76-479B-AE7D-7C98CB01123A}" srcOrd="0" destOrd="0" parTransId="{4B131F61-7ECF-4BC9-9478-765F0FDBF569}" sibTransId="{F356773C-6F25-499C-9A81-04AFB64EE2EA}"/>
    <dgm:cxn modelId="{20270C60-D455-4733-B27E-AB8863850F9E}" type="presParOf" srcId="{44D129B6-A42D-40B5-8AAB-5652C1057365}" destId="{3731CD7B-B9DD-45AD-A1BF-F718B7F6861D}" srcOrd="0" destOrd="0" presId="urn:microsoft.com/office/officeart/2005/8/layout/hierarchy3"/>
    <dgm:cxn modelId="{8D715A83-82E8-4586-805C-3CFA249877D4}" type="presParOf" srcId="{3731CD7B-B9DD-45AD-A1BF-F718B7F6861D}" destId="{2CD34338-8CD2-46E0-84E7-7AE65B9548D1}" srcOrd="0" destOrd="0" presId="urn:microsoft.com/office/officeart/2005/8/layout/hierarchy3"/>
    <dgm:cxn modelId="{17CBC581-3493-488A-977D-7D36463C2880}" type="presParOf" srcId="{2CD34338-8CD2-46E0-84E7-7AE65B9548D1}" destId="{8BE5756C-CD1F-447F-B599-A6295E051E8F}" srcOrd="0" destOrd="0" presId="urn:microsoft.com/office/officeart/2005/8/layout/hierarchy3"/>
    <dgm:cxn modelId="{D005D8BA-54A6-41FE-A10E-5F842E31EF3E}" type="presParOf" srcId="{2CD34338-8CD2-46E0-84E7-7AE65B9548D1}" destId="{725FFCD3-CB31-49A9-AC18-5ED18F527EB4}" srcOrd="1" destOrd="0" presId="urn:microsoft.com/office/officeart/2005/8/layout/hierarchy3"/>
    <dgm:cxn modelId="{00EB3A44-FD19-40EB-8F29-44B15B02EF88}" type="presParOf" srcId="{3731CD7B-B9DD-45AD-A1BF-F718B7F6861D}" destId="{AF1A184B-2E37-4291-9297-8434DB257C12}" srcOrd="1" destOrd="0" presId="urn:microsoft.com/office/officeart/2005/8/layout/hierarchy3"/>
    <dgm:cxn modelId="{DFD99493-27C4-479D-BCFB-608C58010083}" type="presParOf" srcId="{AF1A184B-2E37-4291-9297-8434DB257C12}" destId="{407DF4E0-A393-424A-AC75-0F56BB33980E}" srcOrd="0" destOrd="0" presId="urn:microsoft.com/office/officeart/2005/8/layout/hierarchy3"/>
    <dgm:cxn modelId="{877FEA3F-FC01-455A-8159-83E783ED8BB5}" type="presParOf" srcId="{AF1A184B-2E37-4291-9297-8434DB257C12}" destId="{731CA838-A86C-41CA-8BBD-EEC07462E492}" srcOrd="1" destOrd="0" presId="urn:microsoft.com/office/officeart/2005/8/layout/hierarchy3"/>
    <dgm:cxn modelId="{C67059D9-519B-47E2-B5BE-7E6FAAD2B3C8}" type="presParOf" srcId="{44D129B6-A42D-40B5-8AAB-5652C1057365}" destId="{61B7641D-09A7-4164-A50E-C31AD79DD4F0}" srcOrd="1" destOrd="0" presId="urn:microsoft.com/office/officeart/2005/8/layout/hierarchy3"/>
    <dgm:cxn modelId="{43BC9F09-5CCE-4D0A-9C01-2FCC230403B5}" type="presParOf" srcId="{61B7641D-09A7-4164-A50E-C31AD79DD4F0}" destId="{F610317A-6092-42D7-A97C-70AEB43C088C}" srcOrd="0" destOrd="0" presId="urn:microsoft.com/office/officeart/2005/8/layout/hierarchy3"/>
    <dgm:cxn modelId="{546E98CE-6341-4D30-B971-E082AAA485C4}" type="presParOf" srcId="{F610317A-6092-42D7-A97C-70AEB43C088C}" destId="{7C7C51C4-2151-4E37-B529-3D8C06FD3EB0}" srcOrd="0" destOrd="0" presId="urn:microsoft.com/office/officeart/2005/8/layout/hierarchy3"/>
    <dgm:cxn modelId="{A39BE957-2EDC-4D36-B024-FD149C06A180}" type="presParOf" srcId="{F610317A-6092-42D7-A97C-70AEB43C088C}" destId="{30184ECE-646A-4F15-8860-1D945069D70B}" srcOrd="1" destOrd="0" presId="urn:microsoft.com/office/officeart/2005/8/layout/hierarchy3"/>
    <dgm:cxn modelId="{AE8EBB8F-9686-45D7-AC88-3D7E0F254E45}" type="presParOf" srcId="{61B7641D-09A7-4164-A50E-C31AD79DD4F0}" destId="{A491FBD6-FD8F-4EC2-B497-1AA1FE5052B5}" srcOrd="1" destOrd="0" presId="urn:microsoft.com/office/officeart/2005/8/layout/hierarchy3"/>
    <dgm:cxn modelId="{2CE2D496-A266-48A3-893E-5B252721C367}" type="presParOf" srcId="{A491FBD6-FD8F-4EC2-B497-1AA1FE5052B5}" destId="{6FB52C43-1F19-4B66-9A96-91B46F718EEF}" srcOrd="0" destOrd="0" presId="urn:microsoft.com/office/officeart/2005/8/layout/hierarchy3"/>
    <dgm:cxn modelId="{A9A84C48-2EE6-49F4-B27C-046AA28C4A86}" type="presParOf" srcId="{A491FBD6-FD8F-4EC2-B497-1AA1FE5052B5}" destId="{39E3F431-7A92-4962-A459-B838CF39A5C1}"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97EF019-6B14-418E-AC7E-734FC7AE1115}"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7121DE28-091D-440D-94B3-CE8F731DF19A}">
      <dgm:prSet phldrT="[Text]" custT="1"/>
      <dgm:spPr/>
      <dgm:t>
        <a:bodyPr/>
        <a:lstStyle/>
        <a:p>
          <a:r>
            <a:rPr lang="en-US" sz="3200" dirty="0" smtClean="0"/>
            <a:t>Clinical Quality Management Questions??? </a:t>
          </a:r>
          <a:endParaRPr lang="en-US" sz="3200" dirty="0"/>
        </a:p>
      </dgm:t>
    </dgm:pt>
    <dgm:pt modelId="{FB016466-5B51-4C72-B843-37B1D642C6D1}" type="parTrans" cxnId="{7B6D98FB-6622-44E2-8320-6B0B7D7F5837}">
      <dgm:prSet/>
      <dgm:spPr/>
      <dgm:t>
        <a:bodyPr/>
        <a:lstStyle/>
        <a:p>
          <a:endParaRPr lang="en-US" sz="3200"/>
        </a:p>
      </dgm:t>
    </dgm:pt>
    <dgm:pt modelId="{5D069C87-7160-4507-9443-45224BFAC676}" type="sibTrans" cxnId="{7B6D98FB-6622-44E2-8320-6B0B7D7F5837}">
      <dgm:prSet/>
      <dgm:spPr/>
      <dgm:t>
        <a:bodyPr/>
        <a:lstStyle/>
        <a:p>
          <a:endParaRPr lang="en-US" sz="3200"/>
        </a:p>
      </dgm:t>
    </dgm:pt>
    <dgm:pt modelId="{EFEBCD3C-C086-46C5-BCF6-D208448DAAF1}">
      <dgm:prSet phldrT="[Text]" custT="1"/>
      <dgm:spPr/>
      <dgm:t>
        <a:bodyPr/>
        <a:lstStyle/>
        <a:p>
          <a:pPr algn="l"/>
          <a:r>
            <a:rPr lang="en-US" sz="3200" dirty="0" smtClean="0"/>
            <a:t>RWHAPQuality@hrsa.gov</a:t>
          </a:r>
          <a:endParaRPr lang="en-US" sz="3200" dirty="0"/>
        </a:p>
      </dgm:t>
    </dgm:pt>
    <dgm:pt modelId="{4D051526-24DE-4E1C-B15F-B5322CBD35E2}" type="parTrans" cxnId="{5D3EEB0E-1AA1-42E4-A6AA-6DA5DD1A8310}">
      <dgm:prSet/>
      <dgm:spPr/>
      <dgm:t>
        <a:bodyPr/>
        <a:lstStyle/>
        <a:p>
          <a:endParaRPr lang="en-US" sz="3200"/>
        </a:p>
      </dgm:t>
    </dgm:pt>
    <dgm:pt modelId="{6A7EE520-715F-43FE-AB51-DA7ABB622FE6}" type="sibTrans" cxnId="{5D3EEB0E-1AA1-42E4-A6AA-6DA5DD1A8310}">
      <dgm:prSet/>
      <dgm:spPr/>
      <dgm:t>
        <a:bodyPr/>
        <a:lstStyle/>
        <a:p>
          <a:endParaRPr lang="en-US" sz="3200"/>
        </a:p>
      </dgm:t>
    </dgm:pt>
    <dgm:pt modelId="{C694951B-18B0-497F-B4AE-10667CB54BF1}">
      <dgm:prSet phldrT="[Text]" custT="1"/>
      <dgm:spPr/>
      <dgm:t>
        <a:bodyPr/>
        <a:lstStyle/>
        <a:p>
          <a:r>
            <a:rPr lang="en-US" sz="3200" dirty="0" smtClean="0"/>
            <a:t>HIV/AIDS Bureau Performance Measure Questions???</a:t>
          </a:r>
          <a:endParaRPr lang="en-US" sz="3200" dirty="0"/>
        </a:p>
      </dgm:t>
    </dgm:pt>
    <dgm:pt modelId="{122A874A-0A40-4698-B98E-B1C433A69FBE}" type="parTrans" cxnId="{2E3BBEB3-C5BF-42FA-B597-7F42DA7B3139}">
      <dgm:prSet/>
      <dgm:spPr/>
      <dgm:t>
        <a:bodyPr/>
        <a:lstStyle/>
        <a:p>
          <a:endParaRPr lang="en-US" sz="3200"/>
        </a:p>
      </dgm:t>
    </dgm:pt>
    <dgm:pt modelId="{3E992F1D-F6D4-4DE2-A792-9F395664B688}" type="sibTrans" cxnId="{2E3BBEB3-C5BF-42FA-B597-7F42DA7B3139}">
      <dgm:prSet/>
      <dgm:spPr/>
      <dgm:t>
        <a:bodyPr/>
        <a:lstStyle/>
        <a:p>
          <a:endParaRPr lang="en-US" sz="3200"/>
        </a:p>
      </dgm:t>
    </dgm:pt>
    <dgm:pt modelId="{02E8DB55-55BA-40C8-AF9A-978F4C5B96EE}">
      <dgm:prSet phldrT="[Text]" custT="1"/>
      <dgm:spPr/>
      <dgm:t>
        <a:bodyPr/>
        <a:lstStyle/>
        <a:p>
          <a:r>
            <a:rPr lang="en-US" sz="3200" dirty="0" smtClean="0"/>
            <a:t>HIVmeasures@hrsa.gov</a:t>
          </a:r>
          <a:endParaRPr lang="en-US" sz="3200" dirty="0"/>
        </a:p>
      </dgm:t>
    </dgm:pt>
    <dgm:pt modelId="{8D046F4C-9D62-4EB0-9F7D-18DEC3ACD970}" type="parTrans" cxnId="{98C2D391-EDAF-4E05-AF3B-AB6120405AD5}">
      <dgm:prSet/>
      <dgm:spPr/>
      <dgm:t>
        <a:bodyPr/>
        <a:lstStyle/>
        <a:p>
          <a:endParaRPr lang="en-US" sz="3200"/>
        </a:p>
      </dgm:t>
    </dgm:pt>
    <dgm:pt modelId="{A3565E48-A882-4944-849A-75ECCB5425A5}" type="sibTrans" cxnId="{98C2D391-EDAF-4E05-AF3B-AB6120405AD5}">
      <dgm:prSet/>
      <dgm:spPr/>
      <dgm:t>
        <a:bodyPr/>
        <a:lstStyle/>
        <a:p>
          <a:endParaRPr lang="en-US" sz="3200"/>
        </a:p>
      </dgm:t>
    </dgm:pt>
    <dgm:pt modelId="{AABB196E-D4D9-4E8A-BC47-563DCA640053}" type="pres">
      <dgm:prSet presAssocID="{F97EF019-6B14-418E-AC7E-734FC7AE1115}" presName="linear" presStyleCnt="0">
        <dgm:presLayoutVars>
          <dgm:dir/>
          <dgm:animLvl val="lvl"/>
          <dgm:resizeHandles val="exact"/>
        </dgm:presLayoutVars>
      </dgm:prSet>
      <dgm:spPr/>
      <dgm:t>
        <a:bodyPr/>
        <a:lstStyle/>
        <a:p>
          <a:endParaRPr lang="en-US"/>
        </a:p>
      </dgm:t>
    </dgm:pt>
    <dgm:pt modelId="{04C055D6-229D-45F1-83A3-717FCCD3105A}" type="pres">
      <dgm:prSet presAssocID="{7121DE28-091D-440D-94B3-CE8F731DF19A}" presName="parentLin" presStyleCnt="0"/>
      <dgm:spPr/>
    </dgm:pt>
    <dgm:pt modelId="{861BADA9-84C3-4E4C-B6A4-8CC13D9C19D5}" type="pres">
      <dgm:prSet presAssocID="{7121DE28-091D-440D-94B3-CE8F731DF19A}" presName="parentLeftMargin" presStyleLbl="node1" presStyleIdx="0" presStyleCnt="2"/>
      <dgm:spPr/>
      <dgm:t>
        <a:bodyPr/>
        <a:lstStyle/>
        <a:p>
          <a:endParaRPr lang="en-US"/>
        </a:p>
      </dgm:t>
    </dgm:pt>
    <dgm:pt modelId="{E4BBA732-3458-4649-83C9-96A3A9A967CD}" type="pres">
      <dgm:prSet presAssocID="{7121DE28-091D-440D-94B3-CE8F731DF19A}" presName="parentText" presStyleLbl="node1" presStyleIdx="0" presStyleCnt="2">
        <dgm:presLayoutVars>
          <dgm:chMax val="0"/>
          <dgm:bulletEnabled val="1"/>
        </dgm:presLayoutVars>
      </dgm:prSet>
      <dgm:spPr/>
      <dgm:t>
        <a:bodyPr/>
        <a:lstStyle/>
        <a:p>
          <a:endParaRPr lang="en-US"/>
        </a:p>
      </dgm:t>
    </dgm:pt>
    <dgm:pt modelId="{A92008B2-63A1-47FF-9F97-937F24FD7149}" type="pres">
      <dgm:prSet presAssocID="{7121DE28-091D-440D-94B3-CE8F731DF19A}" presName="negativeSpace" presStyleCnt="0"/>
      <dgm:spPr/>
    </dgm:pt>
    <dgm:pt modelId="{8A9FA4E2-AEDD-4FAF-A370-591980D77DE6}" type="pres">
      <dgm:prSet presAssocID="{7121DE28-091D-440D-94B3-CE8F731DF19A}" presName="childText" presStyleLbl="conFgAcc1" presStyleIdx="0" presStyleCnt="2">
        <dgm:presLayoutVars>
          <dgm:bulletEnabled val="1"/>
        </dgm:presLayoutVars>
      </dgm:prSet>
      <dgm:spPr/>
      <dgm:t>
        <a:bodyPr/>
        <a:lstStyle/>
        <a:p>
          <a:endParaRPr lang="en-US"/>
        </a:p>
      </dgm:t>
    </dgm:pt>
    <dgm:pt modelId="{9F663C2B-3F84-4277-9588-6E084DAB10AA}" type="pres">
      <dgm:prSet presAssocID="{5D069C87-7160-4507-9443-45224BFAC676}" presName="spaceBetweenRectangles" presStyleCnt="0"/>
      <dgm:spPr/>
    </dgm:pt>
    <dgm:pt modelId="{5EB99840-1E08-4E0E-9BAF-388C5D0E9E45}" type="pres">
      <dgm:prSet presAssocID="{C694951B-18B0-497F-B4AE-10667CB54BF1}" presName="parentLin" presStyleCnt="0"/>
      <dgm:spPr/>
    </dgm:pt>
    <dgm:pt modelId="{401F1FB1-F863-4868-9227-0A1FF1B07CB0}" type="pres">
      <dgm:prSet presAssocID="{C694951B-18B0-497F-B4AE-10667CB54BF1}" presName="parentLeftMargin" presStyleLbl="node1" presStyleIdx="0" presStyleCnt="2"/>
      <dgm:spPr/>
      <dgm:t>
        <a:bodyPr/>
        <a:lstStyle/>
        <a:p>
          <a:endParaRPr lang="en-US"/>
        </a:p>
      </dgm:t>
    </dgm:pt>
    <dgm:pt modelId="{BD1478E7-7020-420C-B5D1-25337835A880}" type="pres">
      <dgm:prSet presAssocID="{C694951B-18B0-497F-B4AE-10667CB54BF1}" presName="parentText" presStyleLbl="node1" presStyleIdx="1" presStyleCnt="2">
        <dgm:presLayoutVars>
          <dgm:chMax val="0"/>
          <dgm:bulletEnabled val="1"/>
        </dgm:presLayoutVars>
      </dgm:prSet>
      <dgm:spPr/>
      <dgm:t>
        <a:bodyPr/>
        <a:lstStyle/>
        <a:p>
          <a:endParaRPr lang="en-US"/>
        </a:p>
      </dgm:t>
    </dgm:pt>
    <dgm:pt modelId="{7947F37E-53F9-4BB6-999B-16D684A9A062}" type="pres">
      <dgm:prSet presAssocID="{C694951B-18B0-497F-B4AE-10667CB54BF1}" presName="negativeSpace" presStyleCnt="0"/>
      <dgm:spPr/>
    </dgm:pt>
    <dgm:pt modelId="{24E0B2F9-7E60-4755-AAA6-529D398716F6}" type="pres">
      <dgm:prSet presAssocID="{C694951B-18B0-497F-B4AE-10667CB54BF1}" presName="childText" presStyleLbl="conFgAcc1" presStyleIdx="1" presStyleCnt="2">
        <dgm:presLayoutVars>
          <dgm:bulletEnabled val="1"/>
        </dgm:presLayoutVars>
      </dgm:prSet>
      <dgm:spPr/>
      <dgm:t>
        <a:bodyPr/>
        <a:lstStyle/>
        <a:p>
          <a:endParaRPr lang="en-US"/>
        </a:p>
      </dgm:t>
    </dgm:pt>
  </dgm:ptLst>
  <dgm:cxnLst>
    <dgm:cxn modelId="{7B6D98FB-6622-44E2-8320-6B0B7D7F5837}" srcId="{F97EF019-6B14-418E-AC7E-734FC7AE1115}" destId="{7121DE28-091D-440D-94B3-CE8F731DF19A}" srcOrd="0" destOrd="0" parTransId="{FB016466-5B51-4C72-B843-37B1D642C6D1}" sibTransId="{5D069C87-7160-4507-9443-45224BFAC676}"/>
    <dgm:cxn modelId="{C8B70BA1-2614-433E-A328-8F3F5AABA460}" type="presOf" srcId="{EFEBCD3C-C086-46C5-BCF6-D208448DAAF1}" destId="{8A9FA4E2-AEDD-4FAF-A370-591980D77DE6}" srcOrd="0" destOrd="0" presId="urn:microsoft.com/office/officeart/2005/8/layout/list1"/>
    <dgm:cxn modelId="{E2A86FC8-8B6F-4B57-ADE9-E6C8D159942F}" type="presOf" srcId="{F97EF019-6B14-418E-AC7E-734FC7AE1115}" destId="{AABB196E-D4D9-4E8A-BC47-563DCA640053}" srcOrd="0" destOrd="0" presId="urn:microsoft.com/office/officeart/2005/8/layout/list1"/>
    <dgm:cxn modelId="{396D4AAD-94E2-4616-BBE6-17E999419BA3}" type="presOf" srcId="{7121DE28-091D-440D-94B3-CE8F731DF19A}" destId="{E4BBA732-3458-4649-83C9-96A3A9A967CD}" srcOrd="1" destOrd="0" presId="urn:microsoft.com/office/officeart/2005/8/layout/list1"/>
    <dgm:cxn modelId="{2E3BBEB3-C5BF-42FA-B597-7F42DA7B3139}" srcId="{F97EF019-6B14-418E-AC7E-734FC7AE1115}" destId="{C694951B-18B0-497F-B4AE-10667CB54BF1}" srcOrd="1" destOrd="0" parTransId="{122A874A-0A40-4698-B98E-B1C433A69FBE}" sibTransId="{3E992F1D-F6D4-4DE2-A792-9F395664B688}"/>
    <dgm:cxn modelId="{98C2D391-EDAF-4E05-AF3B-AB6120405AD5}" srcId="{C694951B-18B0-497F-B4AE-10667CB54BF1}" destId="{02E8DB55-55BA-40C8-AF9A-978F4C5B96EE}" srcOrd="0" destOrd="0" parTransId="{8D046F4C-9D62-4EB0-9F7D-18DEC3ACD970}" sibTransId="{A3565E48-A882-4944-849A-75ECCB5425A5}"/>
    <dgm:cxn modelId="{24F344F7-6CD5-47C8-B737-CB8D9C44E9B1}" type="presOf" srcId="{C694951B-18B0-497F-B4AE-10667CB54BF1}" destId="{BD1478E7-7020-420C-B5D1-25337835A880}" srcOrd="1" destOrd="0" presId="urn:microsoft.com/office/officeart/2005/8/layout/list1"/>
    <dgm:cxn modelId="{C1AF99B9-1B95-452E-A78A-484CAC8533F1}" type="presOf" srcId="{C694951B-18B0-497F-B4AE-10667CB54BF1}" destId="{401F1FB1-F863-4868-9227-0A1FF1B07CB0}" srcOrd="0" destOrd="0" presId="urn:microsoft.com/office/officeart/2005/8/layout/list1"/>
    <dgm:cxn modelId="{B62E91A8-64B7-4FEE-BD20-57AA921104A9}" type="presOf" srcId="{7121DE28-091D-440D-94B3-CE8F731DF19A}" destId="{861BADA9-84C3-4E4C-B6A4-8CC13D9C19D5}" srcOrd="0" destOrd="0" presId="urn:microsoft.com/office/officeart/2005/8/layout/list1"/>
    <dgm:cxn modelId="{4DF1E159-6203-4615-AFDC-E17E6D7710C8}" type="presOf" srcId="{02E8DB55-55BA-40C8-AF9A-978F4C5B96EE}" destId="{24E0B2F9-7E60-4755-AAA6-529D398716F6}" srcOrd="0" destOrd="0" presId="urn:microsoft.com/office/officeart/2005/8/layout/list1"/>
    <dgm:cxn modelId="{5D3EEB0E-1AA1-42E4-A6AA-6DA5DD1A8310}" srcId="{7121DE28-091D-440D-94B3-CE8F731DF19A}" destId="{EFEBCD3C-C086-46C5-BCF6-D208448DAAF1}" srcOrd="0" destOrd="0" parTransId="{4D051526-24DE-4E1C-B15F-B5322CBD35E2}" sibTransId="{6A7EE520-715F-43FE-AB51-DA7ABB622FE6}"/>
    <dgm:cxn modelId="{3276FF3C-2B24-4DC2-B94B-59A13B1C751F}" type="presParOf" srcId="{AABB196E-D4D9-4E8A-BC47-563DCA640053}" destId="{04C055D6-229D-45F1-83A3-717FCCD3105A}" srcOrd="0" destOrd="0" presId="urn:microsoft.com/office/officeart/2005/8/layout/list1"/>
    <dgm:cxn modelId="{11499E89-0C38-4FC5-9D38-280624DD9BB3}" type="presParOf" srcId="{04C055D6-229D-45F1-83A3-717FCCD3105A}" destId="{861BADA9-84C3-4E4C-B6A4-8CC13D9C19D5}" srcOrd="0" destOrd="0" presId="urn:microsoft.com/office/officeart/2005/8/layout/list1"/>
    <dgm:cxn modelId="{4E672B43-3383-484A-959E-0A186FFA831E}" type="presParOf" srcId="{04C055D6-229D-45F1-83A3-717FCCD3105A}" destId="{E4BBA732-3458-4649-83C9-96A3A9A967CD}" srcOrd="1" destOrd="0" presId="urn:microsoft.com/office/officeart/2005/8/layout/list1"/>
    <dgm:cxn modelId="{4A20983C-F116-404F-9652-DFFB536BBB25}" type="presParOf" srcId="{AABB196E-D4D9-4E8A-BC47-563DCA640053}" destId="{A92008B2-63A1-47FF-9F97-937F24FD7149}" srcOrd="1" destOrd="0" presId="urn:microsoft.com/office/officeart/2005/8/layout/list1"/>
    <dgm:cxn modelId="{C33222F5-9FFF-4B29-B295-2FCF91D574BB}" type="presParOf" srcId="{AABB196E-D4D9-4E8A-BC47-563DCA640053}" destId="{8A9FA4E2-AEDD-4FAF-A370-591980D77DE6}" srcOrd="2" destOrd="0" presId="urn:microsoft.com/office/officeart/2005/8/layout/list1"/>
    <dgm:cxn modelId="{0A22CE25-55F9-4C56-B516-15DC4CE3FDAF}" type="presParOf" srcId="{AABB196E-D4D9-4E8A-BC47-563DCA640053}" destId="{9F663C2B-3F84-4277-9588-6E084DAB10AA}" srcOrd="3" destOrd="0" presId="urn:microsoft.com/office/officeart/2005/8/layout/list1"/>
    <dgm:cxn modelId="{14B4E5FE-D0AF-4FB4-B995-EAEDFC7DCB2A}" type="presParOf" srcId="{AABB196E-D4D9-4E8A-BC47-563DCA640053}" destId="{5EB99840-1E08-4E0E-9BAF-388C5D0E9E45}" srcOrd="4" destOrd="0" presId="urn:microsoft.com/office/officeart/2005/8/layout/list1"/>
    <dgm:cxn modelId="{3A4AB879-41DC-4206-8941-F49EB46BE0B9}" type="presParOf" srcId="{5EB99840-1E08-4E0E-9BAF-388C5D0E9E45}" destId="{401F1FB1-F863-4868-9227-0A1FF1B07CB0}" srcOrd="0" destOrd="0" presId="urn:microsoft.com/office/officeart/2005/8/layout/list1"/>
    <dgm:cxn modelId="{BC636D28-BE3C-46F2-B3F0-192A0F2360B3}" type="presParOf" srcId="{5EB99840-1E08-4E0E-9BAF-388C5D0E9E45}" destId="{BD1478E7-7020-420C-B5D1-25337835A880}" srcOrd="1" destOrd="0" presId="urn:microsoft.com/office/officeart/2005/8/layout/list1"/>
    <dgm:cxn modelId="{896345E2-3388-4D9E-9895-E143F5270CD1}" type="presParOf" srcId="{AABB196E-D4D9-4E8A-BC47-563DCA640053}" destId="{7947F37E-53F9-4BB6-999B-16D684A9A062}" srcOrd="5" destOrd="0" presId="urn:microsoft.com/office/officeart/2005/8/layout/list1"/>
    <dgm:cxn modelId="{BB87A44F-B22D-4C7D-A0A1-DC248AEC2BA7}" type="presParOf" srcId="{AABB196E-D4D9-4E8A-BC47-563DCA640053}" destId="{24E0B2F9-7E60-4755-AAA6-529D398716F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5756C-CD1F-447F-B599-A6295E051E8F}">
      <dsp:nvSpPr>
        <dsp:cNvPr id="0" name=""/>
        <dsp:cNvSpPr/>
      </dsp:nvSpPr>
      <dsp:spPr>
        <a:xfrm>
          <a:off x="1279" y="375722"/>
          <a:ext cx="2787178" cy="6917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t>Measure</a:t>
          </a:r>
          <a:endParaRPr lang="en-US" sz="2800" b="1" kern="1200" dirty="0"/>
        </a:p>
      </dsp:txBody>
      <dsp:txXfrm>
        <a:off x="21539" y="395982"/>
        <a:ext cx="2746658" cy="651215"/>
      </dsp:txXfrm>
    </dsp:sp>
    <dsp:sp modelId="{407DF4E0-A393-424A-AC75-0F56BB33980E}">
      <dsp:nvSpPr>
        <dsp:cNvPr id="0" name=""/>
        <dsp:cNvSpPr/>
      </dsp:nvSpPr>
      <dsp:spPr>
        <a:xfrm>
          <a:off x="279997" y="1067458"/>
          <a:ext cx="282285" cy="1203064"/>
        </a:xfrm>
        <a:custGeom>
          <a:avLst/>
          <a:gdLst/>
          <a:ahLst/>
          <a:cxnLst/>
          <a:rect l="0" t="0" r="0" b="0"/>
          <a:pathLst>
            <a:path>
              <a:moveTo>
                <a:pt x="0" y="0"/>
              </a:moveTo>
              <a:lnTo>
                <a:pt x="0" y="1203064"/>
              </a:lnTo>
              <a:lnTo>
                <a:pt x="282285" y="120306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1CA838-A86C-41CA-8BBD-EEC07462E492}">
      <dsp:nvSpPr>
        <dsp:cNvPr id="0" name=""/>
        <dsp:cNvSpPr/>
      </dsp:nvSpPr>
      <dsp:spPr>
        <a:xfrm>
          <a:off x="562282" y="1219304"/>
          <a:ext cx="3454273" cy="210243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l" defTabSz="977900">
            <a:lnSpc>
              <a:spcPct val="90000"/>
            </a:lnSpc>
            <a:spcBef>
              <a:spcPct val="0"/>
            </a:spcBef>
            <a:spcAft>
              <a:spcPct val="35000"/>
            </a:spcAft>
          </a:pPr>
          <a:r>
            <a:rPr lang="en-US" sz="2200" u="none" kern="1200" dirty="0" smtClean="0">
              <a:latin typeface="Calibri" pitchFamily="34" charset="0"/>
            </a:rPr>
            <a:t>Assess the extent to which HIV health services are </a:t>
          </a:r>
          <a:r>
            <a:rPr lang="en-US" sz="2200" u="sng" kern="1200" dirty="0" smtClean="0">
              <a:latin typeface="Calibri" pitchFamily="34" charset="0"/>
            </a:rPr>
            <a:t>consistent with the most recent Public Health Service guidelines </a:t>
          </a:r>
          <a:r>
            <a:rPr lang="en-US" sz="2200" u="none" kern="1200" dirty="0" smtClean="0">
              <a:latin typeface="Calibri" pitchFamily="34" charset="0"/>
            </a:rPr>
            <a:t>for the treatment of HIV disease and related opportunistic infections; </a:t>
          </a:r>
          <a:endParaRPr lang="en-US" sz="2200" u="none" kern="1200" dirty="0"/>
        </a:p>
      </dsp:txBody>
      <dsp:txXfrm>
        <a:off x="623860" y="1280882"/>
        <a:ext cx="3331117" cy="1979282"/>
      </dsp:txXfrm>
    </dsp:sp>
    <dsp:sp modelId="{7C7C51C4-2151-4E37-B529-3D8C06FD3EB0}">
      <dsp:nvSpPr>
        <dsp:cNvPr id="0" name=""/>
        <dsp:cNvSpPr/>
      </dsp:nvSpPr>
      <dsp:spPr>
        <a:xfrm>
          <a:off x="4240756" y="375722"/>
          <a:ext cx="2787178" cy="6917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t>Improvement </a:t>
          </a:r>
          <a:endParaRPr lang="en-US" sz="2800" b="1" kern="1200" dirty="0"/>
        </a:p>
      </dsp:txBody>
      <dsp:txXfrm>
        <a:off x="4261016" y="395982"/>
        <a:ext cx="2746658" cy="651215"/>
      </dsp:txXfrm>
    </dsp:sp>
    <dsp:sp modelId="{6FB52C43-1F19-4B66-9A96-91B46F718EEF}">
      <dsp:nvSpPr>
        <dsp:cNvPr id="0" name=""/>
        <dsp:cNvSpPr/>
      </dsp:nvSpPr>
      <dsp:spPr>
        <a:xfrm>
          <a:off x="4519474" y="1067458"/>
          <a:ext cx="125623" cy="1164699"/>
        </a:xfrm>
        <a:custGeom>
          <a:avLst/>
          <a:gdLst/>
          <a:ahLst/>
          <a:cxnLst/>
          <a:rect l="0" t="0" r="0" b="0"/>
          <a:pathLst>
            <a:path>
              <a:moveTo>
                <a:pt x="0" y="0"/>
              </a:moveTo>
              <a:lnTo>
                <a:pt x="0" y="1164699"/>
              </a:lnTo>
              <a:lnTo>
                <a:pt x="125623" y="116469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E3F431-7A92-4962-A459-B838CF39A5C1}">
      <dsp:nvSpPr>
        <dsp:cNvPr id="0" name=""/>
        <dsp:cNvSpPr/>
      </dsp:nvSpPr>
      <dsp:spPr>
        <a:xfrm>
          <a:off x="4645098" y="1232961"/>
          <a:ext cx="3663802" cy="199839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l" defTabSz="977900">
            <a:lnSpc>
              <a:spcPct val="100000"/>
            </a:lnSpc>
            <a:spcBef>
              <a:spcPct val="0"/>
            </a:spcBef>
            <a:spcAft>
              <a:spcPts val="0"/>
            </a:spcAft>
          </a:pPr>
          <a:r>
            <a:rPr lang="en-US" sz="2200" u="sng" kern="1200" baseline="0" dirty="0" smtClean="0">
              <a:latin typeface="Calibri" pitchFamily="34" charset="0"/>
            </a:rPr>
            <a:t>Develop strategies for ensuring that such services are consistent with the guidelines</a:t>
          </a:r>
          <a:r>
            <a:rPr lang="en-US" sz="2200" u="none" kern="1200" baseline="0" dirty="0" smtClean="0">
              <a:latin typeface="Calibri" pitchFamily="34" charset="0"/>
            </a:rPr>
            <a:t> for improvement in the access to and quality of HIV services”</a:t>
          </a:r>
          <a:endParaRPr lang="en-US" sz="2200" u="none" kern="1200" baseline="0" dirty="0"/>
        </a:p>
      </dsp:txBody>
      <dsp:txXfrm>
        <a:off x="4703629" y="1291492"/>
        <a:ext cx="3546740" cy="1881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FA4E2-AEDD-4FAF-A370-591980D77DE6}">
      <dsp:nvSpPr>
        <dsp:cNvPr id="0" name=""/>
        <dsp:cNvSpPr/>
      </dsp:nvSpPr>
      <dsp:spPr>
        <a:xfrm>
          <a:off x="0" y="803849"/>
          <a:ext cx="8458200" cy="17608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56450" tIns="1083056" rIns="656450"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RWHAPQuality@hrsa.gov</a:t>
          </a:r>
          <a:endParaRPr lang="en-US" sz="3200" kern="1200" dirty="0"/>
        </a:p>
      </dsp:txBody>
      <dsp:txXfrm>
        <a:off x="0" y="803849"/>
        <a:ext cx="8458200" cy="1760850"/>
      </dsp:txXfrm>
    </dsp:sp>
    <dsp:sp modelId="{E4BBA732-3458-4649-83C9-96A3A9A967CD}">
      <dsp:nvSpPr>
        <dsp:cNvPr id="0" name=""/>
        <dsp:cNvSpPr/>
      </dsp:nvSpPr>
      <dsp:spPr>
        <a:xfrm>
          <a:off x="422910" y="36329"/>
          <a:ext cx="5920740" cy="15350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1422400">
            <a:lnSpc>
              <a:spcPct val="90000"/>
            </a:lnSpc>
            <a:spcBef>
              <a:spcPct val="0"/>
            </a:spcBef>
            <a:spcAft>
              <a:spcPct val="35000"/>
            </a:spcAft>
          </a:pPr>
          <a:r>
            <a:rPr lang="en-US" sz="3200" kern="1200" dirty="0" smtClean="0"/>
            <a:t>Clinical Quality Management Questions??? </a:t>
          </a:r>
          <a:endParaRPr lang="en-US" sz="3200" kern="1200" dirty="0"/>
        </a:p>
      </dsp:txBody>
      <dsp:txXfrm>
        <a:off x="497844" y="111263"/>
        <a:ext cx="5770872" cy="1385172"/>
      </dsp:txXfrm>
    </dsp:sp>
    <dsp:sp modelId="{24E0B2F9-7E60-4755-AAA6-529D398716F6}">
      <dsp:nvSpPr>
        <dsp:cNvPr id="0" name=""/>
        <dsp:cNvSpPr/>
      </dsp:nvSpPr>
      <dsp:spPr>
        <a:xfrm>
          <a:off x="0" y="3613020"/>
          <a:ext cx="8458200" cy="1760850"/>
        </a:xfrm>
        <a:prstGeom prst="rect">
          <a:avLst/>
        </a:prstGeom>
        <a:solidFill>
          <a:schemeClr val="lt1">
            <a:alpha val="90000"/>
            <a:hueOff val="0"/>
            <a:satOff val="0"/>
            <a:lumOff val="0"/>
            <a:alphaOff val="0"/>
          </a:schemeClr>
        </a:solidFill>
        <a:ln w="12700" cap="flat" cmpd="sng" algn="ctr">
          <a:solidFill>
            <a:schemeClr val="accent5">
              <a:hueOff val="1106248"/>
              <a:satOff val="12561"/>
              <a:lumOff val="1137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56450" tIns="1083056" rIns="656450"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HIVmeasures@hrsa.gov</a:t>
          </a:r>
          <a:endParaRPr lang="en-US" sz="3200" kern="1200" dirty="0"/>
        </a:p>
      </dsp:txBody>
      <dsp:txXfrm>
        <a:off x="0" y="3613020"/>
        <a:ext cx="8458200" cy="1760850"/>
      </dsp:txXfrm>
    </dsp:sp>
    <dsp:sp modelId="{BD1478E7-7020-420C-B5D1-25337835A880}">
      <dsp:nvSpPr>
        <dsp:cNvPr id="0" name=""/>
        <dsp:cNvSpPr/>
      </dsp:nvSpPr>
      <dsp:spPr>
        <a:xfrm>
          <a:off x="422910" y="2845499"/>
          <a:ext cx="5920740" cy="1535040"/>
        </a:xfrm>
        <a:prstGeom prst="roundRect">
          <a:avLst/>
        </a:prstGeom>
        <a:solidFill>
          <a:schemeClr val="accent5">
            <a:hueOff val="1106248"/>
            <a:satOff val="12561"/>
            <a:lumOff val="1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1422400">
            <a:lnSpc>
              <a:spcPct val="90000"/>
            </a:lnSpc>
            <a:spcBef>
              <a:spcPct val="0"/>
            </a:spcBef>
            <a:spcAft>
              <a:spcPct val="35000"/>
            </a:spcAft>
          </a:pPr>
          <a:r>
            <a:rPr lang="en-US" sz="3200" kern="1200" dirty="0" smtClean="0"/>
            <a:t>HIV/AIDS Bureau Performance Measure Questions???</a:t>
          </a:r>
          <a:endParaRPr lang="en-US" sz="3200" kern="1200" dirty="0"/>
        </a:p>
      </dsp:txBody>
      <dsp:txXfrm>
        <a:off x="497844" y="2920433"/>
        <a:ext cx="5770872" cy="13851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A3378-E4C6-4D2F-8DF1-23C8EAE7B34A}" type="datetimeFigureOut">
              <a:rPr lang="en-US" smtClean="0"/>
              <a:t>9/19/2017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11B83-7453-4C63-9F24-B8D95A5E7065}" type="slidenum">
              <a:rPr lang="en-US" smtClean="0"/>
              <a:t>‹#›</a:t>
            </a:fld>
            <a:endParaRPr lang="en-US"/>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CAA11B83-7453-4C63-9F24-B8D95A5E7065}" type="slidenum">
              <a:rPr lang="en-US" smtClean="0"/>
              <a:t>4</a:t>
            </a:fld>
            <a:endParaRPr lang="en-US"/>
          </a:p>
        </p:txBody>
      </p:sp>
    </p:spTree>
    <p:extLst>
      <p:ext uri="{BB962C8B-B14F-4D97-AF65-F5344CB8AC3E}">
        <p14:creationId xmlns:p14="http://schemas.microsoft.com/office/powerpoint/2010/main" val="1927432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19</a:t>
            </a:fld>
            <a:endParaRPr lang="en-US"/>
          </a:p>
        </p:txBody>
      </p:sp>
    </p:spTree>
    <p:extLst>
      <p:ext uri="{BB962C8B-B14F-4D97-AF65-F5344CB8AC3E}">
        <p14:creationId xmlns:p14="http://schemas.microsoft.com/office/powerpoint/2010/main" val="3375300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20</a:t>
            </a:fld>
            <a:endParaRPr lang="en-US"/>
          </a:p>
        </p:txBody>
      </p:sp>
    </p:spTree>
    <p:extLst>
      <p:ext uri="{BB962C8B-B14F-4D97-AF65-F5344CB8AC3E}">
        <p14:creationId xmlns:p14="http://schemas.microsoft.com/office/powerpoint/2010/main" val="1818950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a:p>
            <a:endParaRPr lang="en-US" altLang="en-US" dirty="0"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51252" indent="-288943" eaLnBrk="0" hangingPunct="0">
              <a:spcBef>
                <a:spcPct val="30000"/>
              </a:spcBef>
              <a:defRPr kumimoji="1" sz="1200">
                <a:solidFill>
                  <a:schemeClr val="tx1"/>
                </a:solidFill>
                <a:latin typeface="Arial" charset="0"/>
              </a:defRPr>
            </a:lvl2pPr>
            <a:lvl3pPr marL="1155772" indent="-231154" eaLnBrk="0" hangingPunct="0">
              <a:spcBef>
                <a:spcPct val="30000"/>
              </a:spcBef>
              <a:defRPr kumimoji="1" sz="1200">
                <a:solidFill>
                  <a:schemeClr val="tx1"/>
                </a:solidFill>
                <a:latin typeface="Arial" charset="0"/>
              </a:defRPr>
            </a:lvl3pPr>
            <a:lvl4pPr marL="1618080" indent="-231154" eaLnBrk="0" hangingPunct="0">
              <a:spcBef>
                <a:spcPct val="30000"/>
              </a:spcBef>
              <a:defRPr kumimoji="1" sz="1200">
                <a:solidFill>
                  <a:schemeClr val="tx1"/>
                </a:solidFill>
                <a:latin typeface="Arial" charset="0"/>
              </a:defRPr>
            </a:lvl4pPr>
            <a:lvl5pPr marL="2080390" indent="-231154" eaLnBrk="0" hangingPunct="0">
              <a:spcBef>
                <a:spcPct val="30000"/>
              </a:spcBef>
              <a:defRPr kumimoji="1" sz="1200">
                <a:solidFill>
                  <a:schemeClr val="tx1"/>
                </a:solidFill>
                <a:latin typeface="Arial" charset="0"/>
              </a:defRPr>
            </a:lvl5pPr>
            <a:lvl6pPr marL="2542698" indent="-231154" eaLnBrk="0" fontAlgn="base" hangingPunct="0">
              <a:spcBef>
                <a:spcPct val="30000"/>
              </a:spcBef>
              <a:spcAft>
                <a:spcPct val="0"/>
              </a:spcAft>
              <a:defRPr kumimoji="1" sz="1200">
                <a:solidFill>
                  <a:schemeClr val="tx1"/>
                </a:solidFill>
                <a:latin typeface="Arial" charset="0"/>
              </a:defRPr>
            </a:lvl6pPr>
            <a:lvl7pPr marL="3005005" indent="-231154" eaLnBrk="0" fontAlgn="base" hangingPunct="0">
              <a:spcBef>
                <a:spcPct val="30000"/>
              </a:spcBef>
              <a:spcAft>
                <a:spcPct val="0"/>
              </a:spcAft>
              <a:defRPr kumimoji="1" sz="1200">
                <a:solidFill>
                  <a:schemeClr val="tx1"/>
                </a:solidFill>
                <a:latin typeface="Arial" charset="0"/>
              </a:defRPr>
            </a:lvl7pPr>
            <a:lvl8pPr marL="3467315" indent="-231154" eaLnBrk="0" fontAlgn="base" hangingPunct="0">
              <a:spcBef>
                <a:spcPct val="30000"/>
              </a:spcBef>
              <a:spcAft>
                <a:spcPct val="0"/>
              </a:spcAft>
              <a:defRPr kumimoji="1" sz="1200">
                <a:solidFill>
                  <a:schemeClr val="tx1"/>
                </a:solidFill>
                <a:latin typeface="Arial" charset="0"/>
              </a:defRPr>
            </a:lvl8pPr>
            <a:lvl9pPr marL="3929623" indent="-231154"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C6ACD194-CC53-412A-9BE5-E0B2DA63BBF1}" type="slidenum">
              <a:rPr kumimoji="0" lang="en-US" altLang="en-US" smtClean="0"/>
              <a:pPr eaLnBrk="1" hangingPunct="1">
                <a:spcBef>
                  <a:spcPct val="0"/>
                </a:spcBef>
              </a:pPr>
              <a:t>21</a:t>
            </a:fld>
            <a:endParaRPr kumimoji="0" lang="en-US" altLang="en-US" smtClean="0"/>
          </a:p>
        </p:txBody>
      </p:sp>
    </p:spTree>
    <p:extLst>
      <p:ext uri="{BB962C8B-B14F-4D97-AF65-F5344CB8AC3E}">
        <p14:creationId xmlns:p14="http://schemas.microsoft.com/office/powerpoint/2010/main" val="2646371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23</a:t>
            </a:fld>
            <a:endParaRPr lang="en-US"/>
          </a:p>
        </p:txBody>
      </p:sp>
    </p:spTree>
    <p:extLst>
      <p:ext uri="{BB962C8B-B14F-4D97-AF65-F5344CB8AC3E}">
        <p14:creationId xmlns:p14="http://schemas.microsoft.com/office/powerpoint/2010/main" val="1100148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24</a:t>
            </a:fld>
            <a:endParaRPr lang="en-US"/>
          </a:p>
        </p:txBody>
      </p:sp>
    </p:spTree>
    <p:extLst>
      <p:ext uri="{BB962C8B-B14F-4D97-AF65-F5344CB8AC3E}">
        <p14:creationId xmlns:p14="http://schemas.microsoft.com/office/powerpoint/2010/main" val="2859233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25</a:t>
            </a:fld>
            <a:endParaRPr lang="en-US"/>
          </a:p>
        </p:txBody>
      </p:sp>
    </p:spTree>
    <p:extLst>
      <p:ext uri="{BB962C8B-B14F-4D97-AF65-F5344CB8AC3E}">
        <p14:creationId xmlns:p14="http://schemas.microsoft.com/office/powerpoint/2010/main" val="446252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F55B4818-24B6-4992-8513-9BC043A8C824}" type="slidenum">
              <a:rPr lang="en-US" smtClean="0"/>
              <a:t>6</a:t>
            </a:fld>
            <a:endParaRPr lang="en-US"/>
          </a:p>
        </p:txBody>
      </p:sp>
    </p:spTree>
    <p:extLst>
      <p:ext uri="{BB962C8B-B14F-4D97-AF65-F5344CB8AC3E}">
        <p14:creationId xmlns:p14="http://schemas.microsoft.com/office/powerpoint/2010/main" val="1426206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7</a:t>
            </a:fld>
            <a:endParaRPr lang="en-US"/>
          </a:p>
        </p:txBody>
      </p:sp>
    </p:spTree>
    <p:extLst>
      <p:ext uri="{BB962C8B-B14F-4D97-AF65-F5344CB8AC3E}">
        <p14:creationId xmlns:p14="http://schemas.microsoft.com/office/powerpoint/2010/main" val="56944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8</a:t>
            </a:fld>
            <a:endParaRPr lang="en-US"/>
          </a:p>
        </p:txBody>
      </p:sp>
    </p:spTree>
    <p:extLst>
      <p:ext uri="{BB962C8B-B14F-4D97-AF65-F5344CB8AC3E}">
        <p14:creationId xmlns:p14="http://schemas.microsoft.com/office/powerpoint/2010/main" val="3868087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9</a:t>
            </a:fld>
            <a:endParaRPr lang="en-US"/>
          </a:p>
        </p:txBody>
      </p:sp>
    </p:spTree>
    <p:extLst>
      <p:ext uri="{BB962C8B-B14F-4D97-AF65-F5344CB8AC3E}">
        <p14:creationId xmlns:p14="http://schemas.microsoft.com/office/powerpoint/2010/main" val="56038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F55B4818-24B6-4992-8513-9BC043A8C824}" type="slidenum">
              <a:rPr lang="en-US" smtClean="0"/>
              <a:t>15</a:t>
            </a:fld>
            <a:endParaRPr lang="en-US"/>
          </a:p>
        </p:txBody>
      </p:sp>
    </p:spTree>
    <p:extLst>
      <p:ext uri="{BB962C8B-B14F-4D97-AF65-F5344CB8AC3E}">
        <p14:creationId xmlns:p14="http://schemas.microsoft.com/office/powerpoint/2010/main" val="2884619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F55B4818-24B6-4992-8513-9BC043A8C824}" type="slidenum">
              <a:rPr lang="en-US" smtClean="0"/>
              <a:t>16</a:t>
            </a:fld>
            <a:endParaRPr lang="en-US"/>
          </a:p>
        </p:txBody>
      </p:sp>
    </p:spTree>
    <p:extLst>
      <p:ext uri="{BB962C8B-B14F-4D97-AF65-F5344CB8AC3E}">
        <p14:creationId xmlns:p14="http://schemas.microsoft.com/office/powerpoint/2010/main" val="477347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17</a:t>
            </a:fld>
            <a:endParaRPr lang="en-US"/>
          </a:p>
        </p:txBody>
      </p:sp>
    </p:spTree>
    <p:extLst>
      <p:ext uri="{BB962C8B-B14F-4D97-AF65-F5344CB8AC3E}">
        <p14:creationId xmlns:p14="http://schemas.microsoft.com/office/powerpoint/2010/main" val="54981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5B4818-24B6-4992-8513-9BC043A8C824}" type="slidenum">
              <a:rPr lang="en-US" smtClean="0"/>
              <a:t>18</a:t>
            </a:fld>
            <a:endParaRPr lang="en-US"/>
          </a:p>
        </p:txBody>
      </p:sp>
    </p:spTree>
    <p:extLst>
      <p:ext uri="{BB962C8B-B14F-4D97-AF65-F5344CB8AC3E}">
        <p14:creationId xmlns:p14="http://schemas.microsoft.com/office/powerpoint/2010/main" val="361587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074"/>
            <a:ext cx="7391400" cy="1371601"/>
          </a:xfrm>
        </p:spPr>
        <p:txBody>
          <a:bodyPr anchor="t">
            <a:normAutofit/>
          </a:bodyPr>
          <a:lstStyle>
            <a:lvl1pPr algn="l">
              <a:defRPr sz="4000" b="1">
                <a:solidFill>
                  <a:srgbClr val="0F4D7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292475"/>
            <a:ext cx="6248400" cy="685800"/>
          </a:xfrm>
        </p:spPr>
        <p:txBody>
          <a:bodyPr>
            <a:normAutofit/>
          </a:bodyPr>
          <a:lstStyle>
            <a:lvl1pPr marL="0" indent="0" algn="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429250" y="4054475"/>
            <a:ext cx="2647950" cy="365125"/>
          </a:xfrm>
          <a:prstGeom prst="rect">
            <a:avLst/>
          </a:prstGeom>
        </p:spPr>
        <p:txBody>
          <a:bodyPr/>
          <a:lstStyle>
            <a:lvl1pPr algn="r">
              <a:defRPr sz="2200" b="1">
                <a:solidFill>
                  <a:schemeClr val="tx1">
                    <a:lumMod val="85000"/>
                    <a:lumOff val="15000"/>
                  </a:schemeClr>
                </a:solidFill>
              </a:defRPr>
            </a:lvl1pPr>
          </a:lstStyle>
          <a:p>
            <a:endParaRPr lang="en-US" dirty="0"/>
          </a:p>
        </p:txBody>
      </p:sp>
    </p:spTree>
    <p:extLst>
      <p:ext uri="{BB962C8B-B14F-4D97-AF65-F5344CB8AC3E}">
        <p14:creationId xmlns:p14="http://schemas.microsoft.com/office/powerpoint/2010/main" val="22618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315241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96700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50933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4184551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98683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50586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273650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1452400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892727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48658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325563"/>
          </a:xfrm>
        </p:spPr>
        <p:txBody>
          <a:bodyPr>
            <a:normAutofit/>
          </a:bodyPr>
          <a:lstStyle>
            <a:lvl1pPr algn="l" defTabSz="914400" rtl="0" eaLnBrk="1" latinLnBrk="0" hangingPunct="1">
              <a:lnSpc>
                <a:spcPct val="90000"/>
              </a:lnSpc>
              <a:spcBef>
                <a:spcPct val="0"/>
              </a:spcBef>
              <a:buNone/>
              <a:defRPr lang="en-US" sz="3000" b="1" kern="1200" dirty="0">
                <a:solidFill>
                  <a:srgbClr val="0F4D7B"/>
                </a:solidFill>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173163"/>
            <a:ext cx="7886700" cy="336708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a:p>
        </p:txBody>
      </p:sp>
      <p:cxnSp>
        <p:nvCxnSpPr>
          <p:cNvPr id="7" name="Straight Connector 6"/>
          <p:cNvCxnSpPr/>
          <p:nvPr userDrawn="1"/>
        </p:nvCxnSpPr>
        <p:spPr>
          <a:xfrm>
            <a:off x="0" y="9906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96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2617957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616534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a:p>
        </p:txBody>
      </p:sp>
    </p:spTree>
    <p:extLst>
      <p:ext uri="{BB962C8B-B14F-4D97-AF65-F5344CB8AC3E}">
        <p14:creationId xmlns:p14="http://schemas.microsoft.com/office/powerpoint/2010/main" val="338723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20636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7478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7010400" y="6569075"/>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01567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62237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67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301755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a:xfrm>
            <a:off x="7010400" y="6553200"/>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165749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362200"/>
            <a:ext cx="7886700" cy="33670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838200" y="6553200"/>
            <a:ext cx="6565392"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5729289"/>
            <a:ext cx="900111" cy="900111"/>
          </a:xfrm>
          <a:prstGeom prst="rect">
            <a:avLst/>
          </a:prstGeom>
        </p:spPr>
      </p:pic>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458547" y="6119096"/>
            <a:ext cx="1609254" cy="434104"/>
          </a:xfrm>
          <a:prstGeom prst="rect">
            <a:avLst/>
          </a:prstGeom>
        </p:spPr>
      </p:pic>
      <p:sp>
        <p:nvSpPr>
          <p:cNvPr id="4" name="Slide Number Placeholder 3"/>
          <p:cNvSpPr>
            <a:spLocks noGrp="1"/>
          </p:cNvSpPr>
          <p:nvPr>
            <p:ph type="sldNum" sz="quarter" idx="4"/>
          </p:nvPr>
        </p:nvSpPr>
        <p:spPr>
          <a:xfrm>
            <a:off x="7010401" y="6553200"/>
            <a:ext cx="2057400" cy="365125"/>
          </a:xfrm>
          <a:prstGeom prst="rect">
            <a:avLst/>
          </a:prstGeom>
        </p:spPr>
        <p:txBody>
          <a:bodyPr vert="horz" lIns="91440" tIns="45720" rIns="91440" bIns="45720" rtlCol="0" anchor="ctr"/>
          <a:lstStyle>
            <a:lvl1pPr algn="r">
              <a:defRPr sz="1200" b="1">
                <a:solidFill>
                  <a:schemeClr val="bg1"/>
                </a:solidFill>
              </a:defRPr>
            </a:lvl1pPr>
          </a:lstStyle>
          <a:p>
            <a:fld id="{429ED7D3-FBF0-4A14-AC97-B6BAAAA9ECD2}" type="slidenum">
              <a:rPr lang="en-US" smtClean="0"/>
              <a:pPr/>
              <a:t>‹#›</a:t>
            </a:fld>
            <a:endParaRPr lang="en-US"/>
          </a:p>
        </p:txBody>
      </p:sp>
    </p:spTree>
    <p:extLst>
      <p:ext uri="{BB962C8B-B14F-4D97-AF65-F5344CB8AC3E}">
        <p14:creationId xmlns:p14="http://schemas.microsoft.com/office/powerpoint/2010/main" val="32943507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lang="en-US" sz="4000" b="1" kern="1200" dirty="0">
          <a:solidFill>
            <a:srgbClr val="0F4D7B"/>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b="1" kern="1200">
          <a:solidFill>
            <a:srgbClr val="0F4D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a:p>
        </p:txBody>
      </p:sp>
    </p:spTree>
    <p:extLst>
      <p:ext uri="{BB962C8B-B14F-4D97-AF65-F5344CB8AC3E}">
        <p14:creationId xmlns:p14="http://schemas.microsoft.com/office/powerpoint/2010/main" val="35877999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RWHAPQuality@hrsa.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hyperlink" Target="mailto:kjackson2@hrsa.gov" TargetMode="External"/><Relationship Id="rId7" Type="http://schemas.openxmlformats.org/officeDocument/2006/relationships/hyperlink" Target="mailto:srobilotto@hrsa.gov" TargetMode="External"/><Relationship Id="rId2" Type="http://schemas.openxmlformats.org/officeDocument/2006/relationships/hyperlink" Target="mailto:akhalil@hrsa.gov" TargetMode="External"/><Relationship Id="rId1" Type="http://schemas.openxmlformats.org/officeDocument/2006/relationships/slideLayout" Target="../slideLayouts/slideLayout2.xml"/><Relationship Id="rId6" Type="http://schemas.openxmlformats.org/officeDocument/2006/relationships/hyperlink" Target="mailto:rredwood@hrsa.gov" TargetMode="External"/><Relationship Id="rId5" Type="http://schemas.openxmlformats.org/officeDocument/2006/relationships/hyperlink" Target="mailto:mmatosky@hrsa.gov" TargetMode="External"/><Relationship Id="rId4" Type="http://schemas.openxmlformats.org/officeDocument/2006/relationships/hyperlink" Target="mailto:cmaritim@hrs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hab.hrsa.gov/abouthab/legislation.html"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8001000" cy="2225675"/>
          </a:xfrm>
        </p:spPr>
        <p:txBody>
          <a:bodyPr>
            <a:normAutofit fontScale="90000"/>
          </a:bodyPr>
          <a:lstStyle/>
          <a:p>
            <a:r>
              <a:rPr lang="en-US" dirty="0"/>
              <a:t>Clarifying Ryan White HIV/AIDS Program Clinical Quality Management Program Expectations </a:t>
            </a:r>
            <a:br>
              <a:rPr lang="en-US" dirty="0"/>
            </a:br>
            <a:endParaRPr lang="en-US" dirty="0"/>
          </a:p>
        </p:txBody>
      </p:sp>
      <p:sp>
        <p:nvSpPr>
          <p:cNvPr id="3" name="TextBox 2"/>
          <p:cNvSpPr txBox="1"/>
          <p:nvPr/>
        </p:nvSpPr>
        <p:spPr>
          <a:xfrm>
            <a:off x="609600" y="3657600"/>
            <a:ext cx="7239000" cy="1815882"/>
          </a:xfrm>
          <a:prstGeom prst="rect">
            <a:avLst/>
          </a:prstGeom>
          <a:noFill/>
        </p:spPr>
        <p:txBody>
          <a:bodyPr wrap="square" rtlCol="0">
            <a:spAutoFit/>
          </a:bodyPr>
          <a:lstStyle/>
          <a:p>
            <a:r>
              <a:rPr lang="en-US" sz="2400" b="1" dirty="0" smtClean="0">
                <a:solidFill>
                  <a:srgbClr val="800000"/>
                </a:solidFill>
              </a:rPr>
              <a:t>Marlene Matosky and Susan Robilotto</a:t>
            </a:r>
          </a:p>
          <a:p>
            <a:r>
              <a:rPr lang="en-US" sz="2400" b="1" dirty="0" smtClean="0">
                <a:solidFill>
                  <a:srgbClr val="800000"/>
                </a:solidFill>
              </a:rPr>
              <a:t>HIV/AIDS Bureau (HAB)</a:t>
            </a:r>
          </a:p>
          <a:p>
            <a:r>
              <a:rPr lang="en-US" sz="2400" b="1" dirty="0" smtClean="0">
                <a:solidFill>
                  <a:srgbClr val="800000"/>
                </a:solidFill>
              </a:rPr>
              <a:t>Health Resources and Services Administration (HRSA)</a:t>
            </a:r>
          </a:p>
          <a:p>
            <a:endParaRPr lang="en-US" sz="2000" b="1" dirty="0" smtClean="0">
              <a:solidFill>
                <a:srgbClr val="800000"/>
              </a:solidFill>
            </a:endParaRPr>
          </a:p>
          <a:p>
            <a:r>
              <a:rPr lang="en-US" sz="2000" i="1" dirty="0">
                <a:solidFill>
                  <a:srgbClr val="800000"/>
                </a:solidFill>
              </a:rPr>
              <a:t>Friday, September 8, 2017 </a:t>
            </a:r>
            <a:r>
              <a:rPr lang="en-US" sz="2000" i="1" dirty="0" smtClean="0">
                <a:solidFill>
                  <a:srgbClr val="800000"/>
                </a:solidFill>
              </a:rPr>
              <a:t>9 am </a:t>
            </a:r>
            <a:r>
              <a:rPr lang="en-US" sz="2000" i="1" dirty="0">
                <a:solidFill>
                  <a:srgbClr val="800000"/>
                </a:solidFill>
              </a:rPr>
              <a:t>- 11am </a:t>
            </a:r>
            <a:endParaRPr lang="en-US" sz="2000" b="1" dirty="0">
              <a:solidFill>
                <a:srgbClr val="800000"/>
              </a:solidFill>
            </a:endParaRPr>
          </a:p>
        </p:txBody>
      </p:sp>
    </p:spTree>
    <p:extLst>
      <p:ext uri="{BB962C8B-B14F-4D97-AF65-F5344CB8AC3E}">
        <p14:creationId xmlns:p14="http://schemas.microsoft.com/office/powerpoint/2010/main" val="4035151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Components </a:t>
            </a:r>
            <a:endParaRPr lang="en-US" dirty="0"/>
          </a:p>
        </p:txBody>
      </p:sp>
      <p:sp>
        <p:nvSpPr>
          <p:cNvPr id="3" name="Content Placeholder 2"/>
          <p:cNvSpPr>
            <a:spLocks noGrp="1"/>
          </p:cNvSpPr>
          <p:nvPr>
            <p:ph idx="1"/>
          </p:nvPr>
        </p:nvSpPr>
        <p:spPr>
          <a:xfrm>
            <a:off x="628650" y="1173163"/>
            <a:ext cx="7886700" cy="4465637"/>
          </a:xfrm>
        </p:spPr>
        <p:txBody>
          <a:bodyPr>
            <a:noAutofit/>
          </a:bodyPr>
          <a:lstStyle/>
          <a:p>
            <a:pPr marL="0" indent="0">
              <a:buNone/>
            </a:pPr>
            <a:r>
              <a:rPr lang="en-US" sz="2400" b="0" u="sng" dirty="0" smtClean="0"/>
              <a:t>Leadership:</a:t>
            </a:r>
          </a:p>
          <a:p>
            <a:r>
              <a:rPr lang="en-US" sz="2400" b="0" dirty="0" smtClean="0"/>
              <a:t>Leadership </a:t>
            </a:r>
            <a:r>
              <a:rPr lang="en-US" sz="2400" b="0" dirty="0"/>
              <a:t>to guide, endorse, and champion the CQM program</a:t>
            </a:r>
            <a:endParaRPr lang="en-US" sz="2400" b="0" dirty="0" smtClean="0"/>
          </a:p>
          <a:p>
            <a:r>
              <a:rPr lang="en-US" sz="2400" b="0" dirty="0" smtClean="0"/>
              <a:t>Internal and external facing</a:t>
            </a:r>
          </a:p>
          <a:p>
            <a:pPr marL="0" indent="0">
              <a:buNone/>
            </a:pPr>
            <a:endParaRPr lang="en-US" sz="2400" b="0" dirty="0" smtClean="0"/>
          </a:p>
          <a:p>
            <a:pPr marL="0" indent="0">
              <a:buNone/>
            </a:pPr>
            <a:r>
              <a:rPr lang="en-US" sz="2400" b="0" u="sng" dirty="0" smtClean="0"/>
              <a:t>CQM Committee:</a:t>
            </a:r>
          </a:p>
          <a:p>
            <a:r>
              <a:rPr lang="en-US" sz="2400" b="0" dirty="0" smtClean="0"/>
              <a:t>Develops </a:t>
            </a:r>
            <a:r>
              <a:rPr lang="en-US" sz="2400" b="0" dirty="0"/>
              <a:t>the CQM program and corresponding activities </a:t>
            </a:r>
            <a:endParaRPr lang="en-US" sz="2400" b="0" dirty="0" smtClean="0"/>
          </a:p>
          <a:p>
            <a:pPr marL="0" indent="0">
              <a:buNone/>
            </a:pPr>
            <a:endParaRPr lang="en-US" sz="2400" b="0" dirty="0" smtClean="0"/>
          </a:p>
          <a:p>
            <a:pPr marL="0" indent="0">
              <a:buNone/>
            </a:pPr>
            <a:r>
              <a:rPr lang="en-US" sz="2400" b="0" u="sng" dirty="0" smtClean="0"/>
              <a:t>Dedicated </a:t>
            </a:r>
            <a:r>
              <a:rPr lang="en-US" sz="2400" b="0" u="sng" dirty="0"/>
              <a:t>Staffing: </a:t>
            </a:r>
            <a:endParaRPr lang="en-US" sz="2400" b="0" u="sng" dirty="0" smtClean="0"/>
          </a:p>
          <a:p>
            <a:r>
              <a:rPr lang="en-US" sz="2400" b="0" dirty="0" smtClean="0"/>
              <a:t>Staff </a:t>
            </a:r>
            <a:r>
              <a:rPr lang="en-US" sz="2400" b="0" dirty="0"/>
              <a:t>who are responsible for CQM duties and resources, as well as any contractors that may be funded to assist with CQM work</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10</a:t>
            </a:fld>
            <a:endParaRPr lang="en-US"/>
          </a:p>
        </p:txBody>
      </p:sp>
    </p:spTree>
    <p:extLst>
      <p:ext uri="{BB962C8B-B14F-4D97-AF65-F5344CB8AC3E}">
        <p14:creationId xmlns:p14="http://schemas.microsoft.com/office/powerpoint/2010/main" val="364116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Infrastructure Components </a:t>
            </a:r>
            <a:endParaRPr lang="en-US" sz="3600" dirty="0"/>
          </a:p>
        </p:txBody>
      </p:sp>
      <p:sp>
        <p:nvSpPr>
          <p:cNvPr id="3" name="Content Placeholder 2"/>
          <p:cNvSpPr>
            <a:spLocks noGrp="1"/>
          </p:cNvSpPr>
          <p:nvPr>
            <p:ph idx="1"/>
          </p:nvPr>
        </p:nvSpPr>
        <p:spPr>
          <a:xfrm>
            <a:off x="628650" y="1173163"/>
            <a:ext cx="7886700" cy="4465637"/>
          </a:xfrm>
        </p:spPr>
        <p:txBody>
          <a:bodyPr>
            <a:noAutofit/>
          </a:bodyPr>
          <a:lstStyle/>
          <a:p>
            <a:pPr marL="0" indent="0">
              <a:buNone/>
            </a:pPr>
            <a:r>
              <a:rPr lang="en-US" sz="2800" b="0" u="sng" dirty="0"/>
              <a:t>Dedicated Resources: </a:t>
            </a:r>
            <a:endParaRPr lang="en-US" sz="2800" b="0" u="sng" dirty="0" smtClean="0"/>
          </a:p>
          <a:p>
            <a:r>
              <a:rPr lang="en-US" sz="2800" b="0" dirty="0" smtClean="0"/>
              <a:t>Resources </a:t>
            </a:r>
            <a:r>
              <a:rPr lang="en-US" sz="2800" b="0" dirty="0"/>
              <a:t>for building capacity in order to carry out CQM activities (e.g., training on collecting performance measurement data) </a:t>
            </a:r>
            <a:endParaRPr lang="en-US" sz="2800" b="0" dirty="0" smtClean="0"/>
          </a:p>
          <a:p>
            <a:pPr marL="0" indent="0">
              <a:buNone/>
            </a:pPr>
            <a:endParaRPr lang="en-US" sz="2800" b="0" dirty="0" smtClean="0"/>
          </a:p>
          <a:p>
            <a:pPr marL="0" indent="0">
              <a:buNone/>
            </a:pPr>
            <a:r>
              <a:rPr lang="en-US" sz="2800" b="0" u="sng" dirty="0" smtClean="0"/>
              <a:t>CQM Plan</a:t>
            </a:r>
            <a:r>
              <a:rPr lang="en-US" sz="2800" b="0" u="sng" dirty="0"/>
              <a:t>: </a:t>
            </a:r>
            <a:endParaRPr lang="en-US" sz="2800" b="0" u="sng" dirty="0" smtClean="0"/>
          </a:p>
          <a:p>
            <a:r>
              <a:rPr lang="en-US" sz="2800" b="0" dirty="0" smtClean="0"/>
              <a:t>Describes </a:t>
            </a:r>
            <a:r>
              <a:rPr lang="en-US" sz="2800" b="0" dirty="0"/>
              <a:t>all aspects of the CQM program including infrastructure, priorities, performance measures, quality improvement activities, action plan with a timeline and responsible parties, and evaluation of the CQM program</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11</a:t>
            </a:fld>
            <a:endParaRPr lang="en-US"/>
          </a:p>
        </p:txBody>
      </p:sp>
    </p:spTree>
    <p:extLst>
      <p:ext uri="{BB962C8B-B14F-4D97-AF65-F5344CB8AC3E}">
        <p14:creationId xmlns:p14="http://schemas.microsoft.com/office/powerpoint/2010/main" val="4276140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Infrastructure Components </a:t>
            </a:r>
            <a:endParaRPr lang="en-US" sz="3600" dirty="0"/>
          </a:p>
        </p:txBody>
      </p:sp>
      <p:sp>
        <p:nvSpPr>
          <p:cNvPr id="3" name="Content Placeholder 2"/>
          <p:cNvSpPr>
            <a:spLocks noGrp="1"/>
          </p:cNvSpPr>
          <p:nvPr>
            <p:ph idx="1"/>
          </p:nvPr>
        </p:nvSpPr>
        <p:spPr>
          <a:xfrm>
            <a:off x="628650" y="1173163"/>
            <a:ext cx="7886700" cy="4465637"/>
          </a:xfrm>
        </p:spPr>
        <p:txBody>
          <a:bodyPr>
            <a:normAutofit/>
          </a:bodyPr>
          <a:lstStyle/>
          <a:p>
            <a:pPr marL="0" indent="0">
              <a:buNone/>
            </a:pPr>
            <a:r>
              <a:rPr lang="en-US" sz="2800" u="sng" dirty="0" smtClean="0"/>
              <a:t>Consumer </a:t>
            </a:r>
            <a:r>
              <a:rPr lang="en-US" sz="2800" u="sng" dirty="0"/>
              <a:t>Involvement: </a:t>
            </a:r>
            <a:endParaRPr lang="en-US" sz="2800" u="sng" dirty="0" smtClean="0"/>
          </a:p>
          <a:p>
            <a:r>
              <a:rPr lang="en-US" sz="2400" b="0" dirty="0" smtClean="0"/>
              <a:t>PLWH </a:t>
            </a:r>
            <a:r>
              <a:rPr lang="en-US" sz="2400" b="0" dirty="0"/>
              <a:t>involvement that reflects the population that is being served and ensures that the needs of PLWH are being addressed by CQM activities </a:t>
            </a:r>
            <a:endParaRPr lang="en-US" sz="2400" b="0" dirty="0" smtClean="0"/>
          </a:p>
          <a:p>
            <a:endParaRPr lang="en-US" sz="2400" b="0" dirty="0"/>
          </a:p>
          <a:p>
            <a:pPr marL="0" indent="0">
              <a:buNone/>
            </a:pPr>
            <a:r>
              <a:rPr lang="en-US" sz="2800" u="sng" dirty="0" smtClean="0"/>
              <a:t>Stakeholder </a:t>
            </a:r>
            <a:r>
              <a:rPr lang="en-US" sz="2800" u="sng" dirty="0"/>
              <a:t>Involvement: </a:t>
            </a:r>
          </a:p>
          <a:p>
            <a:r>
              <a:rPr lang="en-US" sz="2400" b="0" dirty="0" smtClean="0"/>
              <a:t>Stakeholder </a:t>
            </a:r>
            <a:r>
              <a:rPr lang="en-US" sz="2400" b="0" dirty="0"/>
              <a:t>involvement (e.g., subrecipient, other recipients in region, planning body and/or its committees, consumers) that provides input on CQM activities to be undertaken</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12</a:t>
            </a:fld>
            <a:endParaRPr lang="en-US"/>
          </a:p>
        </p:txBody>
      </p:sp>
    </p:spTree>
    <p:extLst>
      <p:ext uri="{BB962C8B-B14F-4D97-AF65-F5344CB8AC3E}">
        <p14:creationId xmlns:p14="http://schemas.microsoft.com/office/powerpoint/2010/main" val="71960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Infrastructure Components </a:t>
            </a:r>
          </a:p>
        </p:txBody>
      </p:sp>
      <p:sp>
        <p:nvSpPr>
          <p:cNvPr id="3" name="Content Placeholder 2"/>
          <p:cNvSpPr>
            <a:spLocks noGrp="1"/>
          </p:cNvSpPr>
          <p:nvPr>
            <p:ph idx="1"/>
          </p:nvPr>
        </p:nvSpPr>
        <p:spPr>
          <a:xfrm>
            <a:off x="114300" y="990600"/>
            <a:ext cx="8915400" cy="4999037"/>
          </a:xfrm>
        </p:spPr>
        <p:txBody>
          <a:bodyPr>
            <a:normAutofit/>
          </a:bodyPr>
          <a:lstStyle/>
          <a:p>
            <a:pPr marL="0" indent="0">
              <a:buNone/>
            </a:pPr>
            <a:r>
              <a:rPr lang="en-US" sz="2400" u="sng" dirty="0"/>
              <a:t>Evaluation of CQM Program: </a:t>
            </a:r>
            <a:endParaRPr lang="en-US" sz="2400" u="sng" dirty="0" smtClean="0"/>
          </a:p>
          <a:p>
            <a:r>
              <a:rPr lang="en-US" b="0" dirty="0" smtClean="0"/>
              <a:t>Evaluation </a:t>
            </a:r>
            <a:r>
              <a:rPr lang="en-US" b="0" dirty="0"/>
              <a:t>includes assessing whether CQM program activities have been implemented as prescribed by the quality management plan (including the action plan). </a:t>
            </a:r>
            <a:endParaRPr lang="en-US" b="0" dirty="0" smtClean="0"/>
          </a:p>
          <a:p>
            <a:r>
              <a:rPr lang="en-US" b="0" dirty="0" smtClean="0"/>
              <a:t>Recipients </a:t>
            </a:r>
            <a:r>
              <a:rPr lang="en-US" b="0" dirty="0"/>
              <a:t>should include regular evaluation of their CQM activities in order to maximize the impact of the program. </a:t>
            </a:r>
            <a:endParaRPr lang="en-US" b="0" dirty="0" smtClean="0"/>
          </a:p>
          <a:p>
            <a:r>
              <a:rPr lang="en-US" b="0" dirty="0" smtClean="0"/>
              <a:t>Part </a:t>
            </a:r>
            <a:r>
              <a:rPr lang="en-US" b="0" dirty="0"/>
              <a:t>of the evaluation should include identifying factors (i.e., staff acceptance of change, improved clinical performance, etc.) that affect the quality improvement activities. </a:t>
            </a:r>
            <a:endParaRPr lang="en-US" b="0" dirty="0" smtClean="0"/>
          </a:p>
          <a:p>
            <a:r>
              <a:rPr lang="en-US" b="0" dirty="0" smtClean="0"/>
              <a:t>Evaluation </a:t>
            </a:r>
            <a:r>
              <a:rPr lang="en-US" b="0" dirty="0"/>
              <a:t>also identifies effective improvement strategies that can be scaled up or implemented in other facets within a system of care. </a:t>
            </a:r>
            <a:r>
              <a:rPr lang="en-US" b="0" dirty="0" smtClean="0"/>
              <a:t> </a:t>
            </a:r>
            <a:r>
              <a:rPr lang="en-US" b="0" dirty="0"/>
              <a:t>Additional elements of an evaluation include effectiveness of the team and its ability to meet timelines and deliverables as described in the action plan in order to determine the success of the planned process. </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13</a:t>
            </a:fld>
            <a:endParaRPr lang="en-US"/>
          </a:p>
        </p:txBody>
      </p:sp>
    </p:spTree>
    <p:extLst>
      <p:ext uri="{BB962C8B-B14F-4D97-AF65-F5344CB8AC3E}">
        <p14:creationId xmlns:p14="http://schemas.microsoft.com/office/powerpoint/2010/main" val="1911832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Performance Measurement</a:t>
            </a:r>
          </a:p>
        </p:txBody>
      </p:sp>
      <p:sp>
        <p:nvSpPr>
          <p:cNvPr id="3" name="Content Placeholder 2"/>
          <p:cNvSpPr>
            <a:spLocks noGrp="1"/>
          </p:cNvSpPr>
          <p:nvPr>
            <p:ph idx="1"/>
          </p:nvPr>
        </p:nvSpPr>
        <p:spPr>
          <a:xfrm>
            <a:off x="457200" y="1173163"/>
            <a:ext cx="8058150" cy="4618037"/>
          </a:xfrm>
        </p:spPr>
        <p:txBody>
          <a:bodyPr>
            <a:normAutofit/>
          </a:bodyPr>
          <a:lstStyle/>
          <a:p>
            <a:r>
              <a:rPr lang="en-US" sz="2400" b="0" dirty="0"/>
              <a:t>Measures should be selected that best assess the services the recipient is funding.</a:t>
            </a:r>
          </a:p>
          <a:p>
            <a:r>
              <a:rPr lang="en-US" sz="2400" b="0" dirty="0"/>
              <a:t>Recipients are strongly encouraged to include HRSA HIV/AIDS Bureau </a:t>
            </a:r>
            <a:r>
              <a:rPr lang="en-US" sz="2400" b="0" dirty="0">
                <a:solidFill>
                  <a:schemeClr val="tx2"/>
                </a:solidFill>
              </a:rPr>
              <a:t>core measures</a:t>
            </a:r>
            <a:r>
              <a:rPr lang="en-US" sz="2400" b="0" dirty="0" smtClean="0">
                <a:solidFill>
                  <a:schemeClr val="tx2"/>
                </a:solidFill>
              </a:rPr>
              <a:t>.</a:t>
            </a:r>
          </a:p>
          <a:p>
            <a:pPr marL="0" indent="0">
              <a:buNone/>
            </a:pPr>
            <a:endParaRPr lang="en-US" sz="2400" b="0" dirty="0">
              <a:solidFill>
                <a:schemeClr val="tx2"/>
              </a:solidFill>
            </a:endParaRPr>
          </a:p>
          <a:p>
            <a:pPr marL="0" indent="0">
              <a:buNone/>
            </a:pPr>
            <a:r>
              <a:rPr lang="en-US" sz="2800" u="sng" dirty="0"/>
              <a:t>How many measures</a:t>
            </a:r>
            <a:r>
              <a:rPr lang="en-US" sz="2800" u="sng" dirty="0" smtClean="0"/>
              <a:t>?</a:t>
            </a:r>
            <a:r>
              <a:rPr lang="en-US" sz="2800" dirty="0" smtClean="0"/>
              <a:t>  </a:t>
            </a:r>
            <a:endParaRPr lang="en-US" sz="2800" dirty="0"/>
          </a:p>
          <a:p>
            <a:r>
              <a:rPr lang="en-US" sz="2400" b="0" dirty="0"/>
              <a:t>Highly utilized and highly prioritized RWHAP-funded service category:  Identify two performance measures and collect the corresponding performance measure data.</a:t>
            </a:r>
          </a:p>
          <a:p>
            <a:r>
              <a:rPr lang="en-US" sz="2400" b="0" dirty="0"/>
              <a:t>All other RWHAP-funded service category: at least one performance measure.</a:t>
            </a:r>
          </a:p>
          <a:p>
            <a:endParaRPr lang="en-US" sz="2000" b="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14</a:t>
            </a:fld>
            <a:endParaRPr lang="en-US"/>
          </a:p>
        </p:txBody>
      </p:sp>
    </p:spTree>
    <p:extLst>
      <p:ext uri="{BB962C8B-B14F-4D97-AF65-F5344CB8AC3E}">
        <p14:creationId xmlns:p14="http://schemas.microsoft.com/office/powerpoint/2010/main" val="1788445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HIV/AIDS Bureau Performance Measures </a:t>
            </a:r>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15</a:t>
            </a:fld>
            <a:endParaRPr lang="en-US"/>
          </a:p>
        </p:txBody>
      </p:sp>
      <p:pic>
        <p:nvPicPr>
          <p:cNvPr id="8" name="Picture 7"/>
          <p:cNvPicPr>
            <a:picLocks noChangeAspect="1"/>
          </p:cNvPicPr>
          <p:nvPr/>
        </p:nvPicPr>
        <p:blipFill rotWithShape="1">
          <a:blip r:embed="rId3"/>
          <a:srcRect l="12281" t="3509" r="15762" b="5482"/>
          <a:stretch/>
        </p:blipFill>
        <p:spPr>
          <a:xfrm>
            <a:off x="1371600" y="1671672"/>
            <a:ext cx="5899534" cy="4663440"/>
          </a:xfrm>
          <a:prstGeom prst="rect">
            <a:avLst/>
          </a:prstGeom>
        </p:spPr>
      </p:pic>
      <p:sp>
        <p:nvSpPr>
          <p:cNvPr id="9" name="Rectangle 8"/>
          <p:cNvSpPr/>
          <p:nvPr/>
        </p:nvSpPr>
        <p:spPr>
          <a:xfrm>
            <a:off x="628650" y="1146598"/>
            <a:ext cx="8077200" cy="369332"/>
          </a:xfrm>
          <a:prstGeom prst="rect">
            <a:avLst/>
          </a:prstGeom>
        </p:spPr>
        <p:txBody>
          <a:bodyPr wrap="square">
            <a:spAutoFit/>
          </a:bodyPr>
          <a:lstStyle/>
          <a:p>
            <a:r>
              <a:rPr lang="en-US" dirty="0"/>
              <a:t>https://hab.hrsa.gov/clinical-quality-management/performance-measure-portfolio</a:t>
            </a:r>
          </a:p>
        </p:txBody>
      </p:sp>
    </p:spTree>
    <p:extLst>
      <p:ext uri="{BB962C8B-B14F-4D97-AF65-F5344CB8AC3E}">
        <p14:creationId xmlns:p14="http://schemas.microsoft.com/office/powerpoint/2010/main" val="1943274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HIV/AIDS Bureau Performance Measures </a:t>
            </a:r>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16</a:t>
            </a:fld>
            <a:endParaRPr lang="en-US"/>
          </a:p>
        </p:txBody>
      </p:sp>
      <p:sp>
        <p:nvSpPr>
          <p:cNvPr id="9" name="Rectangle 8"/>
          <p:cNvSpPr/>
          <p:nvPr/>
        </p:nvSpPr>
        <p:spPr>
          <a:xfrm>
            <a:off x="628650" y="1146598"/>
            <a:ext cx="8077200" cy="369332"/>
          </a:xfrm>
          <a:prstGeom prst="rect">
            <a:avLst/>
          </a:prstGeom>
        </p:spPr>
        <p:txBody>
          <a:bodyPr wrap="square">
            <a:spAutoFit/>
          </a:bodyPr>
          <a:lstStyle/>
          <a:p>
            <a:r>
              <a:rPr lang="en-US" dirty="0"/>
              <a:t>https://hab.hrsa.gov/clinical-quality-management/performance-measure-portfolio</a:t>
            </a:r>
          </a:p>
        </p:txBody>
      </p:sp>
      <p:pic>
        <p:nvPicPr>
          <p:cNvPr id="3" name="Picture 2"/>
          <p:cNvPicPr>
            <a:picLocks noChangeAspect="1"/>
          </p:cNvPicPr>
          <p:nvPr/>
        </p:nvPicPr>
        <p:blipFill rotWithShape="1">
          <a:blip r:embed="rId3"/>
          <a:srcRect l="13186" t="8229" r="36232" b="11433"/>
          <a:stretch/>
        </p:blipFill>
        <p:spPr>
          <a:xfrm>
            <a:off x="1828800" y="1515930"/>
            <a:ext cx="4876800" cy="4840936"/>
          </a:xfrm>
          <a:prstGeom prst="rect">
            <a:avLst/>
          </a:prstGeom>
        </p:spPr>
      </p:pic>
    </p:spTree>
    <p:extLst>
      <p:ext uri="{BB962C8B-B14F-4D97-AF65-F5344CB8AC3E}">
        <p14:creationId xmlns:p14="http://schemas.microsoft.com/office/powerpoint/2010/main" val="4234594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Performance Measurement</a:t>
            </a:r>
            <a:endParaRPr lang="en-US" sz="3600" dirty="0"/>
          </a:p>
        </p:txBody>
      </p:sp>
      <p:sp>
        <p:nvSpPr>
          <p:cNvPr id="3" name="Content Placeholder 2"/>
          <p:cNvSpPr>
            <a:spLocks noGrp="1"/>
          </p:cNvSpPr>
          <p:nvPr>
            <p:ph idx="1"/>
          </p:nvPr>
        </p:nvSpPr>
        <p:spPr>
          <a:xfrm>
            <a:off x="628650" y="1295400"/>
            <a:ext cx="7886700" cy="4724400"/>
          </a:xfrm>
        </p:spPr>
        <p:txBody>
          <a:bodyPr>
            <a:normAutofit/>
          </a:bodyPr>
          <a:lstStyle/>
          <a:p>
            <a:pPr marL="0" indent="0">
              <a:buNone/>
            </a:pPr>
            <a:endParaRPr lang="en-US" sz="2800" b="0" u="sng" dirty="0" smtClean="0"/>
          </a:p>
          <a:p>
            <a:pPr marL="0" indent="0">
              <a:buNone/>
            </a:pPr>
            <a:r>
              <a:rPr lang="en-US" sz="2800" b="0" u="sng" dirty="0" smtClean="0"/>
              <a:t>Frequency</a:t>
            </a:r>
            <a:r>
              <a:rPr lang="en-US" sz="2800" b="0" dirty="0" smtClean="0"/>
              <a:t>:  Regularly </a:t>
            </a:r>
            <a:r>
              <a:rPr lang="en-US" sz="2800" b="0" dirty="0"/>
              <a:t>collect and analyze performance measure data which would occur more frequently than data collection for </a:t>
            </a:r>
            <a:r>
              <a:rPr lang="en-US" sz="2800" b="0" dirty="0" smtClean="0"/>
              <a:t>reporting  -  </a:t>
            </a:r>
            <a:r>
              <a:rPr lang="en-US" sz="2800" b="0" dirty="0"/>
              <a:t>quarterly at a </a:t>
            </a:r>
            <a:r>
              <a:rPr lang="en-US" sz="2800" b="0" dirty="0" smtClean="0"/>
              <a:t>minimum.</a:t>
            </a:r>
            <a:endParaRPr lang="en-US" sz="2800" b="0" dirty="0"/>
          </a:p>
          <a:p>
            <a:pPr marL="0" indent="0">
              <a:buNone/>
            </a:pPr>
            <a:endParaRPr lang="en-US" sz="2800" b="0" dirty="0" smtClean="0"/>
          </a:p>
          <a:p>
            <a:pPr marL="0" indent="0">
              <a:buNone/>
            </a:pPr>
            <a:r>
              <a:rPr lang="en-US" sz="2800" b="0" u="sng" dirty="0" smtClean="0"/>
              <a:t>Analysis</a:t>
            </a:r>
            <a:r>
              <a:rPr lang="en-US" sz="2800" b="0" dirty="0" smtClean="0"/>
              <a:t>:  Collect </a:t>
            </a:r>
            <a:r>
              <a:rPr lang="en-US" sz="2800" b="0" dirty="0"/>
              <a:t>and analyze performance measure data that allows for inspection and improvement of health disparities across different target populations.</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17</a:t>
            </a:fld>
            <a:endParaRPr lang="en-US"/>
          </a:p>
        </p:txBody>
      </p:sp>
    </p:spTree>
    <p:extLst>
      <p:ext uri="{BB962C8B-B14F-4D97-AF65-F5344CB8AC3E}">
        <p14:creationId xmlns:p14="http://schemas.microsoft.com/office/powerpoint/2010/main" val="2865817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Quality Improvement </a:t>
            </a:r>
            <a:endParaRPr lang="en-US" sz="3600" dirty="0"/>
          </a:p>
        </p:txBody>
      </p:sp>
      <p:sp>
        <p:nvSpPr>
          <p:cNvPr id="3" name="Content Placeholder 2"/>
          <p:cNvSpPr>
            <a:spLocks noGrp="1"/>
          </p:cNvSpPr>
          <p:nvPr>
            <p:ph idx="1"/>
          </p:nvPr>
        </p:nvSpPr>
        <p:spPr>
          <a:xfrm>
            <a:off x="152400" y="1173163"/>
            <a:ext cx="8915400" cy="4846637"/>
          </a:xfrm>
        </p:spPr>
        <p:txBody>
          <a:bodyPr>
            <a:noAutofit/>
          </a:bodyPr>
          <a:lstStyle/>
          <a:p>
            <a:r>
              <a:rPr lang="en-US" sz="2400" b="0" dirty="0"/>
              <a:t>Quality improvement entails the development and implementation of activities to make changes to the program in response to the performance data results. </a:t>
            </a:r>
            <a:endParaRPr lang="en-US" sz="2400" b="0" dirty="0" smtClean="0"/>
          </a:p>
          <a:p>
            <a:r>
              <a:rPr lang="en-US" sz="2400" b="0" dirty="0"/>
              <a:t>R</a:t>
            </a:r>
            <a:r>
              <a:rPr lang="en-US" sz="2400" b="0" dirty="0" smtClean="0"/>
              <a:t>ecipients </a:t>
            </a:r>
            <a:r>
              <a:rPr lang="en-US" sz="2400" b="0" dirty="0"/>
              <a:t>are required to implement quality improvement activities aimed at improving patient care, health outcomes, and patient satisfaction</a:t>
            </a:r>
            <a:r>
              <a:rPr lang="en-US" sz="2400" b="0" dirty="0" smtClean="0"/>
              <a:t>.</a:t>
            </a:r>
          </a:p>
          <a:p>
            <a:r>
              <a:rPr lang="en-US" sz="2400" b="0" dirty="0"/>
              <a:t>Recipients are expected to implement quality improvement activities using a defined approach or </a:t>
            </a:r>
            <a:r>
              <a:rPr lang="en-US" sz="2400" b="0" dirty="0" smtClean="0"/>
              <a:t>methodology.</a:t>
            </a:r>
          </a:p>
          <a:p>
            <a:r>
              <a:rPr lang="en-US" sz="2400" b="0" dirty="0"/>
              <a:t>Recipients should be conducting </a:t>
            </a:r>
            <a:r>
              <a:rPr lang="en-US" sz="2400" b="0" dirty="0" smtClean="0"/>
              <a:t>quality improvement </a:t>
            </a:r>
            <a:r>
              <a:rPr lang="en-US" sz="2400" b="0" dirty="0"/>
              <a:t>activities for at least one funded service category at any given time. </a:t>
            </a:r>
            <a:endParaRPr lang="en-US" sz="2400" b="0" dirty="0" smtClean="0"/>
          </a:p>
          <a:p>
            <a:pPr lvl="1"/>
            <a:r>
              <a:rPr lang="en-US" sz="2400" dirty="0" smtClean="0"/>
              <a:t>Quality improvement activities may span multiple service categories.  </a:t>
            </a:r>
            <a:endParaRPr lang="en-US" sz="2400" b="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18</a:t>
            </a:fld>
            <a:endParaRPr lang="en-US"/>
          </a:p>
        </p:txBody>
      </p:sp>
    </p:spTree>
    <p:extLst>
      <p:ext uri="{BB962C8B-B14F-4D97-AF65-F5344CB8AC3E}">
        <p14:creationId xmlns:p14="http://schemas.microsoft.com/office/powerpoint/2010/main" val="2134284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Applicability to Subrecipients</a:t>
            </a:r>
          </a:p>
        </p:txBody>
      </p:sp>
      <p:sp>
        <p:nvSpPr>
          <p:cNvPr id="3" name="Content Placeholder 2"/>
          <p:cNvSpPr>
            <a:spLocks noGrp="1"/>
          </p:cNvSpPr>
          <p:nvPr>
            <p:ph idx="1"/>
          </p:nvPr>
        </p:nvSpPr>
        <p:spPr>
          <a:xfrm>
            <a:off x="152400" y="1173162"/>
            <a:ext cx="8610600" cy="4694237"/>
          </a:xfrm>
        </p:spPr>
        <p:txBody>
          <a:bodyPr>
            <a:noAutofit/>
          </a:bodyPr>
          <a:lstStyle/>
          <a:p>
            <a:r>
              <a:rPr lang="en-US" sz="2400" b="0" dirty="0"/>
              <a:t>Recipients are to identify the specific CQM program activities for their </a:t>
            </a:r>
            <a:r>
              <a:rPr lang="en-US" sz="2400" b="0" dirty="0" smtClean="0"/>
              <a:t>service area or network.</a:t>
            </a:r>
          </a:p>
          <a:p>
            <a:pPr lvl="1"/>
            <a:r>
              <a:rPr lang="en-US" sz="2400" dirty="0" smtClean="0"/>
              <a:t>CQM activities include performance </a:t>
            </a:r>
            <a:r>
              <a:rPr lang="en-US" sz="2400" dirty="0"/>
              <a:t>measure portfolio, frequency of performance measure data collection, and identification of quality improvement activities, among other items.</a:t>
            </a:r>
            <a:r>
              <a:rPr lang="en-US" sz="2400" dirty="0" smtClean="0"/>
              <a:t> </a:t>
            </a:r>
          </a:p>
          <a:p>
            <a:r>
              <a:rPr lang="en-US" sz="2400" b="0" dirty="0"/>
              <a:t>Recipients need to ensure that their subrecipients that provide </a:t>
            </a:r>
            <a:r>
              <a:rPr lang="en-US" sz="2400" b="0" dirty="0" smtClean="0"/>
              <a:t>services have the:</a:t>
            </a:r>
          </a:p>
          <a:p>
            <a:pPr lvl="1"/>
            <a:r>
              <a:rPr lang="en-US" sz="2400" dirty="0" smtClean="0"/>
              <a:t>Capacity </a:t>
            </a:r>
            <a:r>
              <a:rPr lang="en-US" sz="2400" dirty="0"/>
              <a:t>to contribute to the recipient’s CQM </a:t>
            </a:r>
            <a:r>
              <a:rPr lang="en-US" sz="2400" dirty="0" smtClean="0"/>
              <a:t>program</a:t>
            </a:r>
          </a:p>
          <a:p>
            <a:pPr lvl="1"/>
            <a:r>
              <a:rPr lang="en-US" sz="2400" dirty="0" smtClean="0"/>
              <a:t>Resources </a:t>
            </a:r>
            <a:r>
              <a:rPr lang="en-US" sz="2400" dirty="0"/>
              <a:t>to conduct CQM activities in their </a:t>
            </a:r>
            <a:r>
              <a:rPr lang="en-US" sz="2400" dirty="0" smtClean="0"/>
              <a:t>organizations</a:t>
            </a:r>
          </a:p>
          <a:p>
            <a:pPr lvl="1"/>
            <a:r>
              <a:rPr lang="en-US" sz="2400" dirty="0" smtClean="0"/>
              <a:t>Implement </a:t>
            </a:r>
            <a:r>
              <a:rPr lang="en-US" sz="2400" dirty="0"/>
              <a:t>a CQM program in their </a:t>
            </a:r>
            <a:r>
              <a:rPr lang="en-US" sz="2400" dirty="0" smtClean="0"/>
              <a:t>organizations</a:t>
            </a:r>
            <a:endParaRPr lang="en-US" sz="240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19</a:t>
            </a:fld>
            <a:endParaRPr lang="en-US"/>
          </a:p>
        </p:txBody>
      </p:sp>
    </p:spTree>
    <p:extLst>
      <p:ext uri="{BB962C8B-B14F-4D97-AF65-F5344CB8AC3E}">
        <p14:creationId xmlns:p14="http://schemas.microsoft.com/office/powerpoint/2010/main" val="241072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 </a:t>
            </a:r>
            <a:r>
              <a:rPr lang="en-US" sz="3600" dirty="0" smtClean="0"/>
              <a:t>Meet the HIV/AIDS Bureau Staff</a:t>
            </a:r>
            <a:endParaRPr lang="en-US" dirty="0"/>
          </a:p>
        </p:txBody>
      </p:sp>
      <p:sp>
        <p:nvSpPr>
          <p:cNvPr id="6" name="Content Placeholder 5"/>
          <p:cNvSpPr>
            <a:spLocks noGrp="1"/>
          </p:cNvSpPr>
          <p:nvPr>
            <p:ph idx="1"/>
          </p:nvPr>
        </p:nvSpPr>
        <p:spPr>
          <a:xfrm>
            <a:off x="628650" y="1173162"/>
            <a:ext cx="8210550" cy="4999037"/>
          </a:xfrm>
        </p:spPr>
        <p:txBody>
          <a:bodyPr>
            <a:normAutofit/>
          </a:bodyPr>
          <a:lstStyle/>
          <a:p>
            <a:r>
              <a:rPr lang="en-US" sz="2800" dirty="0" smtClean="0"/>
              <a:t>Division of Policy and Data’s Clinical and Quality Branch </a:t>
            </a:r>
          </a:p>
          <a:p>
            <a:pPr lvl="1"/>
            <a:r>
              <a:rPr lang="en-US" sz="2800" dirty="0" smtClean="0"/>
              <a:t>Katrina Jackson</a:t>
            </a:r>
          </a:p>
          <a:p>
            <a:pPr lvl="1"/>
            <a:r>
              <a:rPr lang="en-US" sz="2800" dirty="0" smtClean="0"/>
              <a:t>Amelia Khalil</a:t>
            </a:r>
          </a:p>
          <a:p>
            <a:pPr lvl="1"/>
            <a:r>
              <a:rPr lang="en-US" sz="2800" dirty="0" smtClean="0"/>
              <a:t>Chepkorir Maritim</a:t>
            </a:r>
          </a:p>
          <a:p>
            <a:pPr lvl="1"/>
            <a:r>
              <a:rPr lang="en-US" sz="2800" dirty="0"/>
              <a:t>Marlene Matosky</a:t>
            </a:r>
          </a:p>
          <a:p>
            <a:pPr lvl="1"/>
            <a:r>
              <a:rPr lang="en-US" sz="2800" dirty="0" smtClean="0"/>
              <a:t>Chris Redwood</a:t>
            </a:r>
          </a:p>
          <a:p>
            <a:pPr lvl="1"/>
            <a:endParaRPr lang="en-US" sz="2800" dirty="0"/>
          </a:p>
          <a:p>
            <a:r>
              <a:rPr lang="en-US" sz="2800" dirty="0" smtClean="0"/>
              <a:t>Division of State HIV/AIDS Programs</a:t>
            </a:r>
          </a:p>
          <a:p>
            <a:pPr lvl="1"/>
            <a:r>
              <a:rPr lang="en-US" sz="2800" dirty="0" smtClean="0"/>
              <a:t>Susan Robilotto</a:t>
            </a:r>
          </a:p>
        </p:txBody>
      </p:sp>
      <p:sp>
        <p:nvSpPr>
          <p:cNvPr id="5" name="Slide Number Placeholder 3"/>
          <p:cNvSpPr txBox="1">
            <a:spLocks/>
          </p:cNvSpPr>
          <p:nvPr/>
        </p:nvSpPr>
        <p:spPr>
          <a:xfrm>
            <a:off x="7010400" y="655320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Tree>
    <p:extLst>
      <p:ext uri="{BB962C8B-B14F-4D97-AF65-F5344CB8AC3E}">
        <p14:creationId xmlns:p14="http://schemas.microsoft.com/office/powerpoint/2010/main" val="2196324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Applicability to Subrecipients</a:t>
            </a:r>
          </a:p>
        </p:txBody>
      </p:sp>
      <p:sp>
        <p:nvSpPr>
          <p:cNvPr id="3" name="Content Placeholder 2"/>
          <p:cNvSpPr>
            <a:spLocks noGrp="1"/>
          </p:cNvSpPr>
          <p:nvPr>
            <p:ph idx="1"/>
          </p:nvPr>
        </p:nvSpPr>
        <p:spPr>
          <a:xfrm>
            <a:off x="152400" y="1371600"/>
            <a:ext cx="8686800" cy="4876800"/>
          </a:xfrm>
        </p:spPr>
        <p:txBody>
          <a:bodyPr>
            <a:normAutofit/>
          </a:bodyPr>
          <a:lstStyle/>
          <a:p>
            <a:r>
              <a:rPr lang="en-US" sz="2800" b="0" dirty="0"/>
              <a:t>Recipients are expected to provide guidance to subrecipients on prioritizing measures and collecting data.  </a:t>
            </a:r>
            <a:endParaRPr lang="en-US" sz="2800" b="0" dirty="0" smtClean="0"/>
          </a:p>
          <a:p>
            <a:r>
              <a:rPr lang="en-US" sz="2800" b="0" dirty="0" smtClean="0"/>
              <a:t>Recipients </a:t>
            </a:r>
            <a:r>
              <a:rPr lang="en-US" sz="2800" b="0" dirty="0"/>
              <a:t>need to work with subrecipients to identify improvement opportunities and monitor quality improvement activities at the subrecipient locations.  </a:t>
            </a:r>
            <a:endParaRPr lang="en-US" sz="2800" b="0" dirty="0" smtClean="0"/>
          </a:p>
          <a:p>
            <a:r>
              <a:rPr lang="en-US" sz="2800" b="0" dirty="0" smtClean="0"/>
              <a:t>Prioritization </a:t>
            </a:r>
            <a:r>
              <a:rPr lang="en-US" sz="2800" b="0" dirty="0"/>
              <a:t>of CQM activities should be coordinated across RWHAP recipients within </a:t>
            </a:r>
            <a:r>
              <a:rPr lang="en-US" sz="2800" b="0" dirty="0" smtClean="0"/>
              <a:t>service area </a:t>
            </a:r>
            <a:r>
              <a:rPr lang="en-US" sz="2800" b="0" dirty="0"/>
              <a:t>and subrecipients funded through the recipient.   </a:t>
            </a:r>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20</a:t>
            </a:fld>
            <a:endParaRPr lang="en-US"/>
          </a:p>
        </p:txBody>
      </p:sp>
    </p:spTree>
    <p:extLst>
      <p:ext uri="{BB962C8B-B14F-4D97-AF65-F5344CB8AC3E}">
        <p14:creationId xmlns:p14="http://schemas.microsoft.com/office/powerpoint/2010/main" val="1285000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rtlCol="0">
            <a:noAutofit/>
          </a:bodyPr>
          <a:lstStyle/>
          <a:p>
            <a:pPr eaLnBrk="1" fontAlgn="auto" hangingPunct="1">
              <a:spcAft>
                <a:spcPts val="0"/>
              </a:spcAft>
              <a:defRPr/>
            </a:pPr>
            <a:r>
              <a:rPr lang="en-US" sz="3600" dirty="0" smtClean="0"/>
              <a:t>Legislative Language for CQM Budgeting </a:t>
            </a:r>
          </a:p>
        </p:txBody>
      </p:sp>
      <p:graphicFrame>
        <p:nvGraphicFramePr>
          <p:cNvPr id="5" name="Content Placeholder 4" descr="Legislative Language for &#10;Clinical Quality Management Budgeting " title="Graph"/>
          <p:cNvGraphicFramePr>
            <a:graphicFrameLocks noGrp="1"/>
          </p:cNvGraphicFramePr>
          <p:nvPr>
            <p:ph idx="1"/>
            <p:extLst>
              <p:ext uri="{D42A27DB-BD31-4B8C-83A1-F6EECF244321}">
                <p14:modId xmlns:p14="http://schemas.microsoft.com/office/powerpoint/2010/main" val="1027401779"/>
              </p:ext>
            </p:extLst>
          </p:nvPr>
        </p:nvGraphicFramePr>
        <p:xfrm>
          <a:off x="628650" y="1173163"/>
          <a:ext cx="7886700" cy="3966267"/>
        </p:xfrm>
        <a:graphic>
          <a:graphicData uri="http://schemas.openxmlformats.org/drawingml/2006/table">
            <a:tbl>
              <a:tblPr firstRow="1" bandRow="1">
                <a:tableStyleId>{69CF1AB2-1976-4502-BF36-3FF5EA218861}</a:tableStyleId>
              </a:tblPr>
              <a:tblGrid>
                <a:gridCol w="753177">
                  <a:extLst>
                    <a:ext uri="{9D8B030D-6E8A-4147-A177-3AD203B41FA5}">
                      <a16:colId xmlns:a16="http://schemas.microsoft.com/office/drawing/2014/main" val="20000"/>
                    </a:ext>
                  </a:extLst>
                </a:gridCol>
                <a:gridCol w="2459923">
                  <a:extLst>
                    <a:ext uri="{9D8B030D-6E8A-4147-A177-3AD203B41FA5}">
                      <a16:colId xmlns:a16="http://schemas.microsoft.com/office/drawing/2014/main" val="20001"/>
                    </a:ext>
                  </a:extLst>
                </a:gridCol>
                <a:gridCol w="4673600">
                  <a:extLst>
                    <a:ext uri="{9D8B030D-6E8A-4147-A177-3AD203B41FA5}">
                      <a16:colId xmlns:a16="http://schemas.microsoft.com/office/drawing/2014/main" val="20002"/>
                    </a:ext>
                  </a:extLst>
                </a:gridCol>
              </a:tblGrid>
              <a:tr h="529653">
                <a:tc>
                  <a:txBody>
                    <a:bodyPr/>
                    <a:lstStyle/>
                    <a:p>
                      <a:pPr algn="ctr"/>
                      <a:r>
                        <a:rPr lang="en-US" sz="2400" dirty="0" smtClean="0"/>
                        <a:t>Part</a:t>
                      </a:r>
                      <a:endParaRPr lang="en-US" sz="2400" dirty="0"/>
                    </a:p>
                  </a:txBody>
                  <a:tcPr marL="87630" marR="87630" marT="45687" marB="45687" anchor="ctr"/>
                </a:tc>
                <a:tc>
                  <a:txBody>
                    <a:bodyPr/>
                    <a:lstStyle/>
                    <a:p>
                      <a:pPr algn="ctr"/>
                      <a:r>
                        <a:rPr lang="en-US" sz="2400" dirty="0" smtClean="0"/>
                        <a:t>Legislation</a:t>
                      </a:r>
                      <a:endParaRPr lang="en-US" sz="2400" dirty="0"/>
                    </a:p>
                  </a:txBody>
                  <a:tcPr marL="87630" marR="87630" marT="45687" marB="45687" anchor="ctr"/>
                </a:tc>
                <a:tc>
                  <a:txBody>
                    <a:bodyPr/>
                    <a:lstStyle/>
                    <a:p>
                      <a:pPr algn="ctr"/>
                      <a:r>
                        <a:rPr lang="en-US" sz="2400" dirty="0" smtClean="0"/>
                        <a:t>Budget Amount</a:t>
                      </a:r>
                      <a:endParaRPr lang="en-US" sz="2400" dirty="0"/>
                    </a:p>
                  </a:txBody>
                  <a:tcPr marL="87630" marR="87630" marT="45687" marB="45687" anchor="ctr"/>
                </a:tc>
                <a:extLst>
                  <a:ext uri="{0D108BD9-81ED-4DB2-BD59-A6C34878D82A}">
                    <a16:rowId xmlns:a16="http://schemas.microsoft.com/office/drawing/2014/main" val="10000"/>
                  </a:ext>
                </a:extLst>
              </a:tr>
              <a:tr h="1070547">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dirty="0" smtClean="0"/>
                        <a:t>A</a:t>
                      </a:r>
                    </a:p>
                  </a:txBody>
                  <a:tcPr marL="87630" marR="87630" marT="45687" marB="45687"/>
                </a:tc>
                <a:tc>
                  <a:txBody>
                    <a:bodyPr/>
                    <a:lstStyle/>
                    <a:p>
                      <a:r>
                        <a:rPr lang="en-US" sz="2400" dirty="0" smtClean="0"/>
                        <a:t>Sec. 2604.(h)(5)</a:t>
                      </a:r>
                      <a:endParaRPr lang="en-US" sz="2400" dirty="0"/>
                    </a:p>
                  </a:txBody>
                  <a:tcPr marL="87630" marR="87630"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Not to</a:t>
                      </a:r>
                      <a:r>
                        <a:rPr lang="en-US" sz="2400" baseline="0" dirty="0" smtClean="0"/>
                        <a:t> </a:t>
                      </a:r>
                      <a:r>
                        <a:rPr lang="en-US" sz="2400" dirty="0" smtClean="0"/>
                        <a:t>exceed the lesser of 5% of amounts received under the grant or $3,000,000</a:t>
                      </a:r>
                      <a:endParaRPr lang="en-US" sz="2400" dirty="0">
                        <a:solidFill>
                          <a:srgbClr val="FF0000"/>
                        </a:solidFill>
                      </a:endParaRPr>
                    </a:p>
                  </a:txBody>
                  <a:tcPr marL="87630" marR="87630" marT="45687" marB="45687"/>
                </a:tc>
                <a:extLst>
                  <a:ext uri="{0D108BD9-81ED-4DB2-BD59-A6C34878D82A}">
                    <a16:rowId xmlns:a16="http://schemas.microsoft.com/office/drawing/2014/main" val="10001"/>
                  </a:ext>
                </a:extLst>
              </a:tr>
              <a:tr h="11772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dirty="0" smtClean="0"/>
                        <a:t>B</a:t>
                      </a:r>
                    </a:p>
                  </a:txBody>
                  <a:tcPr marL="87630" marR="87630" marT="45687" marB="45687"/>
                </a:tc>
                <a:tc>
                  <a:txBody>
                    <a:bodyPr/>
                    <a:lstStyle/>
                    <a:p>
                      <a:r>
                        <a:rPr lang="en-US" sz="2400" dirty="0" smtClean="0"/>
                        <a:t>Sec. 2618.(b)(3)(E)</a:t>
                      </a:r>
                      <a:endParaRPr lang="en-US" sz="2400" dirty="0"/>
                    </a:p>
                  </a:txBody>
                  <a:tcPr marL="87630" marR="87630"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Not to</a:t>
                      </a:r>
                      <a:r>
                        <a:rPr lang="en-US" sz="2400" baseline="0" dirty="0" smtClean="0"/>
                        <a:t> </a:t>
                      </a:r>
                      <a:r>
                        <a:rPr lang="en-US" sz="2400" dirty="0" smtClean="0"/>
                        <a:t>exceed the lesser of 5% of amounts received under the grant or $3,000,000</a:t>
                      </a:r>
                      <a:endParaRPr lang="en-US" sz="2400" dirty="0">
                        <a:solidFill>
                          <a:srgbClr val="FF0000"/>
                        </a:solidFill>
                      </a:endParaRPr>
                    </a:p>
                  </a:txBody>
                  <a:tcPr marL="87630" marR="87630" marT="45687" marB="45687"/>
                </a:tc>
                <a:extLst>
                  <a:ext uri="{0D108BD9-81ED-4DB2-BD59-A6C34878D82A}">
                    <a16:rowId xmlns:a16="http://schemas.microsoft.com/office/drawing/2014/main" val="10002"/>
                  </a:ext>
                </a:extLst>
              </a:tr>
              <a:tr h="52965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dirty="0" smtClean="0"/>
                        <a:t>C</a:t>
                      </a:r>
                    </a:p>
                  </a:txBody>
                  <a:tcPr marL="87630" marR="87630" marT="45687" marB="4568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Sec. 2664.(g)(5)</a:t>
                      </a:r>
                    </a:p>
                  </a:txBody>
                  <a:tcPr marL="87630" marR="87630" marT="45687" marB="45687"/>
                </a:tc>
                <a:tc>
                  <a:txBody>
                    <a:bodyPr/>
                    <a:lstStyle/>
                    <a:p>
                      <a:r>
                        <a:rPr lang="en-US" sz="2400" baseline="0" dirty="0" smtClean="0"/>
                        <a:t>Reasonable amount</a:t>
                      </a:r>
                      <a:endParaRPr lang="en-US" sz="2400" dirty="0">
                        <a:solidFill>
                          <a:srgbClr val="FF0000"/>
                        </a:solidFill>
                      </a:endParaRPr>
                    </a:p>
                  </a:txBody>
                  <a:tcPr marL="87630" marR="87630" marT="45687" marB="45687"/>
                </a:tc>
                <a:extLst>
                  <a:ext uri="{0D108BD9-81ED-4DB2-BD59-A6C34878D82A}">
                    <a16:rowId xmlns:a16="http://schemas.microsoft.com/office/drawing/2014/main" val="10003"/>
                  </a:ext>
                </a:extLst>
              </a:tr>
              <a:tr h="52965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dirty="0" smtClean="0"/>
                        <a:t>D</a:t>
                      </a:r>
                    </a:p>
                  </a:txBody>
                  <a:tcPr marL="87630" marR="87630" marT="45687" marB="4568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Sec. 2671.(f)(2)</a:t>
                      </a:r>
                    </a:p>
                  </a:txBody>
                  <a:tcPr marL="87630" marR="87630" marT="45687" marB="45687"/>
                </a:tc>
                <a:tc>
                  <a:txBody>
                    <a:bodyPr/>
                    <a:lstStyle/>
                    <a:p>
                      <a:r>
                        <a:rPr lang="en-US" sz="2400" baseline="0" dirty="0" smtClean="0"/>
                        <a:t>Reasonable amount</a:t>
                      </a:r>
                      <a:endParaRPr lang="en-US" sz="2400" dirty="0">
                        <a:solidFill>
                          <a:srgbClr val="FF0000"/>
                        </a:solidFill>
                      </a:endParaRPr>
                    </a:p>
                  </a:txBody>
                  <a:tcPr marL="87630" marR="87630" marT="45687" marB="45687"/>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2"/>
          </p:nvPr>
        </p:nvSpPr>
        <p:spPr>
          <a:prstGeom prst="bracketPair">
            <a:avLst>
              <a:gd name="adj" fmla="val 17949"/>
            </a:avLst>
          </a:prstGeom>
        </p:spPr>
        <p:txBody>
          <a:bodyPr/>
          <a:lstStyle/>
          <a:p>
            <a:fld id="{99CDF315-188B-4CC8-9A02-B34DFA3C3161}" type="slidenum">
              <a:rPr lang="en-US" smtClean="0"/>
              <a:t>21</a:t>
            </a:fld>
            <a:endParaRPr lang="en-US" dirty="0"/>
          </a:p>
        </p:txBody>
      </p:sp>
    </p:spTree>
    <p:extLst>
      <p:ext uri="{BB962C8B-B14F-4D97-AF65-F5344CB8AC3E}">
        <p14:creationId xmlns:p14="http://schemas.microsoft.com/office/powerpoint/2010/main" val="952743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Use of CQM and Administrative Funds</a:t>
            </a:r>
            <a:endParaRPr lang="en-US" sz="360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205063959"/>
              </p:ext>
            </p:extLst>
          </p:nvPr>
        </p:nvGraphicFramePr>
        <p:xfrm>
          <a:off x="228601" y="1114529"/>
          <a:ext cx="8839200" cy="4629108"/>
        </p:xfrm>
        <a:graphic>
          <a:graphicData uri="http://schemas.openxmlformats.org/drawingml/2006/table">
            <a:tbl>
              <a:tblPr firstRow="1" bandRow="1">
                <a:tableStyleId>{5C22544A-7EE6-4342-B048-85BDC9FD1C3A}</a:tableStyleId>
              </a:tblPr>
              <a:tblGrid>
                <a:gridCol w="4688619">
                  <a:extLst>
                    <a:ext uri="{9D8B030D-6E8A-4147-A177-3AD203B41FA5}">
                      <a16:colId xmlns:a16="http://schemas.microsoft.com/office/drawing/2014/main" val="1937028934"/>
                    </a:ext>
                  </a:extLst>
                </a:gridCol>
                <a:gridCol w="1998428">
                  <a:extLst>
                    <a:ext uri="{9D8B030D-6E8A-4147-A177-3AD203B41FA5}">
                      <a16:colId xmlns:a16="http://schemas.microsoft.com/office/drawing/2014/main" val="787345061"/>
                    </a:ext>
                  </a:extLst>
                </a:gridCol>
                <a:gridCol w="2152153">
                  <a:extLst>
                    <a:ext uri="{9D8B030D-6E8A-4147-A177-3AD203B41FA5}">
                      <a16:colId xmlns:a16="http://schemas.microsoft.com/office/drawing/2014/main" val="366970512"/>
                    </a:ext>
                  </a:extLst>
                </a:gridCol>
              </a:tblGrid>
              <a:tr h="344251">
                <a:tc>
                  <a:txBody>
                    <a:bodyPr/>
                    <a:lstStyle/>
                    <a:p>
                      <a:r>
                        <a:rPr lang="en-US" dirty="0" smtClean="0"/>
                        <a:t>Activity </a:t>
                      </a:r>
                      <a:endParaRPr lang="en-US" dirty="0"/>
                    </a:p>
                  </a:txBody>
                  <a:tcPr/>
                </a:tc>
                <a:tc>
                  <a:txBody>
                    <a:bodyPr/>
                    <a:lstStyle/>
                    <a:p>
                      <a:pPr algn="ctr"/>
                      <a:r>
                        <a:rPr lang="en-US" dirty="0" smtClean="0"/>
                        <a:t>CQM</a:t>
                      </a:r>
                      <a:endParaRPr lang="en-US" dirty="0"/>
                    </a:p>
                  </a:txBody>
                  <a:tcPr/>
                </a:tc>
                <a:tc>
                  <a:txBody>
                    <a:bodyPr/>
                    <a:lstStyle/>
                    <a:p>
                      <a:pPr algn="ctr"/>
                      <a:r>
                        <a:rPr lang="en-US" dirty="0" smtClean="0"/>
                        <a:t>Administrative </a:t>
                      </a:r>
                      <a:endParaRPr lang="en-US" dirty="0"/>
                    </a:p>
                  </a:txBody>
                  <a:tcPr/>
                </a:tc>
                <a:extLst>
                  <a:ext uri="{0D108BD9-81ED-4DB2-BD59-A6C34878D82A}">
                    <a16:rowId xmlns:a16="http://schemas.microsoft.com/office/drawing/2014/main" val="2526067620"/>
                  </a:ext>
                </a:extLst>
              </a:tr>
              <a:tr h="545063">
                <a:tc>
                  <a:txBody>
                    <a:bodyPr/>
                    <a:lstStyle/>
                    <a:p>
                      <a:r>
                        <a:rPr lang="en-US" sz="1600" dirty="0" smtClean="0"/>
                        <a:t>Staffing to implement clinical quality management program activities </a:t>
                      </a:r>
                      <a:endParaRPr lang="en-US" sz="1600" dirty="0"/>
                    </a:p>
                  </a:txBody>
                  <a:tcPr/>
                </a:tc>
                <a:tc>
                  <a:txBody>
                    <a:bodyPr/>
                    <a:lstStyle/>
                    <a:p>
                      <a:pPr algn="ctr"/>
                      <a:r>
                        <a:rPr lang="en-US" sz="1600" dirty="0" smtClean="0">
                          <a:latin typeface="Wingdings" panose="05000000000000000000" pitchFamily="2" charset="2"/>
                        </a:rPr>
                        <a:t>ü</a:t>
                      </a:r>
                      <a:endParaRPr lang="en-US" sz="1600" dirty="0">
                        <a:latin typeface="Wingdings" panose="05000000000000000000" pitchFamily="2" charset="2"/>
                      </a:endParaRPr>
                    </a:p>
                  </a:txBody>
                  <a:tcPr/>
                </a:tc>
                <a:tc>
                  <a:txBody>
                    <a:bodyPr/>
                    <a:lstStyle/>
                    <a:p>
                      <a:pPr algn="ctr"/>
                      <a:endParaRPr lang="en-US" sz="1600"/>
                    </a:p>
                  </a:txBody>
                  <a:tcPr/>
                </a:tc>
                <a:extLst>
                  <a:ext uri="{0D108BD9-81ED-4DB2-BD59-A6C34878D82A}">
                    <a16:rowId xmlns:a16="http://schemas.microsoft.com/office/drawing/2014/main" val="904539134"/>
                  </a:ext>
                </a:extLst>
              </a:tr>
              <a:tr h="460502">
                <a:tc>
                  <a:txBody>
                    <a:bodyPr/>
                    <a:lstStyle/>
                    <a:p>
                      <a:r>
                        <a:rPr lang="en-US" sz="1600" dirty="0" smtClean="0"/>
                        <a:t>Staffing</a:t>
                      </a:r>
                      <a:r>
                        <a:rPr lang="en-US" sz="1600" baseline="0" dirty="0" smtClean="0"/>
                        <a:t> to develop and/or update service standards</a:t>
                      </a:r>
                      <a:endParaRPr lang="en-US" sz="1600" dirty="0"/>
                    </a:p>
                  </a:txBody>
                  <a:tcPr/>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Wingdings" panose="05000000000000000000" pitchFamily="2" charset="2"/>
                        </a:rPr>
                        <a:t>ü</a:t>
                      </a:r>
                    </a:p>
                  </a:txBody>
                  <a:tcPr/>
                </a:tc>
                <a:extLst>
                  <a:ext uri="{0D108BD9-81ED-4DB2-BD59-A6C34878D82A}">
                    <a16:rowId xmlns:a16="http://schemas.microsoft.com/office/drawing/2014/main" val="2388393048"/>
                  </a:ext>
                </a:extLst>
              </a:tr>
              <a:tr h="545063">
                <a:tc>
                  <a:txBody>
                    <a:bodyPr/>
                    <a:lstStyle/>
                    <a:p>
                      <a:r>
                        <a:rPr lang="en-US" sz="1600" dirty="0" smtClean="0"/>
                        <a:t>Staffing to</a:t>
                      </a:r>
                      <a:r>
                        <a:rPr lang="en-US" sz="1600" baseline="0" dirty="0" smtClean="0"/>
                        <a:t> conduct grants monitoring of subrecipients</a:t>
                      </a:r>
                      <a:endParaRPr lang="en-US" sz="1600" dirty="0"/>
                    </a:p>
                  </a:txBody>
                  <a:tcPr/>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Wingdings" panose="05000000000000000000" pitchFamily="2" charset="2"/>
                        </a:rPr>
                        <a:t>ü</a:t>
                      </a:r>
                      <a:endParaRPr lang="en-US" sz="1600" dirty="0"/>
                    </a:p>
                  </a:txBody>
                  <a:tcPr/>
                </a:tc>
                <a:extLst>
                  <a:ext uri="{0D108BD9-81ED-4DB2-BD59-A6C34878D82A}">
                    <a16:rowId xmlns:a16="http://schemas.microsoft.com/office/drawing/2014/main" val="2788990449"/>
                  </a:ext>
                </a:extLst>
              </a:tr>
              <a:tr h="545063">
                <a:tc>
                  <a:txBody>
                    <a:bodyPr/>
                    <a:lstStyle/>
                    <a:p>
                      <a:r>
                        <a:rPr lang="en-US" sz="1600" dirty="0" smtClean="0"/>
                        <a:t>Electronic</a:t>
                      </a:r>
                      <a:r>
                        <a:rPr lang="en-US" sz="1600" baseline="0" dirty="0" smtClean="0"/>
                        <a:t> health record interface with other providers</a:t>
                      </a:r>
                      <a:endParaRPr lang="en-US" sz="1600" dirty="0"/>
                    </a:p>
                  </a:txBody>
                  <a:tcPr/>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Wingdings" panose="05000000000000000000" pitchFamily="2" charset="2"/>
                        </a:rPr>
                        <a:t>ü</a:t>
                      </a:r>
                      <a:endParaRPr lang="en-US" sz="1600" dirty="0"/>
                    </a:p>
                  </a:txBody>
                  <a:tcPr/>
                </a:tc>
                <a:extLst>
                  <a:ext uri="{0D108BD9-81ED-4DB2-BD59-A6C34878D82A}">
                    <a16:rowId xmlns:a16="http://schemas.microsoft.com/office/drawing/2014/main" val="2003910831"/>
                  </a:ext>
                </a:extLst>
              </a:tr>
              <a:tr h="774564">
                <a:tc>
                  <a:txBody>
                    <a:bodyPr/>
                    <a:lstStyle/>
                    <a:p>
                      <a:r>
                        <a:rPr lang="en-US" sz="1600" dirty="0" smtClean="0"/>
                        <a:t>Data extraction for clinical quality management purposes (collect, aggregate, analyze, and report on measurement data)</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Wingdings" panose="05000000000000000000" pitchFamily="2" charset="2"/>
                        </a:rPr>
                        <a:t>ü</a:t>
                      </a:r>
                    </a:p>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2019577540"/>
                  </a:ext>
                </a:extLst>
              </a:tr>
              <a:tr h="1233565">
                <a:tc>
                  <a:txBody>
                    <a:bodyPr/>
                    <a:lstStyle/>
                    <a:p>
                      <a:r>
                        <a:rPr lang="en-US" sz="1600" dirty="0" smtClean="0"/>
                        <a:t>Monitoring site visits</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Wingdings" panose="05000000000000000000" pitchFamily="2" charset="2"/>
                        </a:rPr>
                        <a:t>ü</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If the purpose of the site visit is to assess or monitor CQM activities </a:t>
                      </a:r>
                      <a:endParaRPr lang="en-US" sz="16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Wingdings" panose="05000000000000000000" pitchFamily="2" charset="2"/>
                        </a:rPr>
                        <a:t>ü</a:t>
                      </a:r>
                      <a:r>
                        <a:rPr lang="en-US" sz="1600" dirty="0" smtClean="0">
                          <a:latin typeface="+mn-lt"/>
                        </a:rPr>
                        <a:t> </a:t>
                      </a:r>
                    </a:p>
                  </a:txBody>
                  <a:tcPr/>
                </a:tc>
                <a:extLst>
                  <a:ext uri="{0D108BD9-81ED-4DB2-BD59-A6C34878D82A}">
                    <a16:rowId xmlns:a16="http://schemas.microsoft.com/office/drawing/2014/main" val="93912252"/>
                  </a:ext>
                </a:extLst>
              </a:tr>
            </a:tbl>
          </a:graphicData>
        </a:graphic>
      </p:graphicFrame>
    </p:spTree>
    <p:extLst>
      <p:ext uri="{BB962C8B-B14F-4D97-AF65-F5344CB8AC3E}">
        <p14:creationId xmlns:p14="http://schemas.microsoft.com/office/powerpoint/2010/main" val="1952511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Related </a:t>
            </a:r>
            <a:r>
              <a:rPr lang="en-US" sz="3600" dirty="0" smtClean="0"/>
              <a:t>Activities:  Quality Assurance</a:t>
            </a:r>
            <a:endParaRPr lang="en-US" sz="3600" dirty="0"/>
          </a:p>
        </p:txBody>
      </p:sp>
      <p:sp>
        <p:nvSpPr>
          <p:cNvPr id="3" name="Content Placeholder 2"/>
          <p:cNvSpPr>
            <a:spLocks noGrp="1"/>
          </p:cNvSpPr>
          <p:nvPr>
            <p:ph idx="1"/>
          </p:nvPr>
        </p:nvSpPr>
        <p:spPr>
          <a:xfrm>
            <a:off x="460375" y="1371600"/>
            <a:ext cx="8226425" cy="4610100"/>
          </a:xfrm>
        </p:spPr>
        <p:txBody>
          <a:bodyPr>
            <a:noAutofit/>
          </a:bodyPr>
          <a:lstStyle/>
          <a:p>
            <a:pPr marL="0" indent="0">
              <a:buNone/>
            </a:pPr>
            <a:r>
              <a:rPr lang="en-US" sz="2800" b="0" dirty="0" smtClean="0"/>
              <a:t>Quality assurance:</a:t>
            </a:r>
          </a:p>
          <a:p>
            <a:r>
              <a:rPr lang="en-US" sz="2800" b="0" dirty="0" smtClean="0"/>
              <a:t>Refers </a:t>
            </a:r>
            <a:r>
              <a:rPr lang="en-US" sz="2800" b="0" dirty="0"/>
              <a:t>to a broad spectrum of activities aimed at ensuring compliance with minimum quality standards.  </a:t>
            </a:r>
            <a:endParaRPr lang="en-US" sz="2800" b="0" dirty="0" smtClean="0"/>
          </a:p>
          <a:p>
            <a:r>
              <a:rPr lang="en-US" sz="2800" b="0" dirty="0" smtClean="0"/>
              <a:t>Include </a:t>
            </a:r>
            <a:r>
              <a:rPr lang="en-US" sz="2800" b="0" dirty="0"/>
              <a:t>the retrospective process of measuring compliance with </a:t>
            </a:r>
            <a:r>
              <a:rPr lang="en-US" sz="2800" b="0" dirty="0" smtClean="0"/>
              <a:t>standards. </a:t>
            </a:r>
          </a:p>
          <a:p>
            <a:r>
              <a:rPr lang="en-US" sz="2800" b="0" dirty="0" smtClean="0"/>
              <a:t>Part </a:t>
            </a:r>
            <a:r>
              <a:rPr lang="en-US" sz="2800" b="0" dirty="0"/>
              <a:t>of the larger administrative function of a recipient’s program or organization and informs the clinical quality management program.</a:t>
            </a:r>
          </a:p>
          <a:p>
            <a:pPr marL="0" indent="0">
              <a:buNone/>
            </a:pPr>
            <a:endParaRPr lang="en-US" sz="2400" b="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23</a:t>
            </a:fld>
            <a:endParaRPr lang="en-US"/>
          </a:p>
        </p:txBody>
      </p:sp>
      <p:sp>
        <p:nvSpPr>
          <p:cNvPr id="5" name="AutoShape 2" descr="Image result for inspec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82403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Related </a:t>
            </a:r>
            <a:r>
              <a:rPr lang="en-US" sz="3600" dirty="0" smtClean="0"/>
              <a:t>Activities:  Quality Assurance</a:t>
            </a:r>
            <a:endParaRPr lang="en-US" sz="3600" dirty="0"/>
          </a:p>
        </p:txBody>
      </p:sp>
      <p:sp>
        <p:nvSpPr>
          <p:cNvPr id="3" name="Content Placeholder 2"/>
          <p:cNvSpPr>
            <a:spLocks noGrp="1"/>
          </p:cNvSpPr>
          <p:nvPr>
            <p:ph idx="1"/>
          </p:nvPr>
        </p:nvSpPr>
        <p:spPr>
          <a:xfrm>
            <a:off x="628650" y="1524000"/>
            <a:ext cx="7886700" cy="3016252"/>
          </a:xfrm>
        </p:spPr>
        <p:txBody>
          <a:bodyPr>
            <a:noAutofit/>
          </a:bodyPr>
          <a:lstStyle/>
          <a:p>
            <a:r>
              <a:rPr lang="en-US" sz="3200" b="0" dirty="0" smtClean="0"/>
              <a:t>Quality assurance activities by themselves do not constitute a CQM program.</a:t>
            </a:r>
          </a:p>
          <a:p>
            <a:r>
              <a:rPr lang="en-US" sz="3200" b="0" dirty="0"/>
              <a:t>Quality assurance is not the same as quality improvement.</a:t>
            </a:r>
          </a:p>
          <a:p>
            <a:pPr marL="0" indent="0">
              <a:buNone/>
            </a:pPr>
            <a:endParaRPr lang="en-US" sz="2400" b="0" dirty="0" smtClean="0"/>
          </a:p>
          <a:p>
            <a:endParaRPr lang="en-US" sz="2400" b="0" dirty="0"/>
          </a:p>
          <a:p>
            <a:endParaRPr lang="en-US" sz="2400" b="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24</a:t>
            </a:fld>
            <a:endParaRPr lang="en-US"/>
          </a:p>
        </p:txBody>
      </p:sp>
      <p:sp>
        <p:nvSpPr>
          <p:cNvPr id="5" name="AutoShape 2" descr="Image result for inspec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1600200" y="3940087"/>
            <a:ext cx="5943600" cy="1200329"/>
          </a:xfrm>
          <a:prstGeom prst="rect">
            <a:avLst/>
          </a:prstGeom>
          <a:noFill/>
          <a:ln>
            <a:solidFill>
              <a:schemeClr val="accent1"/>
            </a:solidFill>
          </a:ln>
        </p:spPr>
        <p:txBody>
          <a:bodyPr wrap="square" rtlCol="0">
            <a:spAutoFit/>
          </a:bodyPr>
          <a:lstStyle/>
          <a:p>
            <a:pPr algn="ctr"/>
            <a:endParaRPr lang="en-US" sz="2400" dirty="0" smtClean="0"/>
          </a:p>
          <a:p>
            <a:pPr algn="ctr"/>
            <a:r>
              <a:rPr lang="en-US" sz="2400" dirty="0" smtClean="0"/>
              <a:t>Quality Assurance ≠ Quality Improvement</a:t>
            </a:r>
          </a:p>
          <a:p>
            <a:pPr algn="ctr"/>
            <a:r>
              <a:rPr lang="en-US" sz="2400" dirty="0" smtClean="0"/>
              <a:t> </a:t>
            </a:r>
            <a:endParaRPr lang="en-US" sz="2400" dirty="0"/>
          </a:p>
        </p:txBody>
      </p:sp>
    </p:spTree>
    <p:extLst>
      <p:ext uri="{BB962C8B-B14F-4D97-AF65-F5344CB8AC3E}">
        <p14:creationId xmlns:p14="http://schemas.microsoft.com/office/powerpoint/2010/main" val="1344600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Related Activities: Grant </a:t>
            </a:r>
            <a:r>
              <a:rPr lang="en-US" sz="3600" dirty="0" smtClean="0"/>
              <a:t>Administration</a:t>
            </a:r>
            <a:endParaRPr lang="en-US" sz="3600" dirty="0"/>
          </a:p>
        </p:txBody>
      </p:sp>
      <p:sp>
        <p:nvSpPr>
          <p:cNvPr id="3" name="Content Placeholder 2"/>
          <p:cNvSpPr>
            <a:spLocks noGrp="1"/>
          </p:cNvSpPr>
          <p:nvPr>
            <p:ph idx="1"/>
          </p:nvPr>
        </p:nvSpPr>
        <p:spPr>
          <a:xfrm>
            <a:off x="628650" y="1524000"/>
            <a:ext cx="7886700" cy="3016252"/>
          </a:xfrm>
        </p:spPr>
        <p:txBody>
          <a:bodyPr/>
          <a:lstStyle/>
          <a:p>
            <a:r>
              <a:rPr lang="en-US" sz="2800" b="0" dirty="0"/>
              <a:t>Grant administration refers to the activities associated with administering a RWHAP grant or cooperative </a:t>
            </a:r>
            <a:r>
              <a:rPr lang="en-US" sz="2800" b="0" dirty="0" smtClean="0"/>
              <a:t>agreement.</a:t>
            </a:r>
          </a:p>
          <a:p>
            <a:r>
              <a:rPr lang="en-US" sz="2800" b="0" dirty="0" smtClean="0"/>
              <a:t>The intent of grant administration is not to improve health outcomes.  Therefore, they are not CQM activities.</a:t>
            </a:r>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25</a:t>
            </a:fld>
            <a:endParaRPr lang="en-US"/>
          </a:p>
        </p:txBody>
      </p:sp>
      <p:sp>
        <p:nvSpPr>
          <p:cNvPr id="5" name="TextBox 4"/>
          <p:cNvSpPr txBox="1"/>
          <p:nvPr/>
        </p:nvSpPr>
        <p:spPr>
          <a:xfrm>
            <a:off x="1168590" y="4114800"/>
            <a:ext cx="6858000" cy="1200329"/>
          </a:xfrm>
          <a:prstGeom prst="rect">
            <a:avLst/>
          </a:prstGeom>
          <a:noFill/>
          <a:ln>
            <a:solidFill>
              <a:schemeClr val="accent1"/>
            </a:solidFill>
          </a:ln>
        </p:spPr>
        <p:txBody>
          <a:bodyPr wrap="square" rtlCol="0">
            <a:spAutoFit/>
          </a:bodyPr>
          <a:lstStyle/>
          <a:p>
            <a:pPr algn="ctr"/>
            <a:endParaRPr lang="en-US" sz="2400" dirty="0" smtClean="0"/>
          </a:p>
          <a:p>
            <a:pPr algn="ctr"/>
            <a:r>
              <a:rPr lang="en-US" sz="2400" dirty="0" smtClean="0"/>
              <a:t>Grant Administration ≠ Clinical Quality Management </a:t>
            </a:r>
          </a:p>
          <a:p>
            <a:pPr algn="ctr"/>
            <a:r>
              <a:rPr lang="en-US" sz="2400" dirty="0" smtClean="0"/>
              <a:t> </a:t>
            </a:r>
            <a:endParaRPr lang="en-US" sz="2400" dirty="0"/>
          </a:p>
        </p:txBody>
      </p:sp>
    </p:spTree>
    <p:extLst>
      <p:ext uri="{BB962C8B-B14F-4D97-AF65-F5344CB8AC3E}">
        <p14:creationId xmlns:p14="http://schemas.microsoft.com/office/powerpoint/2010/main" val="4193734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Resources</a:t>
            </a:r>
            <a:endParaRPr lang="en-US" sz="3600" dirty="0"/>
          </a:p>
        </p:txBody>
      </p:sp>
      <p:sp>
        <p:nvSpPr>
          <p:cNvPr id="3" name="Content Placeholder 2"/>
          <p:cNvSpPr>
            <a:spLocks noGrp="1"/>
          </p:cNvSpPr>
          <p:nvPr>
            <p:ph idx="1"/>
          </p:nvPr>
        </p:nvSpPr>
        <p:spPr>
          <a:xfrm>
            <a:off x="628650" y="1173163"/>
            <a:ext cx="8439150" cy="4846637"/>
          </a:xfrm>
        </p:spPr>
        <p:txBody>
          <a:bodyPr>
            <a:normAutofit lnSpcReduction="10000"/>
          </a:bodyPr>
          <a:lstStyle/>
          <a:p>
            <a:pPr marL="0" indent="0">
              <a:buNone/>
            </a:pPr>
            <a:r>
              <a:rPr lang="en-US" sz="2600" u="sng" dirty="0" smtClean="0"/>
              <a:t>Requesting CQM technical assistance:</a:t>
            </a:r>
          </a:p>
          <a:p>
            <a:r>
              <a:rPr lang="en-US" sz="2400" b="0" dirty="0" smtClean="0"/>
              <a:t>Complete a technical assistance request form located at </a:t>
            </a:r>
          </a:p>
          <a:p>
            <a:pPr lvl="1"/>
            <a:r>
              <a:rPr lang="en-US" sz="2400" dirty="0" smtClean="0">
                <a:solidFill>
                  <a:srgbClr val="0F4D7B"/>
                </a:solidFill>
              </a:rPr>
              <a:t>INSERT WEB PAGE WHEN KNOWN</a:t>
            </a:r>
          </a:p>
          <a:p>
            <a:r>
              <a:rPr lang="en-US" sz="2400" b="0" dirty="0" smtClean="0"/>
              <a:t>Submit completed technical assistance request form to:</a:t>
            </a:r>
          </a:p>
          <a:p>
            <a:pPr lvl="1"/>
            <a:r>
              <a:rPr lang="en-US" sz="2400" dirty="0" smtClean="0">
                <a:hlinkClick r:id="rId2"/>
              </a:rPr>
              <a:t>RWHAPQuality@hrsa.gov</a:t>
            </a:r>
            <a:endParaRPr lang="en-US" sz="2400" dirty="0"/>
          </a:p>
          <a:p>
            <a:pPr marL="457200" lvl="1" indent="0">
              <a:buNone/>
            </a:pPr>
            <a:endParaRPr lang="en-US" b="0" dirty="0" smtClean="0"/>
          </a:p>
          <a:p>
            <a:pPr marL="0" indent="0">
              <a:buNone/>
            </a:pPr>
            <a:r>
              <a:rPr lang="en-US" sz="2600" u="sng" dirty="0" smtClean="0"/>
              <a:t>Implementation Center for Quality Improvement:</a:t>
            </a:r>
          </a:p>
          <a:p>
            <a:r>
              <a:rPr lang="en-US" sz="2400" b="0" dirty="0" smtClean="0"/>
              <a:t>Cooperative agreement to </a:t>
            </a:r>
            <a:r>
              <a:rPr lang="en-US" sz="2400" b="0" dirty="0"/>
              <a:t>assist RWHAP recipients and subrecipients with implementing </a:t>
            </a:r>
            <a:r>
              <a:rPr lang="en-US" sz="2400" b="0" u="sng" dirty="0"/>
              <a:t>clinical quality improvement methodologies and concepts</a:t>
            </a:r>
            <a:r>
              <a:rPr lang="en-US" sz="2400" b="0" dirty="0"/>
              <a:t>, as required by the Ryan White HIV/AIDS Treatment Extension Act of 2009, to improve HIV health outcomes for </a:t>
            </a:r>
            <a:r>
              <a:rPr lang="en-US" sz="2400" b="0" dirty="0" smtClean="0"/>
              <a:t>PLWH.</a:t>
            </a:r>
          </a:p>
          <a:p>
            <a:r>
              <a:rPr lang="en-US" sz="2400" b="0" dirty="0" smtClean="0"/>
              <a:t>INSERT </a:t>
            </a:r>
            <a:r>
              <a:rPr lang="en-US" sz="2400" b="0" dirty="0"/>
              <a:t>WEB PAGE WHEN KNOWN</a:t>
            </a:r>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26</a:t>
            </a:fld>
            <a:endParaRPr lang="en-US"/>
          </a:p>
        </p:txBody>
      </p:sp>
    </p:spTree>
    <p:extLst>
      <p:ext uri="{BB962C8B-B14F-4D97-AF65-F5344CB8AC3E}">
        <p14:creationId xmlns:p14="http://schemas.microsoft.com/office/powerpoint/2010/main" val="2689017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228600" y="6172200"/>
            <a:ext cx="2057400" cy="365125"/>
          </a:xfrm>
        </p:spPr>
        <p:txBody>
          <a:bodyPr/>
          <a:lstStyle/>
          <a:p>
            <a:fld id="{F9ECA865-404D-4A57-9AC1-FD3038CC100D}" type="slidenum">
              <a:rPr lang="en-US" smtClean="0"/>
              <a:pPr/>
              <a:t>27</a:t>
            </a:fld>
            <a:endParaRPr lang="en-US" dirty="0"/>
          </a:p>
        </p:txBody>
      </p:sp>
      <p:graphicFrame>
        <p:nvGraphicFramePr>
          <p:cNvPr id="8" name="Diagram 7"/>
          <p:cNvGraphicFramePr/>
          <p:nvPr>
            <p:extLst/>
          </p:nvPr>
        </p:nvGraphicFramePr>
        <p:xfrm>
          <a:off x="304800" y="457200"/>
          <a:ext cx="8458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230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Contact Information</a:t>
            </a:r>
            <a:endParaRPr lang="en-US" sz="3600" dirty="0"/>
          </a:p>
        </p:txBody>
      </p:sp>
      <p:sp>
        <p:nvSpPr>
          <p:cNvPr id="3" name="Content Placeholder 2"/>
          <p:cNvSpPr>
            <a:spLocks noGrp="1"/>
          </p:cNvSpPr>
          <p:nvPr>
            <p:ph idx="1"/>
          </p:nvPr>
        </p:nvSpPr>
        <p:spPr>
          <a:xfrm>
            <a:off x="1143000" y="1297407"/>
            <a:ext cx="3105150" cy="5032691"/>
          </a:xfrm>
        </p:spPr>
        <p:txBody>
          <a:bodyPr>
            <a:normAutofit/>
          </a:bodyPr>
          <a:lstStyle/>
          <a:p>
            <a:pPr marL="0" indent="0" algn="ctr">
              <a:buNone/>
            </a:pPr>
            <a:r>
              <a:rPr lang="en-US" b="0" dirty="0" smtClean="0"/>
              <a:t>Amelia Khalil</a:t>
            </a:r>
          </a:p>
          <a:p>
            <a:pPr marL="0" indent="0" algn="ctr">
              <a:buNone/>
            </a:pPr>
            <a:r>
              <a:rPr lang="en-US" b="0" dirty="0" smtClean="0"/>
              <a:t>301-443-0527</a:t>
            </a:r>
          </a:p>
          <a:p>
            <a:pPr marL="0" indent="0" algn="ctr">
              <a:buNone/>
            </a:pPr>
            <a:r>
              <a:rPr lang="en-US" b="0" dirty="0" smtClean="0">
                <a:hlinkClick r:id="rId2"/>
              </a:rPr>
              <a:t>akhalil@hrsa.gov</a:t>
            </a:r>
            <a:endParaRPr lang="en-US" b="0" dirty="0" smtClean="0"/>
          </a:p>
          <a:p>
            <a:pPr marL="0" indent="0" algn="ctr">
              <a:buNone/>
            </a:pPr>
            <a:endParaRPr lang="en-US" b="0" dirty="0" smtClean="0"/>
          </a:p>
          <a:p>
            <a:pPr marL="0" indent="0" algn="ctr">
              <a:buNone/>
            </a:pPr>
            <a:r>
              <a:rPr lang="en-US" b="0" dirty="0" smtClean="0"/>
              <a:t>Katrina Jackson</a:t>
            </a:r>
          </a:p>
          <a:p>
            <a:pPr marL="0" indent="0" algn="ctr">
              <a:buNone/>
            </a:pPr>
            <a:r>
              <a:rPr lang="en-US" b="0" dirty="0" smtClean="0"/>
              <a:t>301-443-1831</a:t>
            </a:r>
            <a:endParaRPr lang="en-US" b="0" dirty="0" smtClean="0"/>
          </a:p>
          <a:p>
            <a:pPr marL="0" indent="0" algn="ctr">
              <a:buNone/>
            </a:pPr>
            <a:r>
              <a:rPr lang="en-US" b="0" dirty="0" smtClean="0">
                <a:hlinkClick r:id="rId3"/>
              </a:rPr>
              <a:t>kjackson2@hrsa.gov</a:t>
            </a:r>
            <a:endParaRPr lang="en-US" b="0" dirty="0" smtClean="0"/>
          </a:p>
          <a:p>
            <a:pPr marL="0" indent="0" algn="ctr">
              <a:buNone/>
            </a:pPr>
            <a:endParaRPr lang="en-US" b="0" dirty="0" smtClean="0"/>
          </a:p>
          <a:p>
            <a:pPr marL="0" indent="0" algn="ctr">
              <a:buNone/>
            </a:pPr>
            <a:r>
              <a:rPr lang="en-US" b="0" dirty="0" smtClean="0"/>
              <a:t>Chep </a:t>
            </a:r>
            <a:r>
              <a:rPr lang="en-US" b="0" dirty="0"/>
              <a:t>Maritim</a:t>
            </a:r>
          </a:p>
          <a:p>
            <a:pPr marL="0" indent="0" algn="ctr">
              <a:buNone/>
            </a:pPr>
            <a:r>
              <a:rPr lang="en-US" b="0" dirty="0"/>
              <a:t>301-443-1084</a:t>
            </a:r>
          </a:p>
          <a:p>
            <a:pPr marL="0" indent="0" algn="ctr">
              <a:buNone/>
            </a:pPr>
            <a:r>
              <a:rPr lang="en-US" b="0" dirty="0" smtClean="0">
                <a:hlinkClick r:id="rId4"/>
              </a:rPr>
              <a:t>cmaritim@hrsa.gov</a:t>
            </a:r>
            <a:endParaRPr lang="en-US" b="0" dirty="0" smtClean="0"/>
          </a:p>
          <a:p>
            <a:pPr marL="0" indent="0" algn="ctr">
              <a:buNone/>
            </a:pPr>
            <a:endParaRPr lang="en-US" b="0"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28</a:t>
            </a:fld>
            <a:endParaRPr lang="en-US"/>
          </a:p>
        </p:txBody>
      </p:sp>
      <p:sp>
        <p:nvSpPr>
          <p:cNvPr id="5" name="Rectangle 4"/>
          <p:cNvSpPr/>
          <p:nvPr/>
        </p:nvSpPr>
        <p:spPr>
          <a:xfrm>
            <a:off x="3935494" y="1297407"/>
            <a:ext cx="4572000" cy="5159361"/>
          </a:xfrm>
          <a:prstGeom prst="rect">
            <a:avLst/>
          </a:prstGeom>
        </p:spPr>
        <p:txBody>
          <a:bodyPr>
            <a:spAutoFit/>
          </a:bodyPr>
          <a:lstStyle/>
          <a:p>
            <a:pPr algn="ctr">
              <a:lnSpc>
                <a:spcPct val="90000"/>
              </a:lnSpc>
              <a:spcBef>
                <a:spcPts val="1000"/>
              </a:spcBef>
            </a:pPr>
            <a:r>
              <a:rPr lang="en-US" sz="2200" dirty="0" smtClean="0">
                <a:solidFill>
                  <a:srgbClr val="0F4D7B"/>
                </a:solidFill>
              </a:rPr>
              <a:t>Marlene </a:t>
            </a:r>
            <a:r>
              <a:rPr lang="en-US" sz="2200" dirty="0">
                <a:solidFill>
                  <a:srgbClr val="0F4D7B"/>
                </a:solidFill>
              </a:rPr>
              <a:t>Matosky</a:t>
            </a:r>
          </a:p>
          <a:p>
            <a:pPr algn="ctr">
              <a:lnSpc>
                <a:spcPct val="90000"/>
              </a:lnSpc>
              <a:spcBef>
                <a:spcPts val="1000"/>
              </a:spcBef>
            </a:pPr>
            <a:r>
              <a:rPr lang="en-US" sz="2200" dirty="0">
                <a:solidFill>
                  <a:srgbClr val="0F4D7B"/>
                </a:solidFill>
                <a:hlinkClick r:id="rId5"/>
              </a:rPr>
              <a:t>mmatosky@hrsa.gov</a:t>
            </a:r>
            <a:endParaRPr lang="en-US" sz="2200" dirty="0">
              <a:solidFill>
                <a:srgbClr val="0F4D7B"/>
              </a:solidFill>
            </a:endParaRPr>
          </a:p>
          <a:p>
            <a:pPr algn="ctr">
              <a:lnSpc>
                <a:spcPct val="90000"/>
              </a:lnSpc>
              <a:spcBef>
                <a:spcPts val="1000"/>
              </a:spcBef>
            </a:pPr>
            <a:r>
              <a:rPr lang="en-US" sz="2200" dirty="0">
                <a:solidFill>
                  <a:srgbClr val="0F4D7B"/>
                </a:solidFill>
              </a:rPr>
              <a:t>301-443-0798</a:t>
            </a:r>
          </a:p>
          <a:p>
            <a:pPr algn="ctr">
              <a:lnSpc>
                <a:spcPct val="90000"/>
              </a:lnSpc>
              <a:spcBef>
                <a:spcPts val="1000"/>
              </a:spcBef>
            </a:pPr>
            <a:endParaRPr lang="en-US" sz="2200" dirty="0">
              <a:solidFill>
                <a:srgbClr val="0F4D7B"/>
              </a:solidFill>
            </a:endParaRPr>
          </a:p>
          <a:p>
            <a:pPr algn="ctr">
              <a:lnSpc>
                <a:spcPct val="90000"/>
              </a:lnSpc>
              <a:spcBef>
                <a:spcPts val="1000"/>
              </a:spcBef>
            </a:pPr>
            <a:r>
              <a:rPr lang="en-US" sz="2200" dirty="0" smtClean="0">
                <a:solidFill>
                  <a:srgbClr val="0F4D7B"/>
                </a:solidFill>
              </a:rPr>
              <a:t>Chris Redwood</a:t>
            </a:r>
          </a:p>
          <a:p>
            <a:pPr algn="ctr">
              <a:lnSpc>
                <a:spcPct val="90000"/>
              </a:lnSpc>
              <a:spcBef>
                <a:spcPts val="1000"/>
              </a:spcBef>
            </a:pPr>
            <a:r>
              <a:rPr lang="en-US" sz="2200" dirty="0">
                <a:solidFill>
                  <a:srgbClr val="0F4D7B"/>
                </a:solidFill>
              </a:rPr>
              <a:t>301-443-2118</a:t>
            </a:r>
          </a:p>
          <a:p>
            <a:pPr algn="ctr">
              <a:lnSpc>
                <a:spcPct val="90000"/>
              </a:lnSpc>
              <a:spcBef>
                <a:spcPts val="1000"/>
              </a:spcBef>
            </a:pPr>
            <a:r>
              <a:rPr lang="en-US" sz="2200" dirty="0" smtClean="0">
                <a:solidFill>
                  <a:srgbClr val="0F4D7B"/>
                </a:solidFill>
                <a:hlinkClick r:id="rId6"/>
              </a:rPr>
              <a:t>rredwood@hrsa.gov</a:t>
            </a:r>
            <a:endParaRPr lang="en-US" sz="2200" dirty="0" smtClean="0">
              <a:solidFill>
                <a:srgbClr val="0F4D7B"/>
              </a:solidFill>
            </a:endParaRPr>
          </a:p>
          <a:p>
            <a:pPr algn="ctr">
              <a:lnSpc>
                <a:spcPct val="90000"/>
              </a:lnSpc>
              <a:spcBef>
                <a:spcPts val="1000"/>
              </a:spcBef>
            </a:pPr>
            <a:endParaRPr lang="en-US" sz="2200" dirty="0">
              <a:solidFill>
                <a:srgbClr val="0F4D7B"/>
              </a:solidFill>
            </a:endParaRPr>
          </a:p>
          <a:p>
            <a:pPr algn="ctr">
              <a:lnSpc>
                <a:spcPct val="90000"/>
              </a:lnSpc>
              <a:spcBef>
                <a:spcPts val="1000"/>
              </a:spcBef>
            </a:pPr>
            <a:r>
              <a:rPr lang="en-US" sz="2200" dirty="0" smtClean="0">
                <a:solidFill>
                  <a:srgbClr val="0F4D7B"/>
                </a:solidFill>
              </a:rPr>
              <a:t>Susan Robilotto</a:t>
            </a:r>
          </a:p>
          <a:p>
            <a:pPr algn="ctr">
              <a:lnSpc>
                <a:spcPct val="90000"/>
              </a:lnSpc>
              <a:spcBef>
                <a:spcPts val="1000"/>
              </a:spcBef>
            </a:pPr>
            <a:r>
              <a:rPr lang="en-US" sz="2200" dirty="0" smtClean="0">
                <a:solidFill>
                  <a:srgbClr val="0F4D7B"/>
                </a:solidFill>
              </a:rPr>
              <a:t>301-443-6554</a:t>
            </a:r>
          </a:p>
          <a:p>
            <a:pPr algn="ctr">
              <a:lnSpc>
                <a:spcPct val="90000"/>
              </a:lnSpc>
              <a:spcBef>
                <a:spcPts val="1000"/>
              </a:spcBef>
            </a:pPr>
            <a:r>
              <a:rPr lang="en-US" sz="2200" dirty="0" smtClean="0">
                <a:solidFill>
                  <a:srgbClr val="0F4D7B"/>
                </a:solidFill>
                <a:hlinkClick r:id="rId7"/>
              </a:rPr>
              <a:t>srobilotto@hrsa.gov</a:t>
            </a:r>
            <a:endParaRPr lang="en-US" sz="2200" dirty="0" smtClean="0">
              <a:solidFill>
                <a:srgbClr val="0F4D7B"/>
              </a:solidFill>
            </a:endParaRPr>
          </a:p>
          <a:p>
            <a:pPr algn="ctr">
              <a:lnSpc>
                <a:spcPct val="90000"/>
              </a:lnSpc>
              <a:spcBef>
                <a:spcPts val="1000"/>
              </a:spcBef>
            </a:pPr>
            <a:endParaRPr lang="en-US" sz="2200" dirty="0" smtClean="0">
              <a:solidFill>
                <a:srgbClr val="0F4D7B"/>
              </a:solidFill>
            </a:endParaRPr>
          </a:p>
        </p:txBody>
      </p:sp>
    </p:spTree>
    <p:extLst>
      <p:ext uri="{BB962C8B-B14F-4D97-AF65-F5344CB8AC3E}">
        <p14:creationId xmlns:p14="http://schemas.microsoft.com/office/powerpoint/2010/main" val="2824081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Objectives</a:t>
            </a:r>
            <a:endParaRPr lang="en-US" sz="360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3</a:t>
            </a:fld>
            <a:endParaRPr lang="en-US"/>
          </a:p>
        </p:txBody>
      </p:sp>
      <p:sp>
        <p:nvSpPr>
          <p:cNvPr id="6" name="Content Placeholder 5"/>
          <p:cNvSpPr>
            <a:spLocks noGrp="1"/>
          </p:cNvSpPr>
          <p:nvPr>
            <p:ph idx="1"/>
          </p:nvPr>
        </p:nvSpPr>
        <p:spPr>
          <a:xfrm>
            <a:off x="628650" y="1173163"/>
            <a:ext cx="8210550" cy="4694237"/>
          </a:xfrm>
        </p:spPr>
        <p:txBody>
          <a:bodyPr/>
          <a:lstStyle/>
          <a:p>
            <a:r>
              <a:rPr lang="en-US" sz="2800" b="0" dirty="0" smtClean="0"/>
              <a:t>Learn the essential components that are required for a clinical quality management (CQM) program </a:t>
            </a:r>
          </a:p>
          <a:p>
            <a:endParaRPr lang="en-US" sz="2800" b="0" dirty="0" smtClean="0"/>
          </a:p>
          <a:p>
            <a:r>
              <a:rPr lang="en-US" sz="2800" b="0" dirty="0" smtClean="0"/>
              <a:t>Understand the expectations of how to develop and implement a CQM program</a:t>
            </a:r>
          </a:p>
          <a:p>
            <a:endParaRPr lang="en-US" sz="2800" b="0" dirty="0" smtClean="0"/>
          </a:p>
          <a:p>
            <a:r>
              <a:rPr lang="en-US" sz="2800" b="0" dirty="0" smtClean="0"/>
              <a:t>Become familiar with resources available to assist in building a solid CQM program that can positively impact health outcomes</a:t>
            </a:r>
          </a:p>
          <a:p>
            <a:endParaRPr lang="en-US" dirty="0"/>
          </a:p>
          <a:p>
            <a:endParaRPr lang="en-US" dirty="0"/>
          </a:p>
        </p:txBody>
      </p:sp>
    </p:spTree>
    <p:extLst>
      <p:ext uri="{BB962C8B-B14F-4D97-AF65-F5344CB8AC3E}">
        <p14:creationId xmlns:p14="http://schemas.microsoft.com/office/powerpoint/2010/main" val="14887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128361"/>
            <a:ext cx="7886700" cy="840688"/>
          </a:xfrm>
        </p:spPr>
        <p:txBody>
          <a:bodyPr>
            <a:normAutofit fontScale="90000"/>
          </a:bodyPr>
          <a:lstStyle/>
          <a:p>
            <a:r>
              <a:rPr lang="en-US" sz="3600" dirty="0" smtClean="0">
                <a:solidFill>
                  <a:schemeClr val="accent4">
                    <a:lumMod val="75000"/>
                  </a:schemeClr>
                </a:solidFill>
              </a:rPr>
              <a:t>Ryan </a:t>
            </a:r>
            <a:r>
              <a:rPr lang="en-US" sz="3600" dirty="0">
                <a:solidFill>
                  <a:schemeClr val="accent4">
                    <a:lumMod val="75000"/>
                  </a:schemeClr>
                </a:solidFill>
              </a:rPr>
              <a:t>White HIV/AIDS Program</a:t>
            </a:r>
            <a:br>
              <a:rPr lang="en-US" sz="3600" dirty="0">
                <a:solidFill>
                  <a:schemeClr val="accent4">
                    <a:lumMod val="75000"/>
                  </a:schemeClr>
                </a:solidFill>
              </a:rPr>
            </a:br>
            <a:r>
              <a:rPr lang="en-US" sz="3600" dirty="0" smtClean="0">
                <a:solidFill>
                  <a:schemeClr val="accent4">
                    <a:lumMod val="75000"/>
                  </a:schemeClr>
                </a:solidFill>
              </a:rPr>
              <a:t>Treatment </a:t>
            </a:r>
            <a:r>
              <a:rPr lang="en-US" sz="3600" dirty="0">
                <a:solidFill>
                  <a:schemeClr val="accent4">
                    <a:lumMod val="75000"/>
                  </a:schemeClr>
                </a:solidFill>
              </a:rPr>
              <a:t>Modernization Act of 2006</a:t>
            </a:r>
            <a:r>
              <a:rPr lang="en-US" sz="2800" b="0" dirty="0">
                <a:solidFill>
                  <a:schemeClr val="accent4">
                    <a:lumMod val="75000"/>
                  </a:schemeClr>
                </a:solidFill>
              </a:rPr>
              <a:t> </a:t>
            </a:r>
            <a:endParaRPr lang="en-US" dirty="0"/>
          </a:p>
        </p:txBody>
      </p:sp>
      <p:sp>
        <p:nvSpPr>
          <p:cNvPr id="3" name="Content Placeholder 2"/>
          <p:cNvSpPr>
            <a:spLocks noGrp="1"/>
          </p:cNvSpPr>
          <p:nvPr>
            <p:ph idx="1"/>
          </p:nvPr>
        </p:nvSpPr>
        <p:spPr>
          <a:xfrm>
            <a:off x="533400" y="1911303"/>
            <a:ext cx="8229600" cy="3367089"/>
          </a:xfrm>
        </p:spPr>
        <p:txBody>
          <a:bodyPr/>
          <a:lstStyle/>
          <a:p>
            <a:pPr marL="0" indent="0">
              <a:buNone/>
            </a:pPr>
            <a:r>
              <a:rPr lang="en-US" altLang="en-US" sz="2800" b="0" dirty="0"/>
              <a:t>All Ryan White HIV/AIDS Program recipients are required “to establish clinical quality management programs to: </a:t>
            </a:r>
            <a:endParaRPr lang="en-US" altLang="en-US" sz="2800" b="0" dirty="0" smtClean="0"/>
          </a:p>
          <a:p>
            <a:pPr marL="0" indent="0">
              <a:buNone/>
            </a:pPr>
            <a:endParaRPr lang="en-US" altLang="en-US" sz="2000" b="0" dirty="0">
              <a:solidFill>
                <a:schemeClr val="tx1"/>
              </a:solidFill>
            </a:endParaRPr>
          </a:p>
        </p:txBody>
      </p:sp>
      <p:sp>
        <p:nvSpPr>
          <p:cNvPr id="4" name="Slide Number Placeholder 3"/>
          <p:cNvSpPr>
            <a:spLocks noGrp="1"/>
          </p:cNvSpPr>
          <p:nvPr>
            <p:ph type="sldNum" sz="quarter" idx="12"/>
          </p:nvPr>
        </p:nvSpPr>
        <p:spPr/>
        <p:txBody>
          <a:bodyPr/>
          <a:lstStyle/>
          <a:p>
            <a:fld id="{F9ECA865-404D-4A57-9AC1-FD3038CC100D}" type="slidenum">
              <a:rPr lang="en-US" smtClean="0"/>
              <a:pPr/>
              <a:t>4</a:t>
            </a:fld>
            <a:endParaRPr lang="en-US"/>
          </a:p>
        </p:txBody>
      </p:sp>
      <p:sp>
        <p:nvSpPr>
          <p:cNvPr id="5" name="TextBox 4"/>
          <p:cNvSpPr txBox="1"/>
          <p:nvPr/>
        </p:nvSpPr>
        <p:spPr>
          <a:xfrm>
            <a:off x="533400" y="1143000"/>
            <a:ext cx="8382000" cy="769441"/>
          </a:xfrm>
          <a:prstGeom prst="rect">
            <a:avLst/>
          </a:prstGeom>
          <a:noFill/>
        </p:spPr>
        <p:txBody>
          <a:bodyPr wrap="square" rtlCol="0">
            <a:spAutoFit/>
          </a:bodyPr>
          <a:lstStyle/>
          <a:p>
            <a:r>
              <a:rPr lang="en-US" sz="2200" u="sng" dirty="0" smtClean="0">
                <a:hlinkClick r:id="rId3"/>
              </a:rPr>
              <a:t>Title XXVI of the Public Health Service (PHS) Act</a:t>
            </a:r>
            <a:r>
              <a:rPr lang="en-US" sz="2200" u="sng" dirty="0" smtClean="0"/>
              <a:t> (</a:t>
            </a:r>
            <a:r>
              <a:rPr lang="en-US" sz="2200" dirty="0" smtClean="0">
                <a:solidFill>
                  <a:schemeClr val="accent4">
                    <a:lumMod val="75000"/>
                  </a:schemeClr>
                </a:solidFill>
              </a:rPr>
              <a:t>Public Law 109-415, December 19, 2006)</a:t>
            </a:r>
            <a:endParaRPr lang="en-US" sz="2200" dirty="0"/>
          </a:p>
        </p:txBody>
      </p:sp>
      <p:graphicFrame>
        <p:nvGraphicFramePr>
          <p:cNvPr id="6" name="Diagram 5"/>
          <p:cNvGraphicFramePr/>
          <p:nvPr>
            <p:extLst>
              <p:ext uri="{D42A27DB-BD31-4B8C-83A1-F6EECF244321}">
                <p14:modId xmlns:p14="http://schemas.microsoft.com/office/powerpoint/2010/main" val="1716423672"/>
              </p:ext>
            </p:extLst>
          </p:nvPr>
        </p:nvGraphicFramePr>
        <p:xfrm>
          <a:off x="533400" y="2895600"/>
          <a:ext cx="8382000" cy="35009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914400" y="6262688"/>
            <a:ext cx="6324600" cy="307777"/>
          </a:xfrm>
          <a:prstGeom prst="rect">
            <a:avLst/>
          </a:prstGeom>
          <a:noFill/>
        </p:spPr>
        <p:txBody>
          <a:bodyPr wrap="square" rtlCol="0">
            <a:spAutoFit/>
          </a:bodyPr>
          <a:lstStyle/>
          <a:p>
            <a:r>
              <a:rPr lang="en-US" sz="1400" dirty="0"/>
              <a:t>See §§ 2604(h)(5), 2618(b)(3)(E), 2664(g)(5), and 2671(f)(2) of the PHS Act.</a:t>
            </a:r>
          </a:p>
        </p:txBody>
      </p:sp>
    </p:spTree>
    <p:extLst>
      <p:ext uri="{BB962C8B-B14F-4D97-AF65-F5344CB8AC3E}">
        <p14:creationId xmlns:p14="http://schemas.microsoft.com/office/powerpoint/2010/main" val="165336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Clinical Quality Management </a:t>
            </a:r>
            <a:br>
              <a:rPr lang="en-US" sz="3600" dirty="0" smtClean="0"/>
            </a:br>
            <a:r>
              <a:rPr lang="en-US" sz="3600" dirty="0" smtClean="0"/>
              <a:t>Policy Clarification Notice 15-02</a:t>
            </a:r>
            <a:endParaRPr lang="en-US" sz="3600" dirty="0"/>
          </a:p>
        </p:txBody>
      </p:sp>
      <p:sp>
        <p:nvSpPr>
          <p:cNvPr id="3" name="Content Placeholder 2"/>
          <p:cNvSpPr>
            <a:spLocks noGrp="1"/>
          </p:cNvSpPr>
          <p:nvPr>
            <p:ph idx="1"/>
          </p:nvPr>
        </p:nvSpPr>
        <p:spPr>
          <a:xfrm>
            <a:off x="628650" y="1584067"/>
            <a:ext cx="7886700" cy="3367089"/>
          </a:xfrm>
        </p:spPr>
        <p:txBody>
          <a:bodyPr/>
          <a:lstStyle/>
          <a:p>
            <a:pPr marL="0" indent="0">
              <a:buNone/>
            </a:pPr>
            <a:r>
              <a:rPr lang="en-US" sz="3200" b="0" dirty="0"/>
              <a:t>The purpose of this policy clarification notice (PCN) is to clarify the Health Resources and Services Administration (HRSA) Ryan White HIV/AIDS Program (RWHAP) expectations for clinical quality management (CQM) programs.</a:t>
            </a:r>
            <a:endParaRPr lang="en-US" sz="3200" dirty="0"/>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5</a:t>
            </a:fld>
            <a:endParaRPr lang="en-US"/>
          </a:p>
        </p:txBody>
      </p:sp>
      <p:sp>
        <p:nvSpPr>
          <p:cNvPr id="5" name="Rectangle 4"/>
          <p:cNvSpPr/>
          <p:nvPr/>
        </p:nvSpPr>
        <p:spPr>
          <a:xfrm>
            <a:off x="381000" y="5362060"/>
            <a:ext cx="8686800" cy="369332"/>
          </a:xfrm>
          <a:prstGeom prst="rect">
            <a:avLst/>
          </a:prstGeom>
        </p:spPr>
        <p:txBody>
          <a:bodyPr wrap="square">
            <a:spAutoFit/>
          </a:bodyPr>
          <a:lstStyle/>
          <a:p>
            <a:r>
              <a:rPr lang="en-US" dirty="0"/>
              <a:t>https://hab.hrsa.gov/program-grants-management/policy-notices-and-program-letters</a:t>
            </a:r>
          </a:p>
        </p:txBody>
      </p:sp>
    </p:spTree>
    <p:extLst>
      <p:ext uri="{BB962C8B-B14F-4D97-AF65-F5344CB8AC3E}">
        <p14:creationId xmlns:p14="http://schemas.microsoft.com/office/powerpoint/2010/main" val="4097892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Policy Clarification Notice 15-02</a:t>
            </a:r>
            <a:br>
              <a:rPr lang="en-US" sz="3600" dirty="0" smtClean="0"/>
            </a:br>
            <a:r>
              <a:rPr lang="en-US" sz="3600" dirty="0" smtClean="0"/>
              <a:t>Scope </a:t>
            </a:r>
            <a:r>
              <a:rPr lang="en-US" sz="3600" dirty="0"/>
              <a:t>of Coverage</a:t>
            </a:r>
          </a:p>
        </p:txBody>
      </p:sp>
      <p:sp>
        <p:nvSpPr>
          <p:cNvPr id="6" name="Content Placeholder 5"/>
          <p:cNvSpPr>
            <a:spLocks noGrp="1"/>
          </p:cNvSpPr>
          <p:nvPr>
            <p:ph idx="1"/>
          </p:nvPr>
        </p:nvSpPr>
        <p:spPr>
          <a:xfrm>
            <a:off x="628650" y="1173163"/>
            <a:ext cx="7753350" cy="3657600"/>
          </a:xfrm>
        </p:spPr>
        <p:txBody>
          <a:bodyPr>
            <a:normAutofit/>
          </a:bodyPr>
          <a:lstStyle/>
          <a:p>
            <a:pPr marL="0" lvl="0" indent="0">
              <a:buNone/>
            </a:pPr>
            <a:r>
              <a:rPr lang="en-US" sz="3600" b="0" dirty="0" smtClean="0"/>
              <a:t>RWHAP </a:t>
            </a:r>
            <a:r>
              <a:rPr lang="en-US" sz="3600" b="0" dirty="0"/>
              <a:t>Parts A, B, C, and </a:t>
            </a:r>
            <a:r>
              <a:rPr lang="en-US" sz="3600" b="0" dirty="0" smtClean="0"/>
              <a:t>D</a:t>
            </a:r>
          </a:p>
          <a:p>
            <a:r>
              <a:rPr lang="en-US" sz="3600" b="0" dirty="0" smtClean="0"/>
              <a:t>Recipients and Subrecipients </a:t>
            </a:r>
            <a:endParaRPr lang="en-US" sz="3600" dirty="0"/>
          </a:p>
        </p:txBody>
      </p:sp>
      <p:sp>
        <p:nvSpPr>
          <p:cNvPr id="2" name="Slide Number Placeholder 1"/>
          <p:cNvSpPr>
            <a:spLocks noGrp="1"/>
          </p:cNvSpPr>
          <p:nvPr>
            <p:ph type="sldNum" sz="quarter" idx="12"/>
          </p:nvPr>
        </p:nvSpPr>
        <p:spPr/>
        <p:txBody>
          <a:bodyPr/>
          <a:lstStyle/>
          <a:p>
            <a:fld id="{F9ECA865-404D-4A57-9AC1-FD3038CC100D}" type="slidenum">
              <a:rPr lang="en-US" smtClean="0"/>
              <a:pPr/>
              <a:t>6</a:t>
            </a:fld>
            <a:endParaRPr lang="en-US"/>
          </a:p>
        </p:txBody>
      </p:sp>
    </p:spTree>
    <p:extLst>
      <p:ext uri="{BB962C8B-B14F-4D97-AF65-F5344CB8AC3E}">
        <p14:creationId xmlns:p14="http://schemas.microsoft.com/office/powerpoint/2010/main" val="3432728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the Policy Clarification Notice </a:t>
            </a:r>
            <a:endParaRPr lang="en-US" sz="3600" dirty="0"/>
          </a:p>
        </p:txBody>
      </p:sp>
      <p:sp>
        <p:nvSpPr>
          <p:cNvPr id="3" name="Content Placeholder 2"/>
          <p:cNvSpPr>
            <a:spLocks noGrp="1"/>
          </p:cNvSpPr>
          <p:nvPr>
            <p:ph idx="1"/>
          </p:nvPr>
        </p:nvSpPr>
        <p:spPr>
          <a:xfrm>
            <a:off x="628650" y="1173163"/>
            <a:ext cx="7886700" cy="4922837"/>
          </a:xfrm>
        </p:spPr>
        <p:txBody>
          <a:bodyPr>
            <a:normAutofit lnSpcReduction="10000"/>
          </a:bodyPr>
          <a:lstStyle/>
          <a:p>
            <a:r>
              <a:rPr lang="en-US" sz="2400" b="0" dirty="0" smtClean="0"/>
              <a:t>Scope of Coverage</a:t>
            </a:r>
          </a:p>
          <a:p>
            <a:r>
              <a:rPr lang="en-US" sz="2400" b="0" dirty="0"/>
              <a:t>Purpose of </a:t>
            </a:r>
            <a:r>
              <a:rPr lang="en-US" sz="2400" b="0" dirty="0" smtClean="0"/>
              <a:t>PCN</a:t>
            </a:r>
            <a:endParaRPr lang="en-US" sz="2400" b="0" dirty="0"/>
          </a:p>
          <a:p>
            <a:r>
              <a:rPr lang="en-US" sz="2400" b="0" dirty="0" smtClean="0"/>
              <a:t>Background</a:t>
            </a:r>
          </a:p>
          <a:p>
            <a:r>
              <a:rPr lang="en-US" sz="2400" b="0" dirty="0"/>
              <a:t>Components of a CQM Program </a:t>
            </a:r>
          </a:p>
          <a:p>
            <a:pPr lvl="1"/>
            <a:r>
              <a:rPr lang="en-US" sz="2400" dirty="0"/>
              <a:t>Infrastructure </a:t>
            </a:r>
            <a:endParaRPr lang="en-US" sz="2400" dirty="0" smtClean="0"/>
          </a:p>
          <a:p>
            <a:pPr lvl="1"/>
            <a:r>
              <a:rPr lang="en-US" sz="2400" dirty="0"/>
              <a:t>Performance </a:t>
            </a:r>
            <a:r>
              <a:rPr lang="en-US" sz="2400" dirty="0" smtClean="0"/>
              <a:t>Measurement</a:t>
            </a:r>
          </a:p>
          <a:p>
            <a:pPr lvl="1"/>
            <a:r>
              <a:rPr lang="en-US" sz="2400" dirty="0"/>
              <a:t>Quality </a:t>
            </a:r>
            <a:r>
              <a:rPr lang="en-US" sz="2400" dirty="0" smtClean="0"/>
              <a:t>Improvement</a:t>
            </a:r>
          </a:p>
          <a:p>
            <a:r>
              <a:rPr lang="en-US" sz="2400" b="0" dirty="0"/>
              <a:t>Related Activities</a:t>
            </a:r>
          </a:p>
          <a:p>
            <a:pPr lvl="1"/>
            <a:r>
              <a:rPr lang="en-US" sz="2400" dirty="0"/>
              <a:t>Quality Assurance</a:t>
            </a:r>
          </a:p>
          <a:p>
            <a:pPr lvl="1"/>
            <a:r>
              <a:rPr lang="en-US" sz="2400" dirty="0"/>
              <a:t>Grant Administration</a:t>
            </a:r>
          </a:p>
          <a:p>
            <a:r>
              <a:rPr lang="en-US" sz="2400" b="0" dirty="0"/>
              <a:t>Applicability to Subrecipients</a:t>
            </a:r>
          </a:p>
          <a:p>
            <a:r>
              <a:rPr lang="en-US" sz="2400" b="0" dirty="0"/>
              <a:t>Resources</a:t>
            </a:r>
          </a:p>
          <a:p>
            <a:pPr lvl="1"/>
            <a:endParaRPr lang="en-US" sz="2400" dirty="0" smtClean="0"/>
          </a:p>
          <a:p>
            <a:pPr lvl="1"/>
            <a:endParaRPr lang="en-US" dirty="0"/>
          </a:p>
          <a:p>
            <a:pPr lvl="1"/>
            <a:endParaRPr lang="en-US" dirty="0"/>
          </a:p>
          <a:p>
            <a:pPr lvl="1"/>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7</a:t>
            </a:fld>
            <a:endParaRPr lang="en-US"/>
          </a:p>
        </p:txBody>
      </p:sp>
    </p:spTree>
    <p:extLst>
      <p:ext uri="{BB962C8B-B14F-4D97-AF65-F5344CB8AC3E}">
        <p14:creationId xmlns:p14="http://schemas.microsoft.com/office/powerpoint/2010/main" val="187875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Components of a CQM Program </a:t>
            </a:r>
          </a:p>
        </p:txBody>
      </p:sp>
      <p:sp>
        <p:nvSpPr>
          <p:cNvPr id="3" name="Content Placeholder 2"/>
          <p:cNvSpPr>
            <a:spLocks noGrp="1"/>
          </p:cNvSpPr>
          <p:nvPr>
            <p:ph idx="1"/>
          </p:nvPr>
        </p:nvSpPr>
        <p:spPr>
          <a:xfrm>
            <a:off x="628650" y="1295400"/>
            <a:ext cx="7886700" cy="3367089"/>
          </a:xfrm>
        </p:spPr>
        <p:txBody>
          <a:bodyPr>
            <a:noAutofit/>
          </a:bodyPr>
          <a:lstStyle/>
          <a:p>
            <a:r>
              <a:rPr lang="en-US" sz="2800" b="0" dirty="0" smtClean="0"/>
              <a:t>A CQM </a:t>
            </a:r>
            <a:r>
              <a:rPr lang="en-US" sz="2800" b="0" dirty="0"/>
              <a:t>program is the coordination of activities aimed at improving patient care, health outcomes, and patient satisfaction. </a:t>
            </a:r>
          </a:p>
          <a:p>
            <a:r>
              <a:rPr lang="en-US" sz="2800" b="0" dirty="0"/>
              <a:t>CQM activities should be continuous and fit within and support the framework of grant administration functions.</a:t>
            </a:r>
          </a:p>
          <a:p>
            <a:r>
              <a:rPr lang="en-US" sz="2800" b="0" dirty="0"/>
              <a:t>Components of a CQM program </a:t>
            </a:r>
          </a:p>
          <a:p>
            <a:pPr marL="914400" lvl="1" indent="-457200">
              <a:buFont typeface="+mj-lt"/>
              <a:buAutoNum type="arabicPeriod"/>
            </a:pPr>
            <a:r>
              <a:rPr lang="en-US" sz="2800" dirty="0"/>
              <a:t>Infrastructure</a:t>
            </a:r>
          </a:p>
          <a:p>
            <a:pPr marL="914400" lvl="1" indent="-457200">
              <a:buFont typeface="+mj-lt"/>
              <a:buAutoNum type="arabicPeriod"/>
            </a:pPr>
            <a:r>
              <a:rPr lang="en-US" sz="2800" dirty="0"/>
              <a:t>Performance measurement</a:t>
            </a:r>
          </a:p>
          <a:p>
            <a:pPr marL="914400" lvl="1" indent="-457200">
              <a:buFont typeface="+mj-lt"/>
              <a:buAutoNum type="arabicPeriod"/>
            </a:pPr>
            <a:r>
              <a:rPr lang="en-US" sz="2800" dirty="0"/>
              <a:t>Quality improvement</a:t>
            </a:r>
          </a:p>
        </p:txBody>
      </p:sp>
      <p:sp>
        <p:nvSpPr>
          <p:cNvPr id="4" name="Slide Number Placeholder 3"/>
          <p:cNvSpPr>
            <a:spLocks noGrp="1"/>
          </p:cNvSpPr>
          <p:nvPr>
            <p:ph type="sldNum" sz="quarter" idx="12"/>
          </p:nvPr>
        </p:nvSpPr>
        <p:spPr/>
        <p:txBody>
          <a:bodyPr/>
          <a:lstStyle/>
          <a:p>
            <a:fld id="{F9ECA865-404D-4A57-9AC1-FD3038CC100D}" type="slidenum">
              <a:rPr lang="en-US" smtClean="0"/>
              <a:pPr/>
              <a:t>8</a:t>
            </a:fld>
            <a:endParaRPr lang="en-US"/>
          </a:p>
        </p:txBody>
      </p:sp>
    </p:spTree>
    <p:extLst>
      <p:ext uri="{BB962C8B-B14F-4D97-AF65-F5344CB8AC3E}">
        <p14:creationId xmlns:p14="http://schemas.microsoft.com/office/powerpoint/2010/main" val="316823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Infrastructure </a:t>
            </a:r>
          </a:p>
        </p:txBody>
      </p:sp>
      <p:sp>
        <p:nvSpPr>
          <p:cNvPr id="3" name="Content Placeholder 2"/>
          <p:cNvSpPr>
            <a:spLocks noGrp="1"/>
          </p:cNvSpPr>
          <p:nvPr>
            <p:ph idx="1"/>
          </p:nvPr>
        </p:nvSpPr>
        <p:spPr>
          <a:xfrm>
            <a:off x="628650" y="1173163"/>
            <a:ext cx="7886700" cy="4541837"/>
          </a:xfrm>
        </p:spPr>
        <p:txBody>
          <a:bodyPr>
            <a:normAutofit/>
          </a:bodyPr>
          <a:lstStyle/>
          <a:p>
            <a:pPr lvl="0"/>
            <a:endParaRPr lang="en-US" sz="2400" b="0" dirty="0"/>
          </a:p>
          <a:p>
            <a:pPr lvl="0"/>
            <a:r>
              <a:rPr lang="en-US" sz="2800" b="0" dirty="0" smtClean="0"/>
              <a:t>Leadership</a:t>
            </a:r>
            <a:endParaRPr lang="en-US" sz="2800" b="0" dirty="0"/>
          </a:p>
          <a:p>
            <a:pPr lvl="0"/>
            <a:r>
              <a:rPr lang="en-US" sz="2800" b="0" dirty="0"/>
              <a:t>Committee</a:t>
            </a:r>
          </a:p>
          <a:p>
            <a:pPr lvl="0"/>
            <a:r>
              <a:rPr lang="en-US" sz="2800" b="0" dirty="0"/>
              <a:t>Dedicated Staffing</a:t>
            </a:r>
          </a:p>
          <a:p>
            <a:pPr lvl="0"/>
            <a:r>
              <a:rPr lang="en-US" sz="2800" b="0" dirty="0"/>
              <a:t>Dedicated Resources</a:t>
            </a:r>
          </a:p>
          <a:p>
            <a:pPr lvl="0"/>
            <a:r>
              <a:rPr lang="en-US" sz="2800" b="0" dirty="0"/>
              <a:t>Quality Management Plan</a:t>
            </a:r>
          </a:p>
          <a:p>
            <a:pPr lvl="0"/>
            <a:r>
              <a:rPr lang="en-US" sz="2800" b="0" dirty="0" smtClean="0"/>
              <a:t>Consumer Involvement</a:t>
            </a:r>
          </a:p>
          <a:p>
            <a:pPr lvl="0"/>
            <a:r>
              <a:rPr lang="en-US" sz="2800" b="0" dirty="0" smtClean="0"/>
              <a:t>Stakeholder </a:t>
            </a:r>
            <a:r>
              <a:rPr lang="en-US" sz="2800" b="0" dirty="0"/>
              <a:t>Involvement</a:t>
            </a:r>
          </a:p>
          <a:p>
            <a:pPr lvl="0"/>
            <a:r>
              <a:rPr lang="en-US" sz="2800" b="0" dirty="0"/>
              <a:t>Evaluation of CQM Program</a:t>
            </a:r>
          </a:p>
        </p:txBody>
      </p:sp>
      <p:sp>
        <p:nvSpPr>
          <p:cNvPr id="4" name="Slide Number Placeholder 3"/>
          <p:cNvSpPr>
            <a:spLocks noGrp="1"/>
          </p:cNvSpPr>
          <p:nvPr>
            <p:ph type="sldNum" sz="quarter" idx="12"/>
          </p:nvPr>
        </p:nvSpPr>
        <p:spPr/>
        <p:txBody>
          <a:bodyPr/>
          <a:lstStyle/>
          <a:p>
            <a:fld id="{F9ECA865-404D-4A57-9AC1-FD3038CC100D}" type="slidenum">
              <a:rPr lang="en-US" smtClean="0"/>
              <a:pPr/>
              <a:t>9</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3742" y="2209800"/>
            <a:ext cx="3200400" cy="2671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01392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resentation Title]&amp;#x0D;&amp;#x0A;[Date]&amp;quot;&quot;/&gt;&lt;property id=&quot;20307&quot; value=&quot;256&quot;/&gt;&lt;/object&gt;&lt;object type=&quot;3&quot; unique_id=&quot;10004&quot;&gt;&lt;property id=&quot;20148&quot; value=&quot;5&quot;/&gt;&lt;property id=&quot;20300&quot; value=&quot;Slide 2 - &amp;quot;[Slide Header]&amp;#x0D;&amp;#x0A;[Subheading] &amp;quot;&quot;/&gt;&lt;property id=&quot;20307&quot; value=&quot;262&quot;/&gt;&lt;/object&gt;&lt;object type=&quot;3&quot; unique_id=&quot;10023&quot;&gt;&lt;property id=&quot;20148&quot; value=&quot;5&quot;/&gt;&lt;property id=&quot;20300&quot; value=&quot;Slide 3 - &amp;quot;Contact Information (last slide)&amp;#x0D;&amp;#x0A;&amp;quot;&quot;/&gt;&lt;property id=&quot;20307&quot; value=&quot;263&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C059E261309A49A37E0DE14EE8C75E" ma:contentTypeVersion="1" ma:contentTypeDescription="Create a new document." ma:contentTypeScope="" ma:versionID="1ff2f958f425dd33bc00842c5ba17b7e">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56A057-62C7-4369-9B28-55930310A9A5}">
  <ds:schemaRefs>
    <ds:schemaRef ds:uri="http://schemas.microsoft.com/office/2006/documentManagement/types"/>
    <ds:schemaRef ds:uri="http://www.w3.org/XML/1998/namespace"/>
    <ds:schemaRef ds:uri="http://purl.org/dc/dcmitype/"/>
    <ds:schemaRef ds:uri="http://schemas.openxmlformats.org/package/2006/metadata/core-properties"/>
    <ds:schemaRef ds:uri="http://purl.org/dc/terms/"/>
    <ds:schemaRef ds:uri="http://schemas.microsoft.com/office/infopath/2007/PartnerControls"/>
    <ds:schemaRef ds:uri="http://purl.org/dc/elements/1.1/"/>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FD17C20A-1A64-4821-9FF5-9947866245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801C9B-6132-406D-8234-1DAEA0954C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1363</TotalTime>
  <Words>1536</Words>
  <Application>Microsoft Office PowerPoint</Application>
  <PresentationFormat>On-screen Show (4:3)</PresentationFormat>
  <Paragraphs>263</Paragraphs>
  <Slides>28</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Calibri Light</vt:lpstr>
      <vt:lpstr>Wingdings</vt:lpstr>
      <vt:lpstr>Office Theme</vt:lpstr>
      <vt:lpstr>Custom Design</vt:lpstr>
      <vt:lpstr>Clarifying Ryan White HIV/AIDS Program Clinical Quality Management Program Expectations  </vt:lpstr>
      <vt:lpstr> Meet the HIV/AIDS Bureau Staff</vt:lpstr>
      <vt:lpstr>Objectives</vt:lpstr>
      <vt:lpstr>Ryan White HIV/AIDS Program Treatment Modernization Act of 2006 </vt:lpstr>
      <vt:lpstr>Clinical Quality Management  Policy Clarification Notice 15-02</vt:lpstr>
      <vt:lpstr>Policy Clarification Notice 15-02 Scope of Coverage</vt:lpstr>
      <vt:lpstr>Structure of the Policy Clarification Notice </vt:lpstr>
      <vt:lpstr>Components of a CQM Program </vt:lpstr>
      <vt:lpstr>Infrastructure </vt:lpstr>
      <vt:lpstr>Infrastructure Components </vt:lpstr>
      <vt:lpstr>Infrastructure Components </vt:lpstr>
      <vt:lpstr>Infrastructure Components </vt:lpstr>
      <vt:lpstr>Infrastructure Components </vt:lpstr>
      <vt:lpstr>Performance Measurement</vt:lpstr>
      <vt:lpstr>HIV/AIDS Bureau Performance Measures </vt:lpstr>
      <vt:lpstr>HIV/AIDS Bureau Performance Measures </vt:lpstr>
      <vt:lpstr>Performance Measurement</vt:lpstr>
      <vt:lpstr>Quality Improvement </vt:lpstr>
      <vt:lpstr>Applicability to Subrecipients</vt:lpstr>
      <vt:lpstr>Applicability to Subrecipients</vt:lpstr>
      <vt:lpstr>Legislative Language for CQM Budgeting </vt:lpstr>
      <vt:lpstr>Use of CQM and Administrative Funds</vt:lpstr>
      <vt:lpstr>Related Activities:  Quality Assurance</vt:lpstr>
      <vt:lpstr>Related Activities:  Quality Assurance</vt:lpstr>
      <vt:lpstr>Related Activities: Grant Administration</vt:lpstr>
      <vt:lpstr>Resources</vt:lpstr>
      <vt:lpstr>PowerPoint Presentation</vt:lpstr>
      <vt:lpstr>Contact Information</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Strategic Planning &amp; Performance</dc:title>
  <dc:creator>Krissy McBoyle</dc:creator>
  <cp:lastModifiedBy>Matosky, Marlene (HRSA)</cp:lastModifiedBy>
  <cp:revision>92</cp:revision>
  <dcterms:created xsi:type="dcterms:W3CDTF">2015-04-01T01:31:28Z</dcterms:created>
  <dcterms:modified xsi:type="dcterms:W3CDTF">2017-09-19T17:42:44Z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0x010100D9C059E261309A49A37E0DE14EE8C75E</vt:lpwstr>
  </property>
  <property fmtid="{D5CDD505-2E9C-101B-9397-08002B2CF9AE}" pid="3" name="Order">
    <vt:r8>4500</vt:r8>
  </property>
</Properties>
</file>