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5.xml" ContentType="application/vnd.openxmlformats-officedocument.drawingml.chartshapes+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6.xml" ContentType="application/vnd.openxmlformats-officedocument.drawingml.chartshapes+xml"/>
  <Override PartName="/ppt/notesSlides/notesSlide2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7.xml" ContentType="application/vnd.openxmlformats-officedocument.drawingml.chartshapes+xml"/>
  <Override PartName="/ppt/notesSlides/notesSlide2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8.xml" ContentType="application/vnd.openxmlformats-officedocument.drawingml.chartshapes+xml"/>
  <Override PartName="/ppt/notesSlides/notesSlide2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9.xml" ContentType="application/vnd.openxmlformats-officedocument.drawingml.chartshape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2"/>
  </p:notesMasterIdLst>
  <p:handoutMasterIdLst>
    <p:handoutMasterId r:id="rId43"/>
  </p:handoutMasterIdLst>
  <p:sldIdLst>
    <p:sldId id="282" r:id="rId2"/>
    <p:sldId id="304" r:id="rId3"/>
    <p:sldId id="296" r:id="rId4"/>
    <p:sldId id="302" r:id="rId5"/>
    <p:sldId id="301" r:id="rId6"/>
    <p:sldId id="307" r:id="rId7"/>
    <p:sldId id="305" r:id="rId8"/>
    <p:sldId id="270" r:id="rId9"/>
    <p:sldId id="308" r:id="rId10"/>
    <p:sldId id="303" r:id="rId11"/>
    <p:sldId id="272" r:id="rId12"/>
    <p:sldId id="273" r:id="rId13"/>
    <p:sldId id="284" r:id="rId14"/>
    <p:sldId id="274" r:id="rId15"/>
    <p:sldId id="275" r:id="rId16"/>
    <p:sldId id="264" r:id="rId17"/>
    <p:sldId id="268" r:id="rId18"/>
    <p:sldId id="286" r:id="rId19"/>
    <p:sldId id="263" r:id="rId20"/>
    <p:sldId id="287" r:id="rId21"/>
    <p:sldId id="288" r:id="rId22"/>
    <p:sldId id="276" r:id="rId23"/>
    <p:sldId id="277" r:id="rId24"/>
    <p:sldId id="280" r:id="rId25"/>
    <p:sldId id="289" r:id="rId26"/>
    <p:sldId id="281" r:id="rId27"/>
    <p:sldId id="290" r:id="rId28"/>
    <p:sldId id="279" r:id="rId29"/>
    <p:sldId id="257" r:id="rId30"/>
    <p:sldId id="258" r:id="rId31"/>
    <p:sldId id="259" r:id="rId32"/>
    <p:sldId id="260" r:id="rId33"/>
    <p:sldId id="261" r:id="rId34"/>
    <p:sldId id="262" r:id="rId35"/>
    <p:sldId id="300" r:id="rId36"/>
    <p:sldId id="294" r:id="rId37"/>
    <p:sldId id="292" r:id="rId38"/>
    <p:sldId id="297" r:id="rId39"/>
    <p:sldId id="295" r:id="rId40"/>
    <p:sldId id="309" r:id="rId41"/>
  </p:sldIdLst>
  <p:sldSz cx="9144000" cy="6858000" type="screen4x3"/>
  <p:notesSz cx="7010400" cy="92964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rrett, Kevin F (HEALTH)" initials="GKF(" lastIdx="6" clrIdx="0">
    <p:extLst>
      <p:ext uri="{19B8F6BF-5375-455C-9EA6-DF929625EA0E}">
        <p15:presenceInfo xmlns:p15="http://schemas.microsoft.com/office/powerpoint/2012/main" userId="S-1-5-21-218105429-2715934002-73406468-50251" providerId="AD"/>
      </p:ext>
    </p:extLst>
  </p:cmAuthor>
  <p:cmAuthor id="2" name="Maritim, Chepkorir (HRSA)" initials="MC(" lastIdx="13" clrIdx="1">
    <p:extLst>
      <p:ext uri="{19B8F6BF-5375-455C-9EA6-DF929625EA0E}">
        <p15:presenceInfo xmlns:p15="http://schemas.microsoft.com/office/powerpoint/2012/main" userId="S-1-5-21-1575576018-681398725-1848903544-56331" providerId="AD"/>
      </p:ext>
    </p:extLst>
  </p:cmAuthor>
  <p:cmAuthor id="3" name="Garrett, Kevin F (HEALTH)" initials="GKF( [2]" lastIdx="11" clrIdx="2">
    <p:extLst>
      <p:ext uri="{19B8F6BF-5375-455C-9EA6-DF929625EA0E}">
        <p15:presenceInfo xmlns:p15="http://schemas.microsoft.com/office/powerpoint/2012/main" userId="S-1-5-21-1141342763-1778295836-3201674781-6309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74" autoAdjust="0"/>
    <p:restoredTop sz="79487" autoAdjust="0"/>
  </p:normalViewPr>
  <p:slideViewPr>
    <p:cSldViewPr snapToGrid="0">
      <p:cViewPr varScale="1">
        <p:scale>
          <a:sx n="90" d="100"/>
          <a:sy n="90" d="100"/>
        </p:scale>
        <p:origin x="2592" y="184"/>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AINYC02\DATA\National%20Quality%20Ctr\Quality%20Academy\New%20Modules%20Under%20Review\Variation\Copy%20of%20standar%20dev%20char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_rels/chart5.xml.rels><?xml version="1.0" encoding="UTF-8" standalone="yes"?>
<Relationships xmlns="http://schemas.openxmlformats.org/package/2006/relationships"><Relationship Id="rId3" Type="http://schemas.openxmlformats.org/officeDocument/2006/relationships/oleObject" Target="file:////AINYC02\DATA\National%20Quality%20Ctr\Quality%20Academy\New%20Modules%20Under%20Review\Variation\variation%20chart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5.xml"/></Relationships>
</file>

<file path=ppt/charts/_rels/chart6.xml.rels><?xml version="1.0" encoding="UTF-8" standalone="yes"?>
<Relationships xmlns="http://schemas.openxmlformats.org/package/2006/relationships"><Relationship Id="rId3" Type="http://schemas.openxmlformats.org/officeDocument/2006/relationships/oleObject" Target="file:////AINYC02\DATA\National%20Quality%20Ctr\Quality%20Academy\New%20Modules%20Under%20Review\Variation\variation%20charts.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6.xml"/></Relationships>
</file>

<file path=ppt/charts/_rels/chart7.xml.rels><?xml version="1.0" encoding="UTF-8" standalone="yes"?>
<Relationships xmlns="http://schemas.openxmlformats.org/package/2006/relationships"><Relationship Id="rId3" Type="http://schemas.openxmlformats.org/officeDocument/2006/relationships/oleObject" Target="file:////AINYC02\DATA\National%20Quality%20Ctr\Quality%20Academy\New%20Modules%20Under%20Review\Variation\variation%20charts.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7.xml"/></Relationships>
</file>

<file path=ppt/charts/_rels/chart8.xml.rels><?xml version="1.0" encoding="UTF-8" standalone="yes"?>
<Relationships xmlns="http://schemas.openxmlformats.org/package/2006/relationships"><Relationship Id="rId3" Type="http://schemas.openxmlformats.org/officeDocument/2006/relationships/oleObject" Target="file:////AINYC02\DATA\National%20Quality%20Ctr\Quality%20Academy\New%20Modules%20Under%20Review\Variation\variation%20charts.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8.xml"/></Relationships>
</file>

<file path=ppt/charts/_rels/chart9.xml.rels><?xml version="1.0" encoding="UTF-8" standalone="yes"?>
<Relationships xmlns="http://schemas.openxmlformats.org/package/2006/relationships"><Relationship Id="rId3" Type="http://schemas.openxmlformats.org/officeDocument/2006/relationships/oleObject" Target="file:////AINYC02\DATA\National%20Quality%20Ctr\Quality%20Academy\New%20Modules%20Under%20Review\Variation\variation%20charts.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Commute</a:t>
            </a:r>
            <a:r>
              <a:rPr lang="en-US" baseline="0" dirty="0"/>
              <a:t> in Minutes by Work Days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Sheet1!$A$1:$U$1</c:f>
              <c:numCache>
                <c:formatCode>m/d;@</c:formatCode>
                <c:ptCount val="21"/>
                <c:pt idx="0">
                  <c:v>43192</c:v>
                </c:pt>
                <c:pt idx="1">
                  <c:v>43193</c:v>
                </c:pt>
                <c:pt idx="2">
                  <c:v>43194</c:v>
                </c:pt>
                <c:pt idx="3">
                  <c:v>43195</c:v>
                </c:pt>
                <c:pt idx="4">
                  <c:v>43196</c:v>
                </c:pt>
                <c:pt idx="5">
                  <c:v>43199</c:v>
                </c:pt>
                <c:pt idx="6">
                  <c:v>43200</c:v>
                </c:pt>
                <c:pt idx="7">
                  <c:v>43201</c:v>
                </c:pt>
                <c:pt idx="8">
                  <c:v>43202</c:v>
                </c:pt>
                <c:pt idx="9">
                  <c:v>43203</c:v>
                </c:pt>
                <c:pt idx="10">
                  <c:v>43206</c:v>
                </c:pt>
                <c:pt idx="11">
                  <c:v>43207</c:v>
                </c:pt>
                <c:pt idx="12">
                  <c:v>43208</c:v>
                </c:pt>
                <c:pt idx="13">
                  <c:v>43209</c:v>
                </c:pt>
                <c:pt idx="14">
                  <c:v>43210</c:v>
                </c:pt>
                <c:pt idx="15">
                  <c:v>43213</c:v>
                </c:pt>
                <c:pt idx="16">
                  <c:v>43214</c:v>
                </c:pt>
                <c:pt idx="17">
                  <c:v>43215</c:v>
                </c:pt>
                <c:pt idx="18">
                  <c:v>43216</c:v>
                </c:pt>
                <c:pt idx="19">
                  <c:v>43217</c:v>
                </c:pt>
                <c:pt idx="20">
                  <c:v>43220</c:v>
                </c:pt>
              </c:numCache>
            </c:numRef>
          </c:cat>
          <c:val>
            <c:numRef>
              <c:f>Sheet1!$A$2:$U$2</c:f>
              <c:numCache>
                <c:formatCode>General</c:formatCode>
                <c:ptCount val="21"/>
                <c:pt idx="0">
                  <c:v>30</c:v>
                </c:pt>
                <c:pt idx="1">
                  <c:v>34</c:v>
                </c:pt>
                <c:pt idx="2">
                  <c:v>39</c:v>
                </c:pt>
                <c:pt idx="3">
                  <c:v>36</c:v>
                </c:pt>
                <c:pt idx="4">
                  <c:v>35</c:v>
                </c:pt>
                <c:pt idx="5">
                  <c:v>32</c:v>
                </c:pt>
                <c:pt idx="6">
                  <c:v>36</c:v>
                </c:pt>
                <c:pt idx="7">
                  <c:v>31</c:v>
                </c:pt>
                <c:pt idx="8">
                  <c:v>35</c:v>
                </c:pt>
                <c:pt idx="9">
                  <c:v>36</c:v>
                </c:pt>
                <c:pt idx="10">
                  <c:v>36</c:v>
                </c:pt>
                <c:pt idx="11">
                  <c:v>31</c:v>
                </c:pt>
                <c:pt idx="12">
                  <c:v>38</c:v>
                </c:pt>
                <c:pt idx="13">
                  <c:v>35</c:v>
                </c:pt>
                <c:pt idx="14">
                  <c:v>32</c:v>
                </c:pt>
                <c:pt idx="15">
                  <c:v>36</c:v>
                </c:pt>
                <c:pt idx="16">
                  <c:v>30</c:v>
                </c:pt>
                <c:pt idx="17">
                  <c:v>31</c:v>
                </c:pt>
                <c:pt idx="18">
                  <c:v>35</c:v>
                </c:pt>
                <c:pt idx="19">
                  <c:v>36</c:v>
                </c:pt>
                <c:pt idx="20">
                  <c:v>33</c:v>
                </c:pt>
              </c:numCache>
            </c:numRef>
          </c:val>
          <c:smooth val="0"/>
          <c:extLst>
            <c:ext xmlns:c16="http://schemas.microsoft.com/office/drawing/2014/chart" uri="{C3380CC4-5D6E-409C-BE32-E72D297353CC}">
              <c16:uniqueId val="{00000000-1BB0-4B0F-89F1-324654A6ED7D}"/>
            </c:ext>
          </c:extLst>
        </c:ser>
        <c:dLbls>
          <c:showLegendKey val="0"/>
          <c:showVal val="0"/>
          <c:showCatName val="0"/>
          <c:showSerName val="0"/>
          <c:showPercent val="0"/>
          <c:showBubbleSize val="0"/>
        </c:dLbls>
        <c:smooth val="0"/>
        <c:axId val="495215648"/>
        <c:axId val="661146512"/>
      </c:lineChart>
      <c:dateAx>
        <c:axId val="4952156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Date</a:t>
                </a:r>
                <a:r>
                  <a:rPr lang="en-US" baseline="0" dirty="0"/>
                  <a:t> of Commute</a:t>
                </a:r>
                <a:endParaRPr lang="en-US" dirty="0"/>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m/d;@"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1146512"/>
        <c:crosses val="autoZero"/>
        <c:auto val="1"/>
        <c:lblOffset val="100"/>
        <c:baseTimeUnit val="days"/>
        <c:majorUnit val="2"/>
        <c:majorTimeUnit val="days"/>
        <c:minorUnit val="2"/>
        <c:minorTimeUnit val="days"/>
      </c:dateAx>
      <c:valAx>
        <c:axId val="661146512"/>
        <c:scaling>
          <c:orientation val="minMax"/>
          <c:min val="1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Commute</a:t>
                </a:r>
                <a:r>
                  <a:rPr lang="en-US" baseline="0" dirty="0"/>
                  <a:t> in </a:t>
                </a:r>
                <a:r>
                  <a:rPr lang="en-US" dirty="0"/>
                  <a:t>Minutes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2156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Viral Load </a:t>
            </a:r>
            <a:r>
              <a:rPr lang="en-US" dirty="0" err="1"/>
              <a:t>Supression</a:t>
            </a:r>
            <a:r>
              <a:rPr lang="en-US"/>
              <a:t> Rates Over Time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Sheet1!$F$2:$S$2</c:f>
              <c:strCache>
                <c:ptCount val="14"/>
                <c:pt idx="0">
                  <c:v>2/16</c:v>
                </c:pt>
                <c:pt idx="1">
                  <c:v>4/16</c:v>
                </c:pt>
                <c:pt idx="2">
                  <c:v>6/16</c:v>
                </c:pt>
                <c:pt idx="3">
                  <c:v>8/16</c:v>
                </c:pt>
                <c:pt idx="4">
                  <c:v>10/16</c:v>
                </c:pt>
                <c:pt idx="5">
                  <c:v>12/16</c:v>
                </c:pt>
                <c:pt idx="6">
                  <c:v>2/17</c:v>
                </c:pt>
                <c:pt idx="7">
                  <c:v>4/17</c:v>
                </c:pt>
                <c:pt idx="8">
                  <c:v>6/17</c:v>
                </c:pt>
                <c:pt idx="9">
                  <c:v>8/17</c:v>
                </c:pt>
                <c:pt idx="10">
                  <c:v>10/17</c:v>
                </c:pt>
                <c:pt idx="11">
                  <c:v>12/17</c:v>
                </c:pt>
                <c:pt idx="12">
                  <c:v>2/18</c:v>
                </c:pt>
                <c:pt idx="13">
                  <c:v>4/18</c:v>
                </c:pt>
              </c:strCache>
            </c:strRef>
          </c:cat>
          <c:val>
            <c:numRef>
              <c:f>Sheet1!$B$3:$O$3</c:f>
              <c:numCache>
                <c:formatCode>General</c:formatCode>
                <c:ptCount val="14"/>
                <c:pt idx="0">
                  <c:v>67</c:v>
                </c:pt>
                <c:pt idx="1">
                  <c:v>67</c:v>
                </c:pt>
                <c:pt idx="2">
                  <c:v>72</c:v>
                </c:pt>
                <c:pt idx="3">
                  <c:v>30</c:v>
                </c:pt>
                <c:pt idx="4">
                  <c:v>78</c:v>
                </c:pt>
                <c:pt idx="5">
                  <c:v>75</c:v>
                </c:pt>
                <c:pt idx="6">
                  <c:v>78</c:v>
                </c:pt>
                <c:pt idx="7">
                  <c:v>74</c:v>
                </c:pt>
                <c:pt idx="8">
                  <c:v>75</c:v>
                </c:pt>
                <c:pt idx="9">
                  <c:v>70</c:v>
                </c:pt>
                <c:pt idx="10">
                  <c:v>64</c:v>
                </c:pt>
                <c:pt idx="11">
                  <c:v>73</c:v>
                </c:pt>
                <c:pt idx="12">
                  <c:v>78</c:v>
                </c:pt>
                <c:pt idx="13">
                  <c:v>80</c:v>
                </c:pt>
              </c:numCache>
            </c:numRef>
          </c:val>
          <c:smooth val="0"/>
          <c:extLst>
            <c:ext xmlns:c16="http://schemas.microsoft.com/office/drawing/2014/chart" uri="{C3380CC4-5D6E-409C-BE32-E72D297353CC}">
              <c16:uniqueId val="{00000000-4FD8-4B93-90E7-A74761E81443}"/>
            </c:ext>
          </c:extLst>
        </c:ser>
        <c:dLbls>
          <c:showLegendKey val="0"/>
          <c:showVal val="0"/>
          <c:showCatName val="0"/>
          <c:showSerName val="0"/>
          <c:showPercent val="0"/>
          <c:showBubbleSize val="0"/>
        </c:dLbls>
        <c:smooth val="0"/>
        <c:axId val="164284016"/>
        <c:axId val="164284408"/>
      </c:lineChart>
      <c:catAx>
        <c:axId val="1642840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Month/Year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284408"/>
        <c:crosses val="autoZero"/>
        <c:auto val="1"/>
        <c:lblAlgn val="ctr"/>
        <c:lblOffset val="100"/>
        <c:noMultiLvlLbl val="0"/>
      </c:catAx>
      <c:valAx>
        <c:axId val="16428440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284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46981627296588"/>
          <c:y val="0.13608782435129743"/>
          <c:w val="0.86953018372703417"/>
          <c:h val="0.70344004903578672"/>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Sheet1!$A$3:$X$3</c:f>
              <c:numCache>
                <c:formatCode>General</c:formatCode>
                <c:ptCount val="24"/>
                <c:pt idx="0">
                  <c:v>17</c:v>
                </c:pt>
                <c:pt idx="1">
                  <c:v>22</c:v>
                </c:pt>
                <c:pt idx="2">
                  <c:v>15</c:v>
                </c:pt>
                <c:pt idx="3">
                  <c:v>14</c:v>
                </c:pt>
                <c:pt idx="4">
                  <c:v>19</c:v>
                </c:pt>
                <c:pt idx="5">
                  <c:v>17</c:v>
                </c:pt>
                <c:pt idx="6">
                  <c:v>12</c:v>
                </c:pt>
                <c:pt idx="7">
                  <c:v>13</c:v>
                </c:pt>
                <c:pt idx="8">
                  <c:v>15</c:v>
                </c:pt>
                <c:pt idx="9">
                  <c:v>20</c:v>
                </c:pt>
                <c:pt idx="10">
                  <c:v>16</c:v>
                </c:pt>
                <c:pt idx="11">
                  <c:v>18</c:v>
                </c:pt>
                <c:pt idx="12">
                  <c:v>17</c:v>
                </c:pt>
                <c:pt idx="13">
                  <c:v>19</c:v>
                </c:pt>
                <c:pt idx="14">
                  <c:v>17</c:v>
                </c:pt>
                <c:pt idx="15">
                  <c:v>14</c:v>
                </c:pt>
                <c:pt idx="16">
                  <c:v>16</c:v>
                </c:pt>
                <c:pt idx="17">
                  <c:v>18</c:v>
                </c:pt>
                <c:pt idx="18">
                  <c:v>13</c:v>
                </c:pt>
                <c:pt idx="19">
                  <c:v>16</c:v>
                </c:pt>
                <c:pt idx="20">
                  <c:v>15</c:v>
                </c:pt>
                <c:pt idx="21">
                  <c:v>15</c:v>
                </c:pt>
                <c:pt idx="22">
                  <c:v>12</c:v>
                </c:pt>
                <c:pt idx="23">
                  <c:v>18</c:v>
                </c:pt>
              </c:numCache>
            </c:numRef>
          </c:val>
          <c:smooth val="0"/>
          <c:extLst>
            <c:ext xmlns:c16="http://schemas.microsoft.com/office/drawing/2014/chart" uri="{C3380CC4-5D6E-409C-BE32-E72D297353CC}">
              <c16:uniqueId val="{00000000-E346-4831-A16F-45621E6B9FB5}"/>
            </c:ext>
          </c:extLst>
        </c:ser>
        <c:dLbls>
          <c:showLegendKey val="0"/>
          <c:showVal val="0"/>
          <c:showCatName val="0"/>
          <c:showSerName val="0"/>
          <c:showPercent val="0"/>
          <c:showBubbleSize val="0"/>
        </c:dLbls>
        <c:marker val="1"/>
        <c:smooth val="0"/>
        <c:axId val="328957840"/>
        <c:axId val="328958232"/>
      </c:lineChart>
      <c:catAx>
        <c:axId val="328957840"/>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8232"/>
        <c:crosses val="autoZero"/>
        <c:auto val="1"/>
        <c:lblAlgn val="ctr"/>
        <c:lblOffset val="100"/>
        <c:noMultiLvlLbl val="0"/>
      </c:catAx>
      <c:valAx>
        <c:axId val="328958232"/>
        <c:scaling>
          <c:orientation val="minMax"/>
          <c:max val="30"/>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7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339970810623899E-2"/>
          <c:y val="4.1317254404857041E-2"/>
          <c:w val="0.89565017448389828"/>
          <c:h val="0.79189886056654035"/>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Sheet1!$A$6:$X$6</c:f>
              <c:numCache>
                <c:formatCode>General</c:formatCode>
                <c:ptCount val="24"/>
                <c:pt idx="0">
                  <c:v>28</c:v>
                </c:pt>
                <c:pt idx="1">
                  <c:v>22</c:v>
                </c:pt>
                <c:pt idx="2">
                  <c:v>15</c:v>
                </c:pt>
                <c:pt idx="3">
                  <c:v>14</c:v>
                </c:pt>
                <c:pt idx="4">
                  <c:v>6</c:v>
                </c:pt>
                <c:pt idx="5">
                  <c:v>7</c:v>
                </c:pt>
                <c:pt idx="6">
                  <c:v>12</c:v>
                </c:pt>
                <c:pt idx="7">
                  <c:v>13</c:v>
                </c:pt>
                <c:pt idx="8">
                  <c:v>15</c:v>
                </c:pt>
                <c:pt idx="9">
                  <c:v>20</c:v>
                </c:pt>
                <c:pt idx="10">
                  <c:v>16</c:v>
                </c:pt>
                <c:pt idx="11">
                  <c:v>18</c:v>
                </c:pt>
                <c:pt idx="12">
                  <c:v>17</c:v>
                </c:pt>
                <c:pt idx="13">
                  <c:v>27</c:v>
                </c:pt>
                <c:pt idx="14">
                  <c:v>17</c:v>
                </c:pt>
                <c:pt idx="15">
                  <c:v>14</c:v>
                </c:pt>
                <c:pt idx="16">
                  <c:v>16</c:v>
                </c:pt>
                <c:pt idx="17">
                  <c:v>30</c:v>
                </c:pt>
                <c:pt idx="18">
                  <c:v>13</c:v>
                </c:pt>
                <c:pt idx="19">
                  <c:v>6</c:v>
                </c:pt>
                <c:pt idx="20">
                  <c:v>26</c:v>
                </c:pt>
                <c:pt idx="21">
                  <c:v>15</c:v>
                </c:pt>
                <c:pt idx="22">
                  <c:v>12</c:v>
                </c:pt>
                <c:pt idx="23">
                  <c:v>18</c:v>
                </c:pt>
              </c:numCache>
            </c:numRef>
          </c:val>
          <c:smooth val="0"/>
          <c:extLst>
            <c:ext xmlns:c16="http://schemas.microsoft.com/office/drawing/2014/chart" uri="{C3380CC4-5D6E-409C-BE32-E72D297353CC}">
              <c16:uniqueId val="{00000000-5482-4496-ABA3-EEEDB12CB440}"/>
            </c:ext>
          </c:extLst>
        </c:ser>
        <c:dLbls>
          <c:showLegendKey val="0"/>
          <c:showVal val="0"/>
          <c:showCatName val="0"/>
          <c:showSerName val="0"/>
          <c:showPercent val="0"/>
          <c:showBubbleSize val="0"/>
        </c:dLbls>
        <c:marker val="1"/>
        <c:smooth val="0"/>
        <c:axId val="329789792"/>
        <c:axId val="329790184"/>
      </c:lineChart>
      <c:catAx>
        <c:axId val="3297897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Measures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9790184"/>
        <c:crosses val="autoZero"/>
        <c:auto val="1"/>
        <c:lblAlgn val="ctr"/>
        <c:lblOffset val="100"/>
        <c:noMultiLvlLbl val="0"/>
      </c:catAx>
      <c:valAx>
        <c:axId val="329790184"/>
        <c:scaling>
          <c:orientation val="minMax"/>
          <c:max val="30"/>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9789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Garamond" panose="02020404030301010803" pitchFamily="18" charset="0"/>
              </a:rPr>
              <a:t>Example for Rule 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546981627296588"/>
          <c:y val="0.13608782435129743"/>
          <c:w val="0.86953018372703417"/>
          <c:h val="0.70344004903578672"/>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Sheet1!$A$3:$X$3</c:f>
              <c:numCache>
                <c:formatCode>General</c:formatCode>
                <c:ptCount val="24"/>
                <c:pt idx="0">
                  <c:v>17</c:v>
                </c:pt>
                <c:pt idx="1">
                  <c:v>22</c:v>
                </c:pt>
                <c:pt idx="2">
                  <c:v>15</c:v>
                </c:pt>
                <c:pt idx="3">
                  <c:v>14</c:v>
                </c:pt>
                <c:pt idx="4">
                  <c:v>19</c:v>
                </c:pt>
                <c:pt idx="5">
                  <c:v>17</c:v>
                </c:pt>
                <c:pt idx="6">
                  <c:v>12</c:v>
                </c:pt>
                <c:pt idx="7">
                  <c:v>13</c:v>
                </c:pt>
                <c:pt idx="8">
                  <c:v>15</c:v>
                </c:pt>
                <c:pt idx="9">
                  <c:v>28</c:v>
                </c:pt>
                <c:pt idx="10">
                  <c:v>16</c:v>
                </c:pt>
                <c:pt idx="11">
                  <c:v>18</c:v>
                </c:pt>
                <c:pt idx="12">
                  <c:v>17</c:v>
                </c:pt>
                <c:pt idx="13">
                  <c:v>19</c:v>
                </c:pt>
                <c:pt idx="14">
                  <c:v>17</c:v>
                </c:pt>
                <c:pt idx="15">
                  <c:v>14</c:v>
                </c:pt>
                <c:pt idx="16">
                  <c:v>16</c:v>
                </c:pt>
                <c:pt idx="17">
                  <c:v>18</c:v>
                </c:pt>
                <c:pt idx="18">
                  <c:v>13</c:v>
                </c:pt>
                <c:pt idx="19">
                  <c:v>16</c:v>
                </c:pt>
                <c:pt idx="20">
                  <c:v>15</c:v>
                </c:pt>
                <c:pt idx="21">
                  <c:v>15</c:v>
                </c:pt>
                <c:pt idx="22">
                  <c:v>12</c:v>
                </c:pt>
                <c:pt idx="23">
                  <c:v>18</c:v>
                </c:pt>
              </c:numCache>
            </c:numRef>
          </c:val>
          <c:smooth val="0"/>
          <c:extLst>
            <c:ext xmlns:c16="http://schemas.microsoft.com/office/drawing/2014/chart" uri="{C3380CC4-5D6E-409C-BE32-E72D297353CC}">
              <c16:uniqueId val="{00000000-9C3B-4CA1-88E5-5D7678CDA090}"/>
            </c:ext>
          </c:extLst>
        </c:ser>
        <c:dLbls>
          <c:showLegendKey val="0"/>
          <c:showVal val="0"/>
          <c:showCatName val="0"/>
          <c:showSerName val="0"/>
          <c:showPercent val="0"/>
          <c:showBubbleSize val="0"/>
        </c:dLbls>
        <c:marker val="1"/>
        <c:smooth val="0"/>
        <c:axId val="327008592"/>
        <c:axId val="327008200"/>
      </c:lineChart>
      <c:catAx>
        <c:axId val="3270085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Measures</a:t>
                </a:r>
              </a:p>
            </c:rich>
          </c:tx>
          <c:layout>
            <c:manualLayout>
              <c:xMode val="edge"/>
              <c:yMode val="edge"/>
              <c:x val="0.47377646544181978"/>
              <c:y val="0.9081836327345309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7008200"/>
        <c:crosses val="autoZero"/>
        <c:auto val="1"/>
        <c:lblAlgn val="ctr"/>
        <c:lblOffset val="100"/>
        <c:noMultiLvlLbl val="0"/>
      </c:catAx>
      <c:valAx>
        <c:axId val="327008200"/>
        <c:scaling>
          <c:orientation val="minMax"/>
          <c:max val="30"/>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7008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58430908171466"/>
          <c:y val="0.11012719257170407"/>
          <c:w val="0.82971167290206826"/>
          <c:h val="0.72687242241669359"/>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Sheet1!$D$6:$AA$6</c:f>
              <c:numCache>
                <c:formatCode>General</c:formatCode>
                <c:ptCount val="24"/>
                <c:pt idx="0">
                  <c:v>24</c:v>
                </c:pt>
                <c:pt idx="1">
                  <c:v>22</c:v>
                </c:pt>
                <c:pt idx="2">
                  <c:v>20</c:v>
                </c:pt>
                <c:pt idx="3">
                  <c:v>20</c:v>
                </c:pt>
                <c:pt idx="4">
                  <c:v>18</c:v>
                </c:pt>
                <c:pt idx="5">
                  <c:v>15</c:v>
                </c:pt>
                <c:pt idx="6">
                  <c:v>12</c:v>
                </c:pt>
                <c:pt idx="7">
                  <c:v>13</c:v>
                </c:pt>
                <c:pt idx="8">
                  <c:v>19</c:v>
                </c:pt>
                <c:pt idx="9">
                  <c:v>20</c:v>
                </c:pt>
                <c:pt idx="10">
                  <c:v>23</c:v>
                </c:pt>
                <c:pt idx="11">
                  <c:v>18</c:v>
                </c:pt>
                <c:pt idx="12">
                  <c:v>20</c:v>
                </c:pt>
                <c:pt idx="13">
                  <c:v>23</c:v>
                </c:pt>
                <c:pt idx="14">
                  <c:v>20</c:v>
                </c:pt>
                <c:pt idx="15">
                  <c:v>22</c:v>
                </c:pt>
                <c:pt idx="16">
                  <c:v>18</c:v>
                </c:pt>
                <c:pt idx="17">
                  <c:v>18</c:v>
                </c:pt>
                <c:pt idx="18">
                  <c:v>10</c:v>
                </c:pt>
                <c:pt idx="19">
                  <c:v>11</c:v>
                </c:pt>
                <c:pt idx="20">
                  <c:v>15</c:v>
                </c:pt>
                <c:pt idx="21">
                  <c:v>16</c:v>
                </c:pt>
                <c:pt idx="22">
                  <c:v>18</c:v>
                </c:pt>
                <c:pt idx="23">
                  <c:v>20</c:v>
                </c:pt>
              </c:numCache>
            </c:numRef>
          </c:val>
          <c:smooth val="0"/>
          <c:extLst>
            <c:ext xmlns:c16="http://schemas.microsoft.com/office/drawing/2014/chart" uri="{C3380CC4-5D6E-409C-BE32-E72D297353CC}">
              <c16:uniqueId val="{00000000-6A95-4581-B44F-3A9F402FE852}"/>
            </c:ext>
          </c:extLst>
        </c:ser>
        <c:dLbls>
          <c:showLegendKey val="0"/>
          <c:showVal val="0"/>
          <c:showCatName val="0"/>
          <c:showSerName val="0"/>
          <c:showPercent val="0"/>
          <c:showBubbleSize val="0"/>
        </c:dLbls>
        <c:marker val="1"/>
        <c:smooth val="0"/>
        <c:axId val="327007416"/>
        <c:axId val="328953528"/>
      </c:lineChart>
      <c:catAx>
        <c:axId val="32700741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Measures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3528"/>
        <c:crosses val="autoZero"/>
        <c:auto val="1"/>
        <c:lblAlgn val="ctr"/>
        <c:lblOffset val="100"/>
        <c:noMultiLvlLbl val="0"/>
      </c:catAx>
      <c:valAx>
        <c:axId val="328953528"/>
        <c:scaling>
          <c:orientation val="minMax"/>
          <c:max val="30"/>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Minutes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7007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Garamond" panose="02020404030301010803" pitchFamily="18" charset="0"/>
              </a:rPr>
              <a:t>Example</a:t>
            </a:r>
            <a:r>
              <a:rPr lang="en-US" baseline="0" dirty="0">
                <a:latin typeface="Garamond" panose="02020404030301010803" pitchFamily="18" charset="0"/>
              </a:rPr>
              <a:t> of Rule Three</a:t>
            </a:r>
            <a:endParaRPr lang="en-US" dirty="0">
              <a:latin typeface="Garamond" panose="02020404030301010803" pitchFamily="18" charset="0"/>
            </a:endParaRPr>
          </a:p>
        </c:rich>
      </c:tx>
      <c:layout>
        <c:manualLayout>
          <c:xMode val="edge"/>
          <c:yMode val="edge"/>
          <c:x val="0.31506233595800526"/>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262986920305784E-2"/>
          <c:y val="0.15195793310912714"/>
          <c:w val="0.91548382308443277"/>
          <c:h val="0.75299863701983172"/>
        </c:manualLayout>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Sheet1!$D$7:$AA$7</c:f>
              <c:numCache>
                <c:formatCode>General</c:formatCode>
                <c:ptCount val="24"/>
                <c:pt idx="0">
                  <c:v>21</c:v>
                </c:pt>
                <c:pt idx="1">
                  <c:v>22</c:v>
                </c:pt>
                <c:pt idx="2">
                  <c:v>20</c:v>
                </c:pt>
                <c:pt idx="3">
                  <c:v>19</c:v>
                </c:pt>
                <c:pt idx="4">
                  <c:v>18</c:v>
                </c:pt>
                <c:pt idx="5">
                  <c:v>17</c:v>
                </c:pt>
                <c:pt idx="6">
                  <c:v>15</c:v>
                </c:pt>
                <c:pt idx="7">
                  <c:v>13</c:v>
                </c:pt>
                <c:pt idx="8">
                  <c:v>19</c:v>
                </c:pt>
                <c:pt idx="9">
                  <c:v>20</c:v>
                </c:pt>
                <c:pt idx="10">
                  <c:v>23</c:v>
                </c:pt>
                <c:pt idx="11">
                  <c:v>18</c:v>
                </c:pt>
                <c:pt idx="12">
                  <c:v>20</c:v>
                </c:pt>
                <c:pt idx="13">
                  <c:v>23</c:v>
                </c:pt>
                <c:pt idx="14">
                  <c:v>20</c:v>
                </c:pt>
                <c:pt idx="15">
                  <c:v>22</c:v>
                </c:pt>
                <c:pt idx="16">
                  <c:v>18</c:v>
                </c:pt>
                <c:pt idx="17">
                  <c:v>18</c:v>
                </c:pt>
                <c:pt idx="18">
                  <c:v>10</c:v>
                </c:pt>
                <c:pt idx="19">
                  <c:v>12</c:v>
                </c:pt>
                <c:pt idx="20">
                  <c:v>14</c:v>
                </c:pt>
                <c:pt idx="21">
                  <c:v>17</c:v>
                </c:pt>
                <c:pt idx="22">
                  <c:v>19</c:v>
                </c:pt>
                <c:pt idx="23">
                  <c:v>22</c:v>
                </c:pt>
              </c:numCache>
            </c:numRef>
          </c:val>
          <c:smooth val="0"/>
          <c:extLst>
            <c:ext xmlns:c16="http://schemas.microsoft.com/office/drawing/2014/chart" uri="{C3380CC4-5D6E-409C-BE32-E72D297353CC}">
              <c16:uniqueId val="{00000000-BD02-4132-BA34-057224E6B426}"/>
            </c:ext>
          </c:extLst>
        </c:ser>
        <c:dLbls>
          <c:showLegendKey val="0"/>
          <c:showVal val="0"/>
          <c:showCatName val="0"/>
          <c:showSerName val="0"/>
          <c:showPercent val="0"/>
          <c:showBubbleSize val="0"/>
        </c:dLbls>
        <c:marker val="1"/>
        <c:smooth val="0"/>
        <c:axId val="328954312"/>
        <c:axId val="328954704"/>
      </c:lineChart>
      <c:catAx>
        <c:axId val="328954312"/>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4704"/>
        <c:crosses val="autoZero"/>
        <c:auto val="1"/>
        <c:lblAlgn val="ctr"/>
        <c:lblOffset val="100"/>
        <c:noMultiLvlLbl val="0"/>
      </c:catAx>
      <c:valAx>
        <c:axId val="328954704"/>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4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Garamond" panose="02020404030301010803" pitchFamily="18" charset="0"/>
              </a:rPr>
              <a:t>Example of Rule 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Sheet1!$D$8:$AA$8</c:f>
              <c:numCache>
                <c:formatCode>General</c:formatCode>
                <c:ptCount val="24"/>
                <c:pt idx="0">
                  <c:v>17</c:v>
                </c:pt>
                <c:pt idx="1">
                  <c:v>22</c:v>
                </c:pt>
                <c:pt idx="2">
                  <c:v>15</c:v>
                </c:pt>
                <c:pt idx="3">
                  <c:v>14</c:v>
                </c:pt>
                <c:pt idx="4">
                  <c:v>19</c:v>
                </c:pt>
                <c:pt idx="5">
                  <c:v>17</c:v>
                </c:pt>
                <c:pt idx="6">
                  <c:v>9</c:v>
                </c:pt>
                <c:pt idx="7">
                  <c:v>13</c:v>
                </c:pt>
                <c:pt idx="8">
                  <c:v>9</c:v>
                </c:pt>
                <c:pt idx="9">
                  <c:v>22</c:v>
                </c:pt>
                <c:pt idx="10">
                  <c:v>16</c:v>
                </c:pt>
                <c:pt idx="11">
                  <c:v>18</c:v>
                </c:pt>
                <c:pt idx="12">
                  <c:v>17</c:v>
                </c:pt>
                <c:pt idx="13">
                  <c:v>19</c:v>
                </c:pt>
                <c:pt idx="14">
                  <c:v>17</c:v>
                </c:pt>
                <c:pt idx="15">
                  <c:v>14</c:v>
                </c:pt>
                <c:pt idx="16">
                  <c:v>16</c:v>
                </c:pt>
                <c:pt idx="17">
                  <c:v>23</c:v>
                </c:pt>
                <c:pt idx="18">
                  <c:v>23</c:v>
                </c:pt>
                <c:pt idx="19">
                  <c:v>15</c:v>
                </c:pt>
                <c:pt idx="20">
                  <c:v>15</c:v>
                </c:pt>
                <c:pt idx="21">
                  <c:v>9</c:v>
                </c:pt>
                <c:pt idx="22">
                  <c:v>12</c:v>
                </c:pt>
                <c:pt idx="23">
                  <c:v>22</c:v>
                </c:pt>
              </c:numCache>
            </c:numRef>
          </c:val>
          <c:smooth val="0"/>
          <c:extLst>
            <c:ext xmlns:c16="http://schemas.microsoft.com/office/drawing/2014/chart" uri="{C3380CC4-5D6E-409C-BE32-E72D297353CC}">
              <c16:uniqueId val="{00000000-C243-481D-99B9-9623CDE6599E}"/>
            </c:ext>
          </c:extLst>
        </c:ser>
        <c:dLbls>
          <c:showLegendKey val="0"/>
          <c:showVal val="0"/>
          <c:showCatName val="0"/>
          <c:showSerName val="0"/>
          <c:showPercent val="0"/>
          <c:showBubbleSize val="0"/>
        </c:dLbls>
        <c:marker val="1"/>
        <c:smooth val="0"/>
        <c:axId val="462030584"/>
        <c:axId val="462030192"/>
      </c:lineChart>
      <c:catAx>
        <c:axId val="46203058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30192"/>
        <c:crosses val="autoZero"/>
        <c:auto val="1"/>
        <c:lblAlgn val="ctr"/>
        <c:lblOffset val="100"/>
        <c:noMultiLvlLbl val="0"/>
      </c:catAx>
      <c:valAx>
        <c:axId val="462030192"/>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2030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latin typeface="Garamond" panose="02020404030301010803" pitchFamily="18" charset="0"/>
              </a:rPr>
              <a:t>Example</a:t>
            </a:r>
            <a:r>
              <a:rPr lang="en-US" baseline="0" dirty="0">
                <a:latin typeface="Garamond" panose="02020404030301010803" pitchFamily="18" charset="0"/>
              </a:rPr>
              <a:t> of Rule 5</a:t>
            </a:r>
            <a:endParaRPr lang="en-US" dirty="0">
              <a:latin typeface="Garamond" panose="02020404030301010803"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val>
            <c:numRef>
              <c:f>Sheet1!$D$9:$AA$9</c:f>
              <c:numCache>
                <c:formatCode>General</c:formatCode>
                <c:ptCount val="24"/>
                <c:pt idx="0">
                  <c:v>17</c:v>
                </c:pt>
                <c:pt idx="1">
                  <c:v>22</c:v>
                </c:pt>
                <c:pt idx="2">
                  <c:v>15</c:v>
                </c:pt>
                <c:pt idx="3">
                  <c:v>14</c:v>
                </c:pt>
                <c:pt idx="4">
                  <c:v>14</c:v>
                </c:pt>
                <c:pt idx="5">
                  <c:v>15</c:v>
                </c:pt>
                <c:pt idx="6">
                  <c:v>17</c:v>
                </c:pt>
                <c:pt idx="7">
                  <c:v>17</c:v>
                </c:pt>
                <c:pt idx="8">
                  <c:v>18</c:v>
                </c:pt>
                <c:pt idx="9">
                  <c:v>18</c:v>
                </c:pt>
                <c:pt idx="10">
                  <c:v>15</c:v>
                </c:pt>
                <c:pt idx="11">
                  <c:v>18</c:v>
                </c:pt>
                <c:pt idx="12">
                  <c:v>17</c:v>
                </c:pt>
                <c:pt idx="13">
                  <c:v>14</c:v>
                </c:pt>
                <c:pt idx="14">
                  <c:v>17</c:v>
                </c:pt>
                <c:pt idx="15">
                  <c:v>14</c:v>
                </c:pt>
                <c:pt idx="16">
                  <c:v>17</c:v>
                </c:pt>
                <c:pt idx="17">
                  <c:v>23</c:v>
                </c:pt>
                <c:pt idx="18">
                  <c:v>23</c:v>
                </c:pt>
                <c:pt idx="19">
                  <c:v>15</c:v>
                </c:pt>
                <c:pt idx="20">
                  <c:v>15</c:v>
                </c:pt>
                <c:pt idx="21">
                  <c:v>15</c:v>
                </c:pt>
                <c:pt idx="22">
                  <c:v>12</c:v>
                </c:pt>
                <c:pt idx="23">
                  <c:v>18</c:v>
                </c:pt>
              </c:numCache>
            </c:numRef>
          </c:val>
          <c:smooth val="0"/>
          <c:extLst>
            <c:ext xmlns:c16="http://schemas.microsoft.com/office/drawing/2014/chart" uri="{C3380CC4-5D6E-409C-BE32-E72D297353CC}">
              <c16:uniqueId val="{00000000-9BAB-4E41-BE39-E910C857F0EB}"/>
            </c:ext>
          </c:extLst>
        </c:ser>
        <c:dLbls>
          <c:showLegendKey val="0"/>
          <c:showVal val="0"/>
          <c:showCatName val="0"/>
          <c:showSerName val="0"/>
          <c:showPercent val="0"/>
          <c:showBubbleSize val="0"/>
        </c:dLbls>
        <c:marker val="1"/>
        <c:smooth val="0"/>
        <c:axId val="328956664"/>
        <c:axId val="328957056"/>
      </c:lineChart>
      <c:catAx>
        <c:axId val="32895666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7056"/>
        <c:crosses val="autoZero"/>
        <c:auto val="1"/>
        <c:lblAlgn val="ctr"/>
        <c:lblOffset val="100"/>
        <c:noMultiLvlLbl val="0"/>
      </c:catAx>
      <c:valAx>
        <c:axId val="328957056"/>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956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0.42142</cdr:x>
      <cdr:y>0.5</cdr:y>
    </cdr:from>
    <cdr:to>
      <cdr:x>0.53802</cdr:x>
      <cdr:y>0.59302</cdr:y>
    </cdr:to>
    <cdr:sp macro="" textlink="">
      <cdr:nvSpPr>
        <cdr:cNvPr id="2" name="TextBox 1">
          <a:extLst xmlns:a="http://schemas.openxmlformats.org/drawingml/2006/main">
            <a:ext uri="{FF2B5EF4-FFF2-40B4-BE49-F238E27FC236}">
              <a16:creationId xmlns:a16="http://schemas.microsoft.com/office/drawing/2014/main" id="{1A3A5FC8-5D16-407E-863F-5C11AB56C24B}"/>
            </a:ext>
          </a:extLst>
        </cdr:cNvPr>
        <cdr:cNvSpPr txBox="1"/>
      </cdr:nvSpPr>
      <cdr:spPr>
        <a:xfrm xmlns:a="http://schemas.openxmlformats.org/drawingml/2006/main">
          <a:off x="3167063" y="2047875"/>
          <a:ext cx="8763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dirty="0"/>
            <a:t>Mean = 34</a:t>
          </a:r>
        </a:p>
        <a:p xmlns:a="http://schemas.openxmlformats.org/drawingml/2006/main">
          <a:pPr algn="ctr"/>
          <a:endParaRPr lang="en-US" sz="1100" dirty="0"/>
        </a:p>
      </cdr:txBody>
    </cdr:sp>
  </cdr:relSizeAnchor>
  <cdr:relSizeAnchor xmlns:cdr="http://schemas.openxmlformats.org/drawingml/2006/chartDrawing">
    <cdr:from>
      <cdr:x>0.46451</cdr:x>
      <cdr:y>0.4</cdr:y>
    </cdr:from>
    <cdr:to>
      <cdr:x>0.46451</cdr:x>
      <cdr:y>0.5</cdr:y>
    </cdr:to>
    <cdr:cxnSp macro="">
      <cdr:nvCxnSpPr>
        <cdr:cNvPr id="4" name="Straight Arrow Connector 3">
          <a:extLst xmlns:a="http://schemas.openxmlformats.org/drawingml/2006/main">
            <a:ext uri="{FF2B5EF4-FFF2-40B4-BE49-F238E27FC236}">
              <a16:creationId xmlns:a16="http://schemas.microsoft.com/office/drawing/2014/main" id="{FA524572-BDF9-43C6-8CE2-2AEF18D56905}"/>
            </a:ext>
          </a:extLst>
        </cdr:cNvPr>
        <cdr:cNvCxnSpPr/>
      </cdr:nvCxnSpPr>
      <cdr:spPr>
        <a:xfrm xmlns:a="http://schemas.openxmlformats.org/drawingml/2006/main" flipV="1">
          <a:off x="3490913" y="1638300"/>
          <a:ext cx="0" cy="40957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0.07668</cdr:x>
      <cdr:y>0.37907</cdr:y>
    </cdr:from>
    <cdr:to>
      <cdr:x>0.97655</cdr:x>
      <cdr:y>0.37907</cdr:y>
    </cdr:to>
    <cdr:cxnSp macro="">
      <cdr:nvCxnSpPr>
        <cdr:cNvPr id="6" name="Straight Connector 5">
          <a:extLst xmlns:a="http://schemas.openxmlformats.org/drawingml/2006/main">
            <a:ext uri="{FF2B5EF4-FFF2-40B4-BE49-F238E27FC236}">
              <a16:creationId xmlns:a16="http://schemas.microsoft.com/office/drawing/2014/main" id="{D5AC54B3-8E5F-4E12-9A26-DEC496799FD0}"/>
            </a:ext>
          </a:extLst>
        </cdr:cNvPr>
        <cdr:cNvCxnSpPr/>
      </cdr:nvCxnSpPr>
      <cdr:spPr>
        <a:xfrm xmlns:a="http://schemas.openxmlformats.org/drawingml/2006/main">
          <a:off x="576263" y="1552575"/>
          <a:ext cx="676275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0.05318</cdr:x>
      <cdr:y>0.10249</cdr:y>
    </cdr:from>
    <cdr:to>
      <cdr:x>0.98296</cdr:x>
      <cdr:y>0.10249</cdr:y>
    </cdr:to>
    <cdr:cxnSp macro="">
      <cdr:nvCxnSpPr>
        <cdr:cNvPr id="2" name="Straight Connector 1">
          <a:extLst xmlns:a="http://schemas.openxmlformats.org/drawingml/2006/main">
            <a:ext uri="{FF2B5EF4-FFF2-40B4-BE49-F238E27FC236}">
              <a16:creationId xmlns:a16="http://schemas.microsoft.com/office/drawing/2014/main" id="{00000000-0008-0000-0000-00000A000000}"/>
            </a:ext>
          </a:extLst>
        </cdr:cNvPr>
        <cdr:cNvCxnSpPr/>
      </cdr:nvCxnSpPr>
      <cdr:spPr>
        <a:xfrm xmlns:a="http://schemas.openxmlformats.org/drawingml/2006/main">
          <a:off x="396763" y="466648"/>
          <a:ext cx="6936317" cy="0"/>
        </a:xfrm>
        <a:prstGeom xmlns:a="http://schemas.openxmlformats.org/drawingml/2006/main" prst="line">
          <a:avLst/>
        </a:prstGeom>
        <a:ln xmlns:a="http://schemas.openxmlformats.org/drawingml/2006/main" w="28575">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0.06398</cdr:x>
      <cdr:y>0.29223</cdr:y>
    </cdr:from>
    <cdr:to>
      <cdr:x>1</cdr:x>
      <cdr:y>0.29223</cdr:y>
    </cdr:to>
    <cdr:cxnSp macro="">
      <cdr:nvCxnSpPr>
        <cdr:cNvPr id="3" name="Straight Connector 2">
          <a:extLst xmlns:a="http://schemas.openxmlformats.org/drawingml/2006/main">
            <a:ext uri="{FF2B5EF4-FFF2-40B4-BE49-F238E27FC236}">
              <a16:creationId xmlns:a16="http://schemas.microsoft.com/office/drawing/2014/main" id="{00000000-0008-0000-0000-000004000000}"/>
            </a:ext>
          </a:extLst>
        </cdr:cNvPr>
        <cdr:cNvCxnSpPr/>
      </cdr:nvCxnSpPr>
      <cdr:spPr>
        <a:xfrm xmlns:a="http://schemas.openxmlformats.org/drawingml/2006/main">
          <a:off x="477304" y="1330487"/>
          <a:ext cx="6982888"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0.04332</cdr:x>
      <cdr:y>0.52013</cdr:y>
    </cdr:from>
    <cdr:to>
      <cdr:x>0.97309</cdr:x>
      <cdr:y>0.52013</cdr:y>
    </cdr:to>
    <cdr:cxnSp macro="">
      <cdr:nvCxnSpPr>
        <cdr:cNvPr id="4" name="Straight Connector 3">
          <a:extLst xmlns:a="http://schemas.openxmlformats.org/drawingml/2006/main">
            <a:ext uri="{FF2B5EF4-FFF2-40B4-BE49-F238E27FC236}">
              <a16:creationId xmlns:a16="http://schemas.microsoft.com/office/drawing/2014/main" id="{00000000-0008-0000-0000-000009000000}"/>
            </a:ext>
          </a:extLst>
        </cdr:cNvPr>
        <cdr:cNvCxnSpPr/>
      </cdr:nvCxnSpPr>
      <cdr:spPr>
        <a:xfrm xmlns:a="http://schemas.openxmlformats.org/drawingml/2006/main">
          <a:off x="323182" y="2368147"/>
          <a:ext cx="6936263" cy="0"/>
        </a:xfrm>
        <a:prstGeom xmlns:a="http://schemas.openxmlformats.org/drawingml/2006/main" prst="line">
          <a:avLst/>
        </a:prstGeom>
        <a:ln xmlns:a="http://schemas.openxmlformats.org/drawingml/2006/main" w="28575">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0.09529</cdr:x>
      <cdr:y>0.50669</cdr:y>
    </cdr:from>
    <cdr:to>
      <cdr:x>0.97654</cdr:x>
      <cdr:y>0.50669</cdr:y>
    </cdr:to>
    <cdr:cxnSp macro="">
      <cdr:nvCxnSpPr>
        <cdr:cNvPr id="3" name="Straight Connector 2">
          <a:extLst xmlns:a="http://schemas.openxmlformats.org/drawingml/2006/main">
            <a:ext uri="{FF2B5EF4-FFF2-40B4-BE49-F238E27FC236}">
              <a16:creationId xmlns:a16="http://schemas.microsoft.com/office/drawing/2014/main" id="{71953F66-C1E4-40AC-8CC6-25B084351F27}"/>
            </a:ext>
          </a:extLst>
        </cdr:cNvPr>
        <cdr:cNvCxnSpPr/>
      </cdr:nvCxnSpPr>
      <cdr:spPr>
        <a:xfrm xmlns:a="http://schemas.openxmlformats.org/drawingml/2006/main">
          <a:off x="455613" y="1611974"/>
          <a:ext cx="4213740" cy="0"/>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0.11254</cdr:x>
      <cdr:y>0.73652</cdr:y>
    </cdr:from>
    <cdr:to>
      <cdr:x>0.97113</cdr:x>
      <cdr:y>0.73652</cdr:y>
    </cdr:to>
    <cdr:cxnSp macro="">
      <cdr:nvCxnSpPr>
        <cdr:cNvPr id="4" name="Straight Connector 3">
          <a:extLst xmlns:a="http://schemas.openxmlformats.org/drawingml/2006/main">
            <a:ext uri="{FF2B5EF4-FFF2-40B4-BE49-F238E27FC236}">
              <a16:creationId xmlns:a16="http://schemas.microsoft.com/office/drawing/2014/main" id="{BAAD92A0-D309-44E0-B04B-0F9D7E4223FE}"/>
            </a:ext>
          </a:extLst>
        </cdr:cNvPr>
        <cdr:cNvCxnSpPr/>
      </cdr:nvCxnSpPr>
      <cdr:spPr>
        <a:xfrm xmlns:a="http://schemas.openxmlformats.org/drawingml/2006/main">
          <a:off x="684034" y="2608048"/>
          <a:ext cx="5218546" cy="0"/>
        </a:xfrm>
        <a:prstGeom xmlns:a="http://schemas.openxmlformats.org/drawingml/2006/main" prst="line">
          <a:avLst/>
        </a:prstGeom>
        <a:ln xmlns:a="http://schemas.openxmlformats.org/drawingml/2006/main">
          <a:solidFill>
            <a:schemeClr val="tx1"/>
          </a:solidFill>
          <a:prstDash val="lgDashDot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0.73746</cdr:x>
      <cdr:y>0.74099</cdr:y>
    </cdr:from>
    <cdr:to>
      <cdr:x>0.97072</cdr:x>
      <cdr:y>0.81921</cdr:y>
    </cdr:to>
    <cdr:sp macro="" textlink="">
      <cdr:nvSpPr>
        <cdr:cNvPr id="5" name="TextBox 1">
          <a:extLst xmlns:a="http://schemas.openxmlformats.org/drawingml/2006/main">
            <a:ext uri="{FF2B5EF4-FFF2-40B4-BE49-F238E27FC236}">
              <a16:creationId xmlns:a16="http://schemas.microsoft.com/office/drawing/2014/main" id="{CA89F20F-5533-4ACD-9CDF-7E8E6AFEED66}"/>
            </a:ext>
          </a:extLst>
        </cdr:cNvPr>
        <cdr:cNvSpPr txBox="1"/>
      </cdr:nvSpPr>
      <cdr:spPr>
        <a:xfrm xmlns:a="http://schemas.openxmlformats.org/drawingml/2006/main">
          <a:off x="4482353" y="2623879"/>
          <a:ext cx="1417782"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dirty="0"/>
            <a:t>lower control limit</a:t>
          </a:r>
        </a:p>
      </cdr:txBody>
    </cdr:sp>
  </cdr:relSizeAnchor>
</c:userShapes>
</file>

<file path=ppt/drawings/drawing4.xml><?xml version="1.0" encoding="utf-8"?>
<c:userShapes xmlns:c="http://schemas.openxmlformats.org/drawingml/2006/chart">
  <cdr:relSizeAnchor xmlns:cdr="http://schemas.openxmlformats.org/drawingml/2006/chartDrawing">
    <cdr:from>
      <cdr:x>0.04919</cdr:x>
      <cdr:y>0.44097</cdr:y>
    </cdr:from>
    <cdr:to>
      <cdr:x>0.96667</cdr:x>
      <cdr:y>0.44097</cdr:y>
    </cdr:to>
    <cdr:cxnSp macro="">
      <cdr:nvCxnSpPr>
        <cdr:cNvPr id="3" name="Straight Connector 2">
          <a:extLst xmlns:a="http://schemas.openxmlformats.org/drawingml/2006/main">
            <a:ext uri="{FF2B5EF4-FFF2-40B4-BE49-F238E27FC236}">
              <a16:creationId xmlns:a16="http://schemas.microsoft.com/office/drawing/2014/main" id="{2E18DA08-000E-4694-9583-7527B96BBD7E}"/>
            </a:ext>
          </a:extLst>
        </cdr:cNvPr>
        <cdr:cNvCxnSpPr/>
      </cdr:nvCxnSpPr>
      <cdr:spPr>
        <a:xfrm xmlns:a="http://schemas.openxmlformats.org/drawingml/2006/main">
          <a:off x="336270" y="1490987"/>
          <a:ext cx="6272596" cy="0"/>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0.07175</cdr:x>
      <cdr:y>0.68137</cdr:y>
    </cdr:from>
    <cdr:to>
      <cdr:x>0.96471</cdr:x>
      <cdr:y>0.68137</cdr:y>
    </cdr:to>
    <cdr:cxnSp macro="">
      <cdr:nvCxnSpPr>
        <cdr:cNvPr id="4" name="Straight Connector 3">
          <a:extLst xmlns:a="http://schemas.openxmlformats.org/drawingml/2006/main">
            <a:ext uri="{FF2B5EF4-FFF2-40B4-BE49-F238E27FC236}">
              <a16:creationId xmlns:a16="http://schemas.microsoft.com/office/drawing/2014/main" id="{6C0A7272-B24D-492F-9266-490270B4D117}"/>
            </a:ext>
          </a:extLst>
        </cdr:cNvPr>
        <cdr:cNvCxnSpPr/>
      </cdr:nvCxnSpPr>
      <cdr:spPr>
        <a:xfrm xmlns:a="http://schemas.openxmlformats.org/drawingml/2006/main">
          <a:off x="490506" y="2303817"/>
          <a:ext cx="6104960" cy="1"/>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0.06691</cdr:x>
      <cdr:y>0.20044</cdr:y>
    </cdr:from>
    <cdr:to>
      <cdr:x>0.96475</cdr:x>
      <cdr:y>0.20044</cdr:y>
    </cdr:to>
    <cdr:cxnSp macro="">
      <cdr:nvCxnSpPr>
        <cdr:cNvPr id="5" name="Straight Connector 4">
          <a:extLst xmlns:a="http://schemas.openxmlformats.org/drawingml/2006/main">
            <a:ext uri="{FF2B5EF4-FFF2-40B4-BE49-F238E27FC236}">
              <a16:creationId xmlns:a16="http://schemas.microsoft.com/office/drawing/2014/main" id="{B832F806-744F-4014-9BBD-197B1610C39F}"/>
            </a:ext>
          </a:extLst>
        </cdr:cNvPr>
        <cdr:cNvCxnSpPr/>
      </cdr:nvCxnSpPr>
      <cdr:spPr>
        <a:xfrm xmlns:a="http://schemas.openxmlformats.org/drawingml/2006/main">
          <a:off x="457456" y="677719"/>
          <a:ext cx="6138283" cy="0"/>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0.09529</cdr:x>
      <cdr:y>0.50669</cdr:y>
    </cdr:from>
    <cdr:to>
      <cdr:x>0.97654</cdr:x>
      <cdr:y>0.50669</cdr:y>
    </cdr:to>
    <cdr:cxnSp macro="">
      <cdr:nvCxnSpPr>
        <cdr:cNvPr id="3" name="Straight Connector 2">
          <a:extLst xmlns:a="http://schemas.openxmlformats.org/drawingml/2006/main">
            <a:ext uri="{FF2B5EF4-FFF2-40B4-BE49-F238E27FC236}">
              <a16:creationId xmlns:a16="http://schemas.microsoft.com/office/drawing/2014/main" id="{2B4BC866-1F99-452D-A2FA-6D460128729E}"/>
            </a:ext>
          </a:extLst>
        </cdr:cNvPr>
        <cdr:cNvCxnSpPr/>
      </cdr:nvCxnSpPr>
      <cdr:spPr>
        <a:xfrm xmlns:a="http://schemas.openxmlformats.org/drawingml/2006/main">
          <a:off x="455613" y="1611974"/>
          <a:ext cx="4213740" cy="0"/>
        </a:xfrm>
        <a:prstGeom xmlns:a="http://schemas.openxmlformats.org/drawingml/2006/main" prst="line">
          <a:avLst/>
        </a:prstGeom>
        <a:ln xmlns:a="http://schemas.openxmlformats.org/drawingml/2006/main" w="1587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0.10209</cdr:x>
      <cdr:y>0.2785</cdr:y>
    </cdr:from>
    <cdr:to>
      <cdr:x>0.97103</cdr:x>
      <cdr:y>0.27969</cdr:y>
    </cdr:to>
    <cdr:cxnSp macro="">
      <cdr:nvCxnSpPr>
        <cdr:cNvPr id="8" name="Straight Connector 7">
          <a:extLst xmlns:a="http://schemas.openxmlformats.org/drawingml/2006/main">
            <a:ext uri="{FF2B5EF4-FFF2-40B4-BE49-F238E27FC236}">
              <a16:creationId xmlns:a16="http://schemas.microsoft.com/office/drawing/2014/main" id="{FD88FF19-E0EA-4244-A37D-FAE6C71799E8}"/>
            </a:ext>
          </a:extLst>
        </cdr:cNvPr>
        <cdr:cNvCxnSpPr/>
      </cdr:nvCxnSpPr>
      <cdr:spPr>
        <a:xfrm xmlns:a="http://schemas.openxmlformats.org/drawingml/2006/main" flipV="1">
          <a:off x="488156" y="886021"/>
          <a:ext cx="4154892" cy="3765"/>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0.10209</cdr:x>
      <cdr:y>0.77631</cdr:y>
    </cdr:from>
    <cdr:to>
      <cdr:x>0.96512</cdr:x>
      <cdr:y>0.7775</cdr:y>
    </cdr:to>
    <cdr:cxnSp macro="">
      <cdr:nvCxnSpPr>
        <cdr:cNvPr id="10" name="Straight Connector 9">
          <a:extLst xmlns:a="http://schemas.openxmlformats.org/drawingml/2006/main">
            <a:ext uri="{FF2B5EF4-FFF2-40B4-BE49-F238E27FC236}">
              <a16:creationId xmlns:a16="http://schemas.microsoft.com/office/drawing/2014/main" id="{5DCC4E8B-BBA3-444E-BCD1-EA7346A9B89A}"/>
            </a:ext>
          </a:extLst>
        </cdr:cNvPr>
        <cdr:cNvCxnSpPr/>
      </cdr:nvCxnSpPr>
      <cdr:spPr>
        <a:xfrm xmlns:a="http://schemas.openxmlformats.org/drawingml/2006/main" flipV="1">
          <a:off x="488156" y="2469724"/>
          <a:ext cx="4126612" cy="3764"/>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0.11032</cdr:x>
      <cdr:y>0.50909</cdr:y>
    </cdr:from>
    <cdr:to>
      <cdr:x>0.95616</cdr:x>
      <cdr:y>0.50909</cdr:y>
    </cdr:to>
    <cdr:cxnSp macro="">
      <cdr:nvCxnSpPr>
        <cdr:cNvPr id="3" name="Straight Connector 2">
          <a:extLst xmlns:a="http://schemas.openxmlformats.org/drawingml/2006/main">
            <a:ext uri="{FF2B5EF4-FFF2-40B4-BE49-F238E27FC236}">
              <a16:creationId xmlns:a16="http://schemas.microsoft.com/office/drawing/2014/main" id="{90B712D1-6D46-4294-8146-6C314F831A3A}"/>
            </a:ext>
          </a:extLst>
        </cdr:cNvPr>
        <cdr:cNvCxnSpPr/>
      </cdr:nvCxnSpPr>
      <cdr:spPr>
        <a:xfrm xmlns:a="http://schemas.openxmlformats.org/drawingml/2006/main">
          <a:off x="593831" y="1761266"/>
          <a:ext cx="4552908" cy="0"/>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0.11268</cdr:x>
      <cdr:y>0.7689</cdr:y>
    </cdr:from>
    <cdr:to>
      <cdr:x>0.9481</cdr:x>
      <cdr:y>0.77238</cdr:y>
    </cdr:to>
    <cdr:cxnSp macro="">
      <cdr:nvCxnSpPr>
        <cdr:cNvPr id="4" name="Straight Connector 3">
          <a:extLst xmlns:a="http://schemas.openxmlformats.org/drawingml/2006/main">
            <a:ext uri="{FF2B5EF4-FFF2-40B4-BE49-F238E27FC236}">
              <a16:creationId xmlns:a16="http://schemas.microsoft.com/office/drawing/2014/main" id="{A28B79E5-CAE0-4A05-A437-B01A4338F66F}"/>
            </a:ext>
          </a:extLst>
        </cdr:cNvPr>
        <cdr:cNvCxnSpPr/>
      </cdr:nvCxnSpPr>
      <cdr:spPr>
        <a:xfrm xmlns:a="http://schemas.openxmlformats.org/drawingml/2006/main">
          <a:off x="606499" y="2660126"/>
          <a:ext cx="4496820" cy="12040"/>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0.34925</cdr:x>
      <cdr:y>0.24319</cdr:y>
    </cdr:from>
    <cdr:to>
      <cdr:x>0.77191</cdr:x>
      <cdr:y>0.5308</cdr:y>
    </cdr:to>
    <cdr:sp macro="" textlink="">
      <cdr:nvSpPr>
        <cdr:cNvPr id="2" name="Oval 1"/>
        <cdr:cNvSpPr/>
      </cdr:nvSpPr>
      <cdr:spPr>
        <a:xfrm xmlns:a="http://schemas.openxmlformats.org/drawingml/2006/main">
          <a:off x="1879914" y="841349"/>
          <a:ext cx="2275064" cy="995028"/>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0.10635</cdr:x>
      <cdr:y>0.25225</cdr:y>
    </cdr:from>
    <cdr:to>
      <cdr:x>0.94177</cdr:x>
      <cdr:y>0.25573</cdr:y>
    </cdr:to>
    <cdr:cxnSp macro="">
      <cdr:nvCxnSpPr>
        <cdr:cNvPr id="5" name="Straight Connector 4">
          <a:extLst xmlns:a="http://schemas.openxmlformats.org/drawingml/2006/main">
            <a:ext uri="{FF2B5EF4-FFF2-40B4-BE49-F238E27FC236}">
              <a16:creationId xmlns:a16="http://schemas.microsoft.com/office/drawing/2014/main" id="{1065F511-2DA1-43EF-A116-4CA370D12F13}"/>
            </a:ext>
          </a:extLst>
        </cdr:cNvPr>
        <cdr:cNvCxnSpPr/>
      </cdr:nvCxnSpPr>
      <cdr:spPr>
        <a:xfrm xmlns:a="http://schemas.openxmlformats.org/drawingml/2006/main">
          <a:off x="572458" y="872699"/>
          <a:ext cx="4496820" cy="12040"/>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0.06912</cdr:x>
      <cdr:y>0.15274</cdr:y>
    </cdr:from>
    <cdr:to>
      <cdr:x>0.96771</cdr:x>
      <cdr:y>0.15632</cdr:y>
    </cdr:to>
    <cdr:cxnSp macro="">
      <cdr:nvCxnSpPr>
        <cdr:cNvPr id="2" name="Straight Connector 1">
          <a:extLst xmlns:a="http://schemas.openxmlformats.org/drawingml/2006/main">
            <a:ext uri="{FF2B5EF4-FFF2-40B4-BE49-F238E27FC236}">
              <a16:creationId xmlns:a16="http://schemas.microsoft.com/office/drawing/2014/main" id="{4AFA4083-B95F-48F7-B509-2E8909F6442D}"/>
            </a:ext>
          </a:extLst>
        </cdr:cNvPr>
        <cdr:cNvCxnSpPr/>
      </cdr:nvCxnSpPr>
      <cdr:spPr>
        <a:xfrm xmlns:a="http://schemas.openxmlformats.org/drawingml/2006/main">
          <a:off x="363229" y="473479"/>
          <a:ext cx="4721798" cy="11080"/>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0.06912</cdr:x>
      <cdr:y>0.69263</cdr:y>
    </cdr:from>
    <cdr:to>
      <cdr:x>0.97309</cdr:x>
      <cdr:y>0.69763</cdr:y>
    </cdr:to>
    <cdr:cxnSp macro="">
      <cdr:nvCxnSpPr>
        <cdr:cNvPr id="3" name="Straight Connector 2">
          <a:extLst xmlns:a="http://schemas.openxmlformats.org/drawingml/2006/main">
            <a:ext uri="{FF2B5EF4-FFF2-40B4-BE49-F238E27FC236}">
              <a16:creationId xmlns:a16="http://schemas.microsoft.com/office/drawing/2014/main" id="{DCE7DD4F-CEF9-47F8-B837-37C652D6394A}"/>
            </a:ext>
          </a:extLst>
        </cdr:cNvPr>
        <cdr:cNvCxnSpPr/>
      </cdr:nvCxnSpPr>
      <cdr:spPr>
        <a:xfrm xmlns:a="http://schemas.openxmlformats.org/drawingml/2006/main">
          <a:off x="363229" y="2147040"/>
          <a:ext cx="4750079" cy="15490"/>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0.06098</cdr:x>
      <cdr:y>0.40776</cdr:y>
    </cdr:from>
    <cdr:to>
      <cdr:x>0.90374</cdr:x>
      <cdr:y>0.40776</cdr:y>
    </cdr:to>
    <cdr:cxnSp macro="">
      <cdr:nvCxnSpPr>
        <cdr:cNvPr id="4" name="Straight Connector 3">
          <a:extLst xmlns:a="http://schemas.openxmlformats.org/drawingml/2006/main">
            <a:ext uri="{FF2B5EF4-FFF2-40B4-BE49-F238E27FC236}">
              <a16:creationId xmlns:a16="http://schemas.microsoft.com/office/drawing/2014/main" id="{C4DAD6E1-AEFC-409D-A87A-5DF925901234}"/>
            </a:ext>
          </a:extLst>
        </cdr:cNvPr>
        <cdr:cNvCxnSpPr/>
      </cdr:nvCxnSpPr>
      <cdr:spPr>
        <a:xfrm xmlns:a="http://schemas.openxmlformats.org/drawingml/2006/main">
          <a:off x="320409" y="1263988"/>
          <a:ext cx="4428460" cy="0"/>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0.07361</cdr:x>
      <cdr:y>0.30064</cdr:y>
    </cdr:from>
    <cdr:to>
      <cdr:x>0.9658</cdr:x>
      <cdr:y>0.30411</cdr:y>
    </cdr:to>
    <cdr:cxnSp macro="">
      <cdr:nvCxnSpPr>
        <cdr:cNvPr id="2" name="Straight Connector 1">
          <a:extLst xmlns:a="http://schemas.openxmlformats.org/drawingml/2006/main">
            <a:ext uri="{FF2B5EF4-FFF2-40B4-BE49-F238E27FC236}">
              <a16:creationId xmlns:a16="http://schemas.microsoft.com/office/drawing/2014/main" id="{1A7134C4-4CDF-4141-A2A0-B09F9FB4CA05}"/>
            </a:ext>
          </a:extLst>
        </cdr:cNvPr>
        <cdr:cNvCxnSpPr/>
      </cdr:nvCxnSpPr>
      <cdr:spPr>
        <a:xfrm xmlns:a="http://schemas.openxmlformats.org/drawingml/2006/main" flipV="1">
          <a:off x="336550" y="824707"/>
          <a:ext cx="4079081" cy="9525"/>
        </a:xfrm>
        <a:prstGeom xmlns:a="http://schemas.openxmlformats.org/drawingml/2006/main" prst="line">
          <a:avLst/>
        </a:prstGeom>
        <a:ln xmlns:a="http://schemas.openxmlformats.org/drawingml/2006/main">
          <a:solidFill>
            <a:schemeClr val="tx1"/>
          </a:solidFill>
          <a:prstDash val="lgDashDot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0.0589</cdr:x>
      <cdr:y>0.7125</cdr:y>
    </cdr:from>
    <cdr:to>
      <cdr:x>0.95109</cdr:x>
      <cdr:y>0.71597</cdr:y>
    </cdr:to>
    <cdr:cxnSp macro="">
      <cdr:nvCxnSpPr>
        <cdr:cNvPr id="3" name="Straight Connector 2">
          <a:extLst xmlns:a="http://schemas.openxmlformats.org/drawingml/2006/main">
            <a:ext uri="{FF2B5EF4-FFF2-40B4-BE49-F238E27FC236}">
              <a16:creationId xmlns:a16="http://schemas.microsoft.com/office/drawing/2014/main" id="{28761647-1956-4D08-99A1-1C66AD6FD67A}"/>
            </a:ext>
          </a:extLst>
        </cdr:cNvPr>
        <cdr:cNvCxnSpPr/>
      </cdr:nvCxnSpPr>
      <cdr:spPr>
        <a:xfrm xmlns:a="http://schemas.openxmlformats.org/drawingml/2006/main" flipV="1">
          <a:off x="323988" y="2417703"/>
          <a:ext cx="4907646" cy="11782"/>
        </a:xfrm>
        <a:prstGeom xmlns:a="http://schemas.openxmlformats.org/drawingml/2006/main" prst="line">
          <a:avLst/>
        </a:prstGeom>
        <a:ln xmlns:a="http://schemas.openxmlformats.org/drawingml/2006/main">
          <a:solidFill>
            <a:schemeClr val="tx1"/>
          </a:solidFill>
          <a:prstDash val="lgDashDot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0.0716</cdr:x>
      <cdr:y>0.48987</cdr:y>
    </cdr:from>
    <cdr:to>
      <cdr:x>0.96555</cdr:x>
      <cdr:y>0.49345</cdr:y>
    </cdr:to>
    <cdr:cxnSp macro="">
      <cdr:nvCxnSpPr>
        <cdr:cNvPr id="4" name="Straight Connector 3">
          <a:extLst xmlns:a="http://schemas.openxmlformats.org/drawingml/2006/main">
            <a:ext uri="{FF2B5EF4-FFF2-40B4-BE49-F238E27FC236}">
              <a16:creationId xmlns:a16="http://schemas.microsoft.com/office/drawing/2014/main" id="{A030F94D-DC4C-4300-9A70-45119E733697}"/>
            </a:ext>
          </a:extLst>
        </cdr:cNvPr>
        <cdr:cNvCxnSpPr/>
      </cdr:nvCxnSpPr>
      <cdr:spPr>
        <a:xfrm xmlns:a="http://schemas.openxmlformats.org/drawingml/2006/main">
          <a:off x="375646" y="1416738"/>
          <a:ext cx="4690049" cy="10360"/>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0.06625</cdr:x>
      <cdr:y>0.29834</cdr:y>
    </cdr:from>
    <cdr:to>
      <cdr:x>0.97875</cdr:x>
      <cdr:y>0.2998</cdr:y>
    </cdr:to>
    <cdr:cxnSp macro="">
      <cdr:nvCxnSpPr>
        <cdr:cNvPr id="3" name="Straight Connector 2">
          <a:extLst xmlns:a="http://schemas.openxmlformats.org/drawingml/2006/main">
            <a:ext uri="{FF2B5EF4-FFF2-40B4-BE49-F238E27FC236}">
              <a16:creationId xmlns:a16="http://schemas.microsoft.com/office/drawing/2014/main" id="{F96AF0E5-1C33-43B3-979F-CE00EE545D8D}"/>
            </a:ext>
          </a:extLst>
        </cdr:cNvPr>
        <cdr:cNvCxnSpPr/>
      </cdr:nvCxnSpPr>
      <cdr:spPr>
        <a:xfrm xmlns:a="http://schemas.openxmlformats.org/drawingml/2006/main">
          <a:off x="326952" y="963696"/>
          <a:ext cx="4503317" cy="4716"/>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0.06434</cdr:x>
      <cdr:y>0.72724</cdr:y>
    </cdr:from>
    <cdr:to>
      <cdr:x>0.97684</cdr:x>
      <cdr:y>0.7287</cdr:y>
    </cdr:to>
    <cdr:cxnSp macro="">
      <cdr:nvCxnSpPr>
        <cdr:cNvPr id="5" name="Straight Connector 4">
          <a:extLst xmlns:a="http://schemas.openxmlformats.org/drawingml/2006/main">
            <a:ext uri="{FF2B5EF4-FFF2-40B4-BE49-F238E27FC236}">
              <a16:creationId xmlns:a16="http://schemas.microsoft.com/office/drawing/2014/main" id="{1713A78C-0CCA-4028-8932-8E3BDE5E7DC6}"/>
            </a:ext>
          </a:extLst>
        </cdr:cNvPr>
        <cdr:cNvCxnSpPr/>
      </cdr:nvCxnSpPr>
      <cdr:spPr>
        <a:xfrm xmlns:a="http://schemas.openxmlformats.org/drawingml/2006/main">
          <a:off x="317526" y="2349101"/>
          <a:ext cx="4503317" cy="4716"/>
        </a:xfrm>
        <a:prstGeom xmlns:a="http://schemas.openxmlformats.org/drawingml/2006/main" prst="line">
          <a:avLst/>
        </a:prstGeom>
        <a:ln xmlns:a="http://schemas.openxmlformats.org/drawingml/2006/main" w="12700">
          <a:solidFill>
            <a:schemeClr val="tx1"/>
          </a:solidFill>
          <a:prstDash val="lg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0.06215</cdr:x>
      <cdr:y>0.49759</cdr:y>
    </cdr:from>
    <cdr:to>
      <cdr:x>0.97548</cdr:x>
      <cdr:y>0.5</cdr:y>
    </cdr:to>
    <cdr:cxnSp macro="">
      <cdr:nvCxnSpPr>
        <cdr:cNvPr id="6" name="Straight Connector 5">
          <a:extLst xmlns:a="http://schemas.openxmlformats.org/drawingml/2006/main">
            <a:ext uri="{FF2B5EF4-FFF2-40B4-BE49-F238E27FC236}">
              <a16:creationId xmlns:a16="http://schemas.microsoft.com/office/drawing/2014/main" id="{1D47E7EB-0203-41BB-BDC0-43551554F460}"/>
            </a:ext>
          </a:extLst>
        </cdr:cNvPr>
        <cdr:cNvCxnSpPr/>
      </cdr:nvCxnSpPr>
      <cdr:spPr>
        <a:xfrm xmlns:a="http://schemas.openxmlformats.org/drawingml/2006/main">
          <a:off x="306719" y="1607303"/>
          <a:ext cx="4507393" cy="7784"/>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0.12546</cdr:x>
      <cdr:y>0.41508</cdr:y>
    </cdr:from>
    <cdr:to>
      <cdr:x>0.76345</cdr:x>
      <cdr:y>0.62812</cdr:y>
    </cdr:to>
    <cdr:sp macro="" textlink="">
      <cdr:nvSpPr>
        <cdr:cNvPr id="2" name="Oval 1"/>
        <cdr:cNvSpPr/>
      </cdr:nvSpPr>
      <cdr:spPr>
        <a:xfrm xmlns:a="http://schemas.openxmlformats.org/drawingml/2006/main">
          <a:off x="619184" y="1340769"/>
          <a:ext cx="3148553" cy="688157"/>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0.07007</cdr:x>
      <cdr:y>0.41799</cdr:y>
    </cdr:from>
    <cdr:to>
      <cdr:x>0.97739</cdr:x>
      <cdr:y>0.42091</cdr:y>
    </cdr:to>
    <cdr:cxnSp macro="">
      <cdr:nvCxnSpPr>
        <cdr:cNvPr id="7" name="Straight Connector 6">
          <a:extLst xmlns:a="http://schemas.openxmlformats.org/drawingml/2006/main">
            <a:ext uri="{FF2B5EF4-FFF2-40B4-BE49-F238E27FC236}">
              <a16:creationId xmlns:a16="http://schemas.microsoft.com/office/drawing/2014/main" id="{C93A6BB7-AF38-449E-BB3B-E55DA50452DA}"/>
            </a:ext>
          </a:extLst>
        </cdr:cNvPr>
        <cdr:cNvCxnSpPr/>
      </cdr:nvCxnSpPr>
      <cdr:spPr>
        <a:xfrm xmlns:a="http://schemas.openxmlformats.org/drawingml/2006/main" flipV="1">
          <a:off x="345807" y="1350196"/>
          <a:ext cx="4477732" cy="942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E807E51-837D-4CD5-9B52-70DA8B5033A9}" type="datetimeFigureOut">
              <a:rPr lang="en-US" smtClean="0"/>
              <a:t>5/13/19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1E262AC-38D3-48DC-B46D-F9BC3170E30E}" type="slidenum">
              <a:rPr lang="en-US" smtClean="0"/>
              <a:t>‹#›</a:t>
            </a:fld>
            <a:endParaRPr lang="en-US"/>
          </a:p>
        </p:txBody>
      </p:sp>
    </p:spTree>
    <p:extLst>
      <p:ext uri="{BB962C8B-B14F-4D97-AF65-F5344CB8AC3E}">
        <p14:creationId xmlns:p14="http://schemas.microsoft.com/office/powerpoint/2010/main" val="62756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976F94-31DF-40EF-9B6E-8238E02EE25C}" type="datetimeFigureOut">
              <a:rPr lang="en-US" smtClean="0"/>
              <a:t>5/13/19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77A40F-EACF-4269-8CFE-48E23FC7CB6D}" type="slidenum">
              <a:rPr lang="en-US" smtClean="0"/>
              <a:t>‹#›</a:t>
            </a:fld>
            <a:endParaRPr lang="en-US"/>
          </a:p>
        </p:txBody>
      </p:sp>
    </p:spTree>
    <p:extLst>
      <p:ext uri="{BB962C8B-B14F-4D97-AF65-F5344CB8AC3E}">
        <p14:creationId xmlns:p14="http://schemas.microsoft.com/office/powerpoint/2010/main" val="196853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F8434-6328-4665-9F38-E2AB370EEA58}" type="slidenum">
              <a:rPr lang="en-US" altLang="en-US"/>
              <a:pPr/>
              <a:t>1</a:t>
            </a:fld>
            <a:endParaRPr lang="en-US" altLang="en-US" dirty="0"/>
          </a:p>
        </p:txBody>
      </p:sp>
      <p:sp>
        <p:nvSpPr>
          <p:cNvPr id="221186" name="Rectangle 2"/>
          <p:cNvSpPr>
            <a:spLocks noGrp="1" noRot="1" noChangeAspec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082104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17</a:t>
            </a:fld>
            <a:endParaRPr lang="en-US"/>
          </a:p>
        </p:txBody>
      </p:sp>
    </p:spTree>
    <p:extLst>
      <p:ext uri="{BB962C8B-B14F-4D97-AF65-F5344CB8AC3E}">
        <p14:creationId xmlns:p14="http://schemas.microsoft.com/office/powerpoint/2010/main" val="2562125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 summary we learned a few things about using a run chart to look at variation. First variation can either be good or bad you have to determined the type of variation you have in your system and its effect on the system. A special cause variation is external but it affects your system that effect can either be good or bad. In healthcare it is at times best to establish our own upper and lower control limits of acceptable variation. While these don’t conform to a Shewhart or control chart they can be useful as visual aids in our run chart. To use a more structured approach to variation that includes a more rigorous statistical analysis we need to use a </a:t>
            </a:r>
            <a:r>
              <a:rPr lang="en-US" dirty="0" err="1"/>
              <a:t>Shewhart</a:t>
            </a:r>
            <a:r>
              <a:rPr lang="en-US" dirty="0"/>
              <a:t> chart.</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18</a:t>
            </a:fld>
            <a:endParaRPr lang="en-US"/>
          </a:p>
        </p:txBody>
      </p:sp>
    </p:spTree>
    <p:extLst>
      <p:ext uri="{BB962C8B-B14F-4D97-AF65-F5344CB8AC3E}">
        <p14:creationId xmlns:p14="http://schemas.microsoft.com/office/powerpoint/2010/main" val="3739391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Now in part two of this tutorial we’re going to look at exactly what a </a:t>
            </a:r>
            <a:r>
              <a:rPr lang="en-US" dirty="0" err="1"/>
              <a:t>Shewhart</a:t>
            </a:r>
            <a:r>
              <a:rPr lang="en-US" dirty="0"/>
              <a:t> chart is what control limits are and how they can be used in your quality improvement work.</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19</a:t>
            </a:fld>
            <a:endParaRPr lang="en-US"/>
          </a:p>
        </p:txBody>
      </p:sp>
    </p:spTree>
    <p:extLst>
      <p:ext uri="{BB962C8B-B14F-4D97-AF65-F5344CB8AC3E}">
        <p14:creationId xmlns:p14="http://schemas.microsoft.com/office/powerpoint/2010/main" val="31676175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 part one we use a run chart to look at common cause and special cause variation. But in reality we did not apply the rigorous statistics needed to truly make that determination. Now we will explore the more mathematically oriented approach to distinguish between common cause and special cause variation. This is especially important as one starts to use the principles and practice of six Sigma which is more mathematically focused and statistically relevant.</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20</a:t>
            </a:fld>
            <a:endParaRPr lang="en-US"/>
          </a:p>
        </p:txBody>
      </p:sp>
    </p:spTree>
    <p:extLst>
      <p:ext uri="{BB962C8B-B14F-4D97-AF65-F5344CB8AC3E}">
        <p14:creationId xmlns:p14="http://schemas.microsoft.com/office/powerpoint/2010/main" val="131432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know knowledge builds upon the knowledge. Over time quality management has evolved into a quantifiable science and is an ever-expanding field. Walter Andrew </a:t>
            </a:r>
            <a:r>
              <a:rPr lang="en-US" dirty="0" err="1"/>
              <a:t>Shewhart</a:t>
            </a:r>
            <a:r>
              <a:rPr lang="en-US" dirty="0"/>
              <a:t> was an American physicist engineer and statistician. He sometimes known as the father of statistical quality control.  </a:t>
            </a:r>
          </a:p>
          <a:p>
            <a:r>
              <a:rPr lang="en-US" dirty="0"/>
              <a:t> </a:t>
            </a:r>
          </a:p>
          <a:p>
            <a:r>
              <a:rPr lang="en-US" dirty="0"/>
              <a:t>W Edwards Deming, another pioneer in the field of quality management, set of him: “ as a statistician he was like so many of the rest of us, self-taught, on a good background of physics and mathematics.” </a:t>
            </a:r>
          </a:p>
          <a:p>
            <a:r>
              <a:rPr lang="en-US" dirty="0"/>
              <a:t> </a:t>
            </a:r>
          </a:p>
          <a:p>
            <a:r>
              <a:rPr lang="en-US" dirty="0"/>
              <a:t>For those of you with a psychology background his work with the Western electric company in Hawthorne New Jersey led to the idea of the Hawthorne effect. This is the idea that individuals may modify their behaviors in response to their awareness of being observed.</a:t>
            </a:r>
          </a:p>
          <a:p>
            <a:r>
              <a:rPr lang="en-US" dirty="0"/>
              <a:t> </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21</a:t>
            </a:fld>
            <a:endParaRPr lang="en-US"/>
          </a:p>
        </p:txBody>
      </p:sp>
    </p:spTree>
    <p:extLst>
      <p:ext uri="{BB962C8B-B14F-4D97-AF65-F5344CB8AC3E}">
        <p14:creationId xmlns:p14="http://schemas.microsoft.com/office/powerpoint/2010/main" val="4280235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As we stated shoe heart advanced the idea of statistical control. He was interested in looking how a process behaves over time through observations. Because of his dedication to statistics he developed the short chart also commonly called a control chart. The control chart consists of three elements: a central line to determine the expected trends, an upper and lower limit which is determined by calculating three standard deviations above and below the trend line, and a plot of at least 20 data points.</a:t>
            </a:r>
          </a:p>
          <a:p>
            <a:endParaRPr lang="en-US" dirty="0"/>
          </a:p>
        </p:txBody>
      </p:sp>
      <p:sp>
        <p:nvSpPr>
          <p:cNvPr id="4" name="Slide Number Placeholder 3"/>
          <p:cNvSpPr>
            <a:spLocks noGrp="1"/>
          </p:cNvSpPr>
          <p:nvPr>
            <p:ph type="sldNum" sz="quarter" idx="10"/>
          </p:nvPr>
        </p:nvSpPr>
        <p:spPr/>
        <p:txBody>
          <a:bodyPr/>
          <a:lstStyle/>
          <a:p>
            <a:fld id="{9AE2D0CC-C8E2-4667-86D6-F7117B821C03}" type="slidenum">
              <a:rPr lang="en-US" smtClean="0"/>
              <a:t>22</a:t>
            </a:fld>
            <a:endParaRPr lang="en-US"/>
          </a:p>
        </p:txBody>
      </p:sp>
    </p:spTree>
    <p:extLst>
      <p:ext uri="{BB962C8B-B14F-4D97-AF65-F5344CB8AC3E}">
        <p14:creationId xmlns:p14="http://schemas.microsoft.com/office/powerpoint/2010/main" val="2443331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many things do the idea of control charts have also evolved over time.  In his book understanding variation the key to managing chaos Dr. Donald J Wheeler proposes that a control chart should be called a process behavior chart. He discusses how the behavior chart can be used to predict performance based on prior behavior. He agrees with shoe heart and saying that they are necessity determining variation in a process or system. So we see again that are control charts or behavior charts are a key element in identifying variations within a process.</a:t>
            </a:r>
          </a:p>
        </p:txBody>
      </p:sp>
      <p:sp>
        <p:nvSpPr>
          <p:cNvPr id="4" name="Slide Number Placeholder 3"/>
          <p:cNvSpPr>
            <a:spLocks noGrp="1"/>
          </p:cNvSpPr>
          <p:nvPr>
            <p:ph type="sldNum" sz="quarter" idx="10"/>
          </p:nvPr>
        </p:nvSpPr>
        <p:spPr/>
        <p:txBody>
          <a:bodyPr/>
          <a:lstStyle/>
          <a:p>
            <a:fld id="{9AE2D0CC-C8E2-4667-86D6-F7117B821C03}" type="slidenum">
              <a:rPr lang="en-US" smtClean="0"/>
              <a:t>23</a:t>
            </a:fld>
            <a:endParaRPr lang="en-US"/>
          </a:p>
        </p:txBody>
      </p:sp>
    </p:spTree>
    <p:extLst>
      <p:ext uri="{BB962C8B-B14F-4D97-AF65-F5344CB8AC3E}">
        <p14:creationId xmlns:p14="http://schemas.microsoft.com/office/powerpoint/2010/main" val="803796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E2D0CC-C8E2-4667-86D6-F7117B821C03}" type="slidenum">
              <a:rPr lang="en-US" smtClean="0"/>
              <a:t>24</a:t>
            </a:fld>
            <a:endParaRPr lang="en-US"/>
          </a:p>
        </p:txBody>
      </p:sp>
    </p:spTree>
    <p:extLst>
      <p:ext uri="{BB962C8B-B14F-4D97-AF65-F5344CB8AC3E}">
        <p14:creationId xmlns:p14="http://schemas.microsoft.com/office/powerpoint/2010/main" val="1800918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prior example showed us a few things:</a:t>
            </a:r>
          </a:p>
          <a:p>
            <a:pPr lvl="0"/>
            <a:r>
              <a:rPr lang="en-US" dirty="0"/>
              <a:t>first we had a mathematically established upper and lower control limit</a:t>
            </a:r>
          </a:p>
          <a:p>
            <a:pPr lvl="0"/>
            <a:r>
              <a:rPr lang="en-US" dirty="0"/>
              <a:t>secondly since no data points were outside of the control limits or process is said to be in statistical control</a:t>
            </a:r>
          </a:p>
          <a:p>
            <a:r>
              <a:rPr lang="en-US" dirty="0"/>
              <a:t>while we do see variation in our process we can be more confident that the system is fairly stable. However from the standpoint of the consumer, the system may not serve their needs every time they come to see their provider.</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25</a:t>
            </a:fld>
            <a:endParaRPr lang="en-US"/>
          </a:p>
        </p:txBody>
      </p:sp>
    </p:spTree>
    <p:extLst>
      <p:ext uri="{BB962C8B-B14F-4D97-AF65-F5344CB8AC3E}">
        <p14:creationId xmlns:p14="http://schemas.microsoft.com/office/powerpoint/2010/main" val="2206818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we’re going to delve a little bit more into statistical control. Look at the example on the slide and see if you can pick out why this process shows special cause variation. If you think it does, think about why.</a:t>
            </a:r>
          </a:p>
        </p:txBody>
      </p:sp>
      <p:sp>
        <p:nvSpPr>
          <p:cNvPr id="4" name="Slide Number Placeholder 3"/>
          <p:cNvSpPr>
            <a:spLocks noGrp="1"/>
          </p:cNvSpPr>
          <p:nvPr>
            <p:ph type="sldNum" sz="quarter" idx="10"/>
          </p:nvPr>
        </p:nvSpPr>
        <p:spPr/>
        <p:txBody>
          <a:bodyPr/>
          <a:lstStyle/>
          <a:p>
            <a:fld id="{9AE2D0CC-C8E2-4667-86D6-F7117B821C03}" type="slidenum">
              <a:rPr lang="en-US" smtClean="0"/>
              <a:t>26</a:t>
            </a:fld>
            <a:endParaRPr lang="en-US"/>
          </a:p>
        </p:txBody>
      </p:sp>
    </p:spTree>
    <p:extLst>
      <p:ext uri="{BB962C8B-B14F-4D97-AF65-F5344CB8AC3E}">
        <p14:creationId xmlns:p14="http://schemas.microsoft.com/office/powerpoint/2010/main" val="52757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tutorial is divided into two parts so we can best illustrate the concept of variation in its application. Gottfried Leibniz was a polymath and philosopher in the 18</a:t>
            </a:r>
            <a:r>
              <a:rPr lang="en-US" baseline="30000" dirty="0"/>
              <a:t>th</a:t>
            </a:r>
            <a:r>
              <a:rPr lang="en-US" dirty="0"/>
              <a:t> century. Among his impressive works were his probability interpretations that pave the way for Walter </a:t>
            </a:r>
            <a:r>
              <a:rPr lang="en-US" dirty="0" err="1"/>
              <a:t>Shewhart</a:t>
            </a:r>
            <a:r>
              <a:rPr lang="en-US" dirty="0"/>
              <a:t> to use statistics in his observations of variation. </a:t>
            </a:r>
            <a:r>
              <a:rPr lang="en-US" dirty="0" err="1"/>
              <a:t>Shewhart</a:t>
            </a:r>
            <a:r>
              <a:rPr lang="en-US" dirty="0"/>
              <a:t> observed that there were both controlled and uncontrolled variations in a process. These controlled variations came to be known as common cause variations and the uncontrolled variations became known as special cause variations.</a:t>
            </a:r>
          </a:p>
        </p:txBody>
      </p:sp>
      <p:sp>
        <p:nvSpPr>
          <p:cNvPr id="4" name="Slide Number Placeholder 3"/>
          <p:cNvSpPr>
            <a:spLocks noGrp="1"/>
          </p:cNvSpPr>
          <p:nvPr>
            <p:ph type="sldNum" sz="quarter" idx="10"/>
          </p:nvPr>
        </p:nvSpPr>
        <p:spPr/>
        <p:txBody>
          <a:bodyPr/>
          <a:lstStyle/>
          <a:p>
            <a:fld id="{8977A40F-EACF-4269-8CFE-48E23FC7CB6D}" type="slidenum">
              <a:rPr lang="en-US" smtClean="0"/>
              <a:t>3</a:t>
            </a:fld>
            <a:endParaRPr lang="en-US"/>
          </a:p>
        </p:txBody>
      </p:sp>
    </p:spTree>
    <p:extLst>
      <p:ext uri="{BB962C8B-B14F-4D97-AF65-F5344CB8AC3E}">
        <p14:creationId xmlns:p14="http://schemas.microsoft.com/office/powerpoint/2010/main" val="42776391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27</a:t>
            </a:fld>
            <a:endParaRPr lang="en-US"/>
          </a:p>
        </p:txBody>
      </p:sp>
    </p:spTree>
    <p:extLst>
      <p:ext uri="{BB962C8B-B14F-4D97-AF65-F5344CB8AC3E}">
        <p14:creationId xmlns:p14="http://schemas.microsoft.com/office/powerpoint/2010/main" val="42649673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9AE2D0CC-C8E2-4667-86D6-F7117B821C03}" type="slidenum">
              <a:rPr lang="en-US" smtClean="0"/>
              <a:t>28</a:t>
            </a:fld>
            <a:endParaRPr lang="en-US"/>
          </a:p>
        </p:txBody>
      </p:sp>
    </p:spTree>
    <p:extLst>
      <p:ext uri="{BB962C8B-B14F-4D97-AF65-F5344CB8AC3E}">
        <p14:creationId xmlns:p14="http://schemas.microsoft.com/office/powerpoint/2010/main" val="37718014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29</a:t>
            </a:fld>
            <a:endParaRPr lang="en-US"/>
          </a:p>
        </p:txBody>
      </p:sp>
    </p:spTree>
    <p:extLst>
      <p:ext uri="{BB962C8B-B14F-4D97-AF65-F5344CB8AC3E}">
        <p14:creationId xmlns:p14="http://schemas.microsoft.com/office/powerpoint/2010/main" val="40854038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Rule one states that when there is a single point outside the control limits there is a special cause variation. As you can see from our chart measure 10 is beyond the upper control limit indicating the presence of a special cause variation.</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30</a:t>
            </a:fld>
            <a:endParaRPr lang="en-US"/>
          </a:p>
        </p:txBody>
      </p:sp>
    </p:spTree>
    <p:extLst>
      <p:ext uri="{BB962C8B-B14F-4D97-AF65-F5344CB8AC3E}">
        <p14:creationId xmlns:p14="http://schemas.microsoft.com/office/powerpoint/2010/main" val="2712967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Rule two states that a run of eight or more points in a row above or below the centerline defines a special cause variation. You can see that quite clearly in our graph. Measures nine through 18 indicate the presence of a special cause variation even though no points sit outside the control limits.</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31</a:t>
            </a:fld>
            <a:endParaRPr lang="en-US"/>
          </a:p>
        </p:txBody>
      </p:sp>
    </p:spTree>
    <p:extLst>
      <p:ext uri="{BB962C8B-B14F-4D97-AF65-F5344CB8AC3E}">
        <p14:creationId xmlns:p14="http://schemas.microsoft.com/office/powerpoint/2010/main" val="733122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Rule three states that six consecutive points increasing or decreasing define a special cause variation. What we mean by that is if you look at measures to through eight you will see that there trending downward though six points indicate a special cause variation. So too does measures 19 through 24 because they are trending upward. </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32</a:t>
            </a:fld>
            <a:endParaRPr lang="en-US"/>
          </a:p>
        </p:txBody>
      </p:sp>
    </p:spTree>
    <p:extLst>
      <p:ext uri="{BB962C8B-B14F-4D97-AF65-F5344CB8AC3E}">
        <p14:creationId xmlns:p14="http://schemas.microsoft.com/office/powerpoint/2010/main" val="2818742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Rule for states the two out of three consecutive points near control limit to find a special cause variation. In other words these points are bumping up against not quite passing the upper or lower control limit.</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33</a:t>
            </a:fld>
            <a:endParaRPr lang="en-US"/>
          </a:p>
        </p:txBody>
      </p:sp>
    </p:spTree>
    <p:extLst>
      <p:ext uri="{BB962C8B-B14F-4D97-AF65-F5344CB8AC3E}">
        <p14:creationId xmlns:p14="http://schemas.microsoft.com/office/powerpoint/2010/main" val="34924127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And finally rule five states that 15 consecutive points close to the centerline constitute a special cause variation. You will notice in our example that these points are within the inner one third of the centerline so one must look at the data carefully and its proximity to the centerline and in fact calculate what one third from the centerline is.</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34</a:t>
            </a:fld>
            <a:endParaRPr lang="en-US"/>
          </a:p>
        </p:txBody>
      </p:sp>
    </p:spTree>
    <p:extLst>
      <p:ext uri="{BB962C8B-B14F-4D97-AF65-F5344CB8AC3E}">
        <p14:creationId xmlns:p14="http://schemas.microsoft.com/office/powerpoint/2010/main" val="37028115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35</a:t>
            </a:fld>
            <a:endParaRPr lang="en-US"/>
          </a:p>
        </p:txBody>
      </p:sp>
    </p:spTree>
    <p:extLst>
      <p:ext uri="{BB962C8B-B14F-4D97-AF65-F5344CB8AC3E}">
        <p14:creationId xmlns:p14="http://schemas.microsoft.com/office/powerpoint/2010/main" val="35688219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36</a:t>
            </a:fld>
            <a:endParaRPr lang="en-US"/>
          </a:p>
        </p:txBody>
      </p:sp>
    </p:spTree>
    <p:extLst>
      <p:ext uri="{BB962C8B-B14F-4D97-AF65-F5344CB8AC3E}">
        <p14:creationId xmlns:p14="http://schemas.microsoft.com/office/powerpoint/2010/main" val="175557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an example of variation.</a:t>
            </a:r>
          </a:p>
          <a:p>
            <a:r>
              <a:rPr lang="en-US" dirty="0"/>
              <a:t> </a:t>
            </a:r>
          </a:p>
          <a:p>
            <a:r>
              <a:rPr lang="en-US" dirty="0"/>
              <a:t>You drive to work every day and it takes you anywhere between 30 to 40 minutes. Some days you may make it 28 days maybe other days it takes 38 minutes. If there’s more traffic on some days than others it may slow you down. Think of the drive as a process.  You perform the process every day and you get to work within an acceptable range of time with just slight variations. </a:t>
            </a:r>
          </a:p>
          <a:p>
            <a:r>
              <a:rPr lang="en-US" dirty="0"/>
              <a:t> </a:t>
            </a:r>
          </a:p>
          <a:p>
            <a:r>
              <a:rPr lang="en-US" dirty="0"/>
              <a:t>You can predict the outcome of your commute. If you know how long it takes you to get there, you know when to leave and if you don’t hit any unreasonable delays you get there within your allotted time. One thing you can’t predict is the volume of traffic on the road on any given day.  That constitutes noise.  We will discuss that in a minute  </a:t>
            </a:r>
          </a:p>
          <a:p>
            <a:endParaRPr lang="en-US" dirty="0"/>
          </a:p>
        </p:txBody>
      </p:sp>
      <p:sp>
        <p:nvSpPr>
          <p:cNvPr id="4" name="Slide Number Placeholder 3"/>
          <p:cNvSpPr>
            <a:spLocks noGrp="1"/>
          </p:cNvSpPr>
          <p:nvPr>
            <p:ph type="sldNum" sz="quarter" idx="10"/>
          </p:nvPr>
        </p:nvSpPr>
        <p:spPr/>
        <p:txBody>
          <a:bodyPr/>
          <a:lstStyle/>
          <a:p>
            <a:fld id="{9AE2D0CC-C8E2-4667-86D6-F7117B821C03}" type="slidenum">
              <a:rPr lang="en-US" smtClean="0"/>
              <a:t>8</a:t>
            </a:fld>
            <a:endParaRPr lang="en-US" dirty="0"/>
          </a:p>
        </p:txBody>
      </p:sp>
    </p:spTree>
    <p:extLst>
      <p:ext uri="{BB962C8B-B14F-4D97-AF65-F5344CB8AC3E}">
        <p14:creationId xmlns:p14="http://schemas.microsoft.com/office/powerpoint/2010/main" val="6273403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type of chart you use should be determined by the number of measurements you have taken and also by your performance indicator. You may want to have your own run chart that examines performance to a process and add in your own upper and lower limits. A more statistically intense chart such as the </a:t>
            </a:r>
            <a:r>
              <a:rPr lang="en-US" dirty="0" err="1"/>
              <a:t>Shewhart</a:t>
            </a:r>
            <a:r>
              <a:rPr lang="en-US" dirty="0"/>
              <a:t> chart is used when you want to have a statistically valid determination of the variation in your process or system.</a:t>
            </a:r>
          </a:p>
          <a:p>
            <a:r>
              <a:rPr lang="en-US" dirty="0"/>
              <a:t> </a:t>
            </a:r>
          </a:p>
          <a:p>
            <a:r>
              <a:rPr lang="en-US" dirty="0"/>
              <a:t>Remember, common sense should prevail also. You cannot have more than 100% of something or less than zero. Also if you are using a </a:t>
            </a:r>
            <a:r>
              <a:rPr lang="en-US" dirty="0" err="1"/>
              <a:t>Shewhart</a:t>
            </a:r>
            <a:r>
              <a:rPr lang="en-US" dirty="0"/>
              <a:t> chart remember the five rules.  There are times when a special cause variation exists in a process or system that are not as easily identified as a point outside the control limits.</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37</a:t>
            </a:fld>
            <a:endParaRPr lang="en-US"/>
          </a:p>
        </p:txBody>
      </p:sp>
    </p:spTree>
    <p:extLst>
      <p:ext uri="{BB962C8B-B14F-4D97-AF65-F5344CB8AC3E}">
        <p14:creationId xmlns:p14="http://schemas.microsoft.com/office/powerpoint/2010/main" val="16557521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In summary, we learn that variation was based on earlier works as far back as the </a:t>
            </a:r>
            <a:r>
              <a:rPr lang="en-US" dirty="0" err="1"/>
              <a:t>1700s</a:t>
            </a:r>
            <a:r>
              <a:rPr lang="en-US" dirty="0"/>
              <a:t>. Variations exist in a system or process and can either be common or special cause variations. Run charts are a way of determining variation and a special run chart like the </a:t>
            </a:r>
            <a:r>
              <a:rPr lang="en-US" dirty="0" err="1"/>
              <a:t>Shewhart</a:t>
            </a:r>
            <a:r>
              <a:rPr lang="en-US" dirty="0"/>
              <a:t> control chart uses statistical methodology which provides clarity in determining what type of variation is present. Special cause variation can be present in a system and not always obvious. Today we have the statistical tools and are rules determined by professionals in the field to help us identify what may be going on in our process or system.</a:t>
            </a:r>
          </a:p>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38</a:t>
            </a:fld>
            <a:endParaRPr lang="en-US"/>
          </a:p>
        </p:txBody>
      </p:sp>
    </p:spTree>
    <p:extLst>
      <p:ext uri="{BB962C8B-B14F-4D97-AF65-F5344CB8AC3E}">
        <p14:creationId xmlns:p14="http://schemas.microsoft.com/office/powerpoint/2010/main" val="3443088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39</a:t>
            </a:fld>
            <a:endParaRPr lang="en-US"/>
          </a:p>
        </p:txBody>
      </p:sp>
    </p:spTree>
    <p:extLst>
      <p:ext uri="{BB962C8B-B14F-4D97-AF65-F5344CB8AC3E}">
        <p14:creationId xmlns:p14="http://schemas.microsoft.com/office/powerpoint/2010/main" val="1819853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example shows a process – driving to work – with common cause variation. Common cause variations normally occur in a system or process. Traffic volume in this case creates fluctuations in the time it takes to get to our destination. These fluctuations are called noise and noise is inherent in a system.  </a:t>
            </a:r>
          </a:p>
          <a:p>
            <a:r>
              <a:rPr lang="en-US" dirty="0"/>
              <a:t> </a:t>
            </a:r>
          </a:p>
          <a:p>
            <a:r>
              <a:rPr lang="en-US" dirty="0"/>
              <a:t>Even with the noise our outcome is predictable we know from experience that it takes between 30 to 40 minutes to get to our destination. Too much noise in a system can lead to an undesirable result even though we say the system is stable.</a:t>
            </a:r>
          </a:p>
          <a:p>
            <a:r>
              <a:rPr lang="en-US" dirty="0"/>
              <a:t> </a:t>
            </a:r>
          </a:p>
          <a:p>
            <a:r>
              <a:rPr lang="en-US" dirty="0"/>
              <a:t>In our example even with the noise of the fluctuating traffic volume we can say our system is stable or in statistical control. We will discuss statistical control and part two of this tutorial.</a:t>
            </a:r>
          </a:p>
        </p:txBody>
      </p:sp>
      <p:sp>
        <p:nvSpPr>
          <p:cNvPr id="4" name="Slide Number Placeholder 3"/>
          <p:cNvSpPr>
            <a:spLocks noGrp="1"/>
          </p:cNvSpPr>
          <p:nvPr>
            <p:ph type="sldNum" sz="quarter" idx="10"/>
          </p:nvPr>
        </p:nvSpPr>
        <p:spPr/>
        <p:txBody>
          <a:bodyPr/>
          <a:lstStyle/>
          <a:p>
            <a:fld id="{9AE2D0CC-C8E2-4667-86D6-F7117B821C03}" type="slidenum">
              <a:rPr lang="en-US" smtClean="0"/>
              <a:t>11</a:t>
            </a:fld>
            <a:endParaRPr lang="en-US" dirty="0"/>
          </a:p>
        </p:txBody>
      </p:sp>
    </p:spTree>
    <p:extLst>
      <p:ext uri="{BB962C8B-B14F-4D97-AF65-F5344CB8AC3E}">
        <p14:creationId xmlns:p14="http://schemas.microsoft.com/office/powerpoint/2010/main" val="358342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Let’s look at our stable system. We have said that the variation in this system – the noise – is within the limits of acceptable variation. However this does not infer that our system is performing well. Perhaps there is a more efficient way to get to our destination than the one we are taking. We may be able to limit the noise in the system and make it perform more efficiently. By changing our route in this case we may avoid heavily trafficked areas and increase the efficiency of the system(our commute).</a:t>
            </a:r>
          </a:p>
          <a:p>
            <a:endParaRPr lang="en-US" dirty="0"/>
          </a:p>
        </p:txBody>
      </p:sp>
      <p:sp>
        <p:nvSpPr>
          <p:cNvPr id="4" name="Slide Number Placeholder 3"/>
          <p:cNvSpPr>
            <a:spLocks noGrp="1"/>
          </p:cNvSpPr>
          <p:nvPr>
            <p:ph type="sldNum" sz="quarter" idx="10"/>
          </p:nvPr>
        </p:nvSpPr>
        <p:spPr/>
        <p:txBody>
          <a:bodyPr/>
          <a:lstStyle/>
          <a:p>
            <a:fld id="{9AE2D0CC-C8E2-4667-86D6-F7117B821C03}" type="slidenum">
              <a:rPr lang="en-US" smtClean="0"/>
              <a:t>12</a:t>
            </a:fld>
            <a:endParaRPr lang="en-US" dirty="0"/>
          </a:p>
        </p:txBody>
      </p:sp>
    </p:spTree>
    <p:extLst>
      <p:ext uri="{BB962C8B-B14F-4D97-AF65-F5344CB8AC3E}">
        <p14:creationId xmlns:p14="http://schemas.microsoft.com/office/powerpoint/2010/main" val="1629501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13</a:t>
            </a:fld>
            <a:endParaRPr lang="en-US" dirty="0"/>
          </a:p>
        </p:txBody>
      </p:sp>
    </p:spTree>
    <p:extLst>
      <p:ext uri="{BB962C8B-B14F-4D97-AF65-F5344CB8AC3E}">
        <p14:creationId xmlns:p14="http://schemas.microsoft.com/office/powerpoint/2010/main" val="1234223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9AE2D0CC-C8E2-4667-86D6-F7117B821C03}" type="slidenum">
              <a:rPr lang="en-US" smtClean="0"/>
              <a:t>14</a:t>
            </a:fld>
            <a:endParaRPr lang="en-US" dirty="0"/>
          </a:p>
        </p:txBody>
      </p:sp>
    </p:spTree>
    <p:extLst>
      <p:ext uri="{BB962C8B-B14F-4D97-AF65-F5344CB8AC3E}">
        <p14:creationId xmlns:p14="http://schemas.microsoft.com/office/powerpoint/2010/main" val="215362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Special cause variations arise from specific circumstances like our broken water main. They may be part of a system but they are caused by events not associated with the system.  Special cause variations can be identified in a process or system and possibly fixed. This tutorial will help you identify variations to give you the opportunity to come up with solutions.</a:t>
            </a:r>
          </a:p>
          <a:p>
            <a:endParaRPr lang="en-US" dirty="0"/>
          </a:p>
        </p:txBody>
      </p:sp>
      <p:sp>
        <p:nvSpPr>
          <p:cNvPr id="4" name="Slide Number Placeholder 3"/>
          <p:cNvSpPr>
            <a:spLocks noGrp="1"/>
          </p:cNvSpPr>
          <p:nvPr>
            <p:ph type="sldNum" sz="quarter" idx="10"/>
          </p:nvPr>
        </p:nvSpPr>
        <p:spPr/>
        <p:txBody>
          <a:bodyPr/>
          <a:lstStyle/>
          <a:p>
            <a:fld id="{9AE2D0CC-C8E2-4667-86D6-F7117B821C03}" type="slidenum">
              <a:rPr lang="en-US" smtClean="0"/>
              <a:t>15</a:t>
            </a:fld>
            <a:endParaRPr lang="en-US" dirty="0"/>
          </a:p>
        </p:txBody>
      </p:sp>
    </p:spTree>
    <p:extLst>
      <p:ext uri="{BB962C8B-B14F-4D97-AF65-F5344CB8AC3E}">
        <p14:creationId xmlns:p14="http://schemas.microsoft.com/office/powerpoint/2010/main" val="1099187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77A40F-EACF-4269-8CFE-48E23FC7CB6D}" type="slidenum">
              <a:rPr lang="en-US" smtClean="0"/>
              <a:t>16</a:t>
            </a:fld>
            <a:endParaRPr lang="en-US" dirty="0"/>
          </a:p>
        </p:txBody>
      </p:sp>
    </p:spTree>
    <p:extLst>
      <p:ext uri="{BB962C8B-B14F-4D97-AF65-F5344CB8AC3E}">
        <p14:creationId xmlns:p14="http://schemas.microsoft.com/office/powerpoint/2010/main" val="19163903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FF73E3B2-90E5-486E-8F94-03DB02946A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259873"/>
            <a:ext cx="7772400" cy="1214847"/>
          </a:xfrm>
          <a:prstGeom prst="rect">
            <a:avLst/>
          </a:prstGeom>
        </p:spPr>
        <p:txBody>
          <a:bodyPr anchor="b">
            <a:normAutofit/>
          </a:bodyPr>
          <a:lstStyle>
            <a:lvl1pPr algn="ctr">
              <a:defRPr sz="3200">
                <a:latin typeface="Garamond" panose="02020404030301010803"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4195703"/>
            <a:ext cx="6858000" cy="1081690"/>
          </a:xfrm>
          <a:prstGeom prst="rect">
            <a:avLst/>
          </a:prstGeom>
        </p:spPr>
        <p:txBody>
          <a:bodyPr>
            <a:normAutofit/>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9" name="Picture 8">
            <a:extLst>
              <a:ext uri="{FF2B5EF4-FFF2-40B4-BE49-F238E27FC236}">
                <a16:creationId xmlns:a16="http://schemas.microsoft.com/office/drawing/2014/main" id="{9F1CE37F-F6C4-4CD2-B8D1-485DD824D5B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908" y="304800"/>
            <a:ext cx="5559508" cy="1398218"/>
          </a:xfrm>
          <a:prstGeom prst="rect">
            <a:avLst/>
          </a:prstGeom>
        </p:spPr>
      </p:pic>
    </p:spTree>
    <p:extLst>
      <p:ext uri="{BB962C8B-B14F-4D97-AF65-F5344CB8AC3E}">
        <p14:creationId xmlns:p14="http://schemas.microsoft.com/office/powerpoint/2010/main" val="311762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8">
            <a:extLst>
              <a:ext uri="{FF2B5EF4-FFF2-40B4-BE49-F238E27FC236}">
                <a16:creationId xmlns:a16="http://schemas.microsoft.com/office/drawing/2014/main" id="{9738DF44-BDCE-455B-A745-BDE5AE50CC2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5588" cy="68591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360" y="550593"/>
            <a:ext cx="8229600" cy="688974"/>
          </a:xfrm>
          <a:prstGeom prst="rect">
            <a:avLst/>
          </a:prstGeom>
        </p:spPr>
        <p:txBody>
          <a:bodyPr/>
          <a:lstStyle>
            <a:lvl1pPr algn="ctr">
              <a:defRPr sz="3200">
                <a:latin typeface="Garamond" panose="02020404030301010803"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467360" y="1553884"/>
            <a:ext cx="8229600" cy="4351338"/>
          </a:xfrm>
          <a:prstGeom prst="rect">
            <a:avLst/>
          </a:prstGeom>
        </p:spPr>
        <p:txBody>
          <a:bodyPr/>
          <a:lstStyle>
            <a:lvl1pPr>
              <a:buClr>
                <a:srgbClr val="FF0000"/>
              </a:buClr>
              <a:defRPr>
                <a:latin typeface="Garamond" panose="02020404030301010803" pitchFamily="18" charset="0"/>
              </a:defRPr>
            </a:lvl1pPr>
            <a:lvl2pPr>
              <a:buClr>
                <a:srgbClr val="FF0000"/>
              </a:buClr>
              <a:defRPr>
                <a:latin typeface="Garamond" panose="02020404030301010803" pitchFamily="18" charset="0"/>
              </a:defRPr>
            </a:lvl2pPr>
            <a:lvl3pPr>
              <a:buClr>
                <a:srgbClr val="FF0000"/>
              </a:buClr>
              <a:defRPr>
                <a:latin typeface="Garamond" panose="02020404030301010803" pitchFamily="18" charset="0"/>
              </a:defRPr>
            </a:lvl3pPr>
            <a:lvl4pPr>
              <a:buClr>
                <a:srgbClr val="FF0000"/>
              </a:buClr>
              <a:defRPr>
                <a:latin typeface="Garamond" panose="02020404030301010803" pitchFamily="18" charset="0"/>
              </a:defRPr>
            </a:lvl4pPr>
            <a:lvl5pPr>
              <a:buClr>
                <a:srgbClr val="FF0000"/>
              </a:buClr>
              <a:defRPr>
                <a:latin typeface="Garamond" panose="020204040303010108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27">
            <a:extLst>
              <a:ext uri="{FF2B5EF4-FFF2-40B4-BE49-F238E27FC236}">
                <a16:creationId xmlns:a16="http://schemas.microsoft.com/office/drawing/2014/main" id="{88077983-C86F-4D3C-B5A7-A55BA0A73E70}"/>
              </a:ext>
            </a:extLst>
          </p:cNvPr>
          <p:cNvSpPr>
            <a:spLocks noChangeArrowheads="1"/>
          </p:cNvSpPr>
          <p:nvPr userDrawn="1"/>
        </p:nvSpPr>
        <p:spPr bwMode="auto">
          <a:xfrm>
            <a:off x="354516" y="6248400"/>
            <a:ext cx="407484" cy="307777"/>
          </a:xfrm>
          <a:prstGeom prst="rect">
            <a:avLst/>
          </a:prstGeom>
          <a:noFill/>
          <a:ln>
            <a:noFill/>
          </a:ln>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defRPr/>
            </a:pPr>
            <a:fld id="{6C37C71D-7404-4480-84BE-535EF211CE84}" type="slidenum">
              <a:rPr lang="en-US" altLang="en-US" sz="1400" b="1" smtClean="0">
                <a:solidFill>
                  <a:schemeClr val="bg1"/>
                </a:solidFill>
                <a:latin typeface="Garamond" panose="02020404030301010803" pitchFamily="18" charset="0"/>
              </a:rPr>
              <a:pPr algn="r">
                <a:defRPr/>
              </a:pPr>
              <a:t>‹#›</a:t>
            </a:fld>
            <a:endParaRPr lang="en-US" altLang="en-US" sz="1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684517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extBox 10"/>
          <p:cNvSpPr txBox="1"/>
          <p:nvPr/>
        </p:nvSpPr>
        <p:spPr>
          <a:xfrm>
            <a:off x="5786846" y="6361611"/>
            <a:ext cx="3122023" cy="369332"/>
          </a:xfrm>
          <a:prstGeom prst="rect">
            <a:avLst/>
          </a:prstGeom>
          <a:noFill/>
        </p:spPr>
        <p:txBody>
          <a:bodyPr wrap="square" rtlCol="0">
            <a:spAutoFit/>
          </a:bodyPr>
          <a:lstStyle/>
          <a:p>
            <a:pPr algn="r"/>
            <a:r>
              <a:rPr lang="en-US" dirty="0">
                <a:solidFill>
                  <a:schemeClr val="bg1"/>
                </a:solidFill>
                <a:latin typeface="ChollaSansRegular" panose="02000606030000020004" pitchFamily="2" charset="0"/>
              </a:rPr>
              <a:t>National Quality Center</a:t>
            </a:r>
          </a:p>
        </p:txBody>
      </p:sp>
      <p:sp>
        <p:nvSpPr>
          <p:cNvPr id="13" name="Title Placeholder 12"/>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326464320"/>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jstor.org/stable/140149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history-biography.com/walter-a-shewhar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dx.doi.org/10.1093/intqhc/mzm01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qualityamerica.com/LSS-Knowledge-Center/statisticalprocesscontrol/statistical_process_control_defined.php"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dx.doi.org/10.1093/intqhc/mzm01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etny.webex.com/meetny/lsr.php?RCID=57f9eeb9bc7c488896d0d05c53401d5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4" name="Rectangle 4"/>
          <p:cNvSpPr>
            <a:spLocks noGrp="1" noChangeArrowheads="1"/>
          </p:cNvSpPr>
          <p:nvPr>
            <p:ph type="ctrTitle"/>
          </p:nvPr>
        </p:nvSpPr>
        <p:spPr/>
        <p:txBody>
          <a:bodyPr/>
          <a:lstStyle/>
          <a:p>
            <a:r>
              <a:rPr lang="en-US" altLang="en-US" dirty="0"/>
              <a:t>Understanding Variation and the Tools Used to Identify It</a:t>
            </a:r>
          </a:p>
        </p:txBody>
      </p:sp>
      <p:sp>
        <p:nvSpPr>
          <p:cNvPr id="3" name="TextBox 5">
            <a:extLst>
              <a:ext uri="{FF2B5EF4-FFF2-40B4-BE49-F238E27FC236}">
                <a16:creationId xmlns:a16="http://schemas.microsoft.com/office/drawing/2014/main" id="{817FC128-87A7-4565-99C6-5FACFC2DCD67}"/>
              </a:ext>
            </a:extLst>
          </p:cNvPr>
          <p:cNvSpPr txBox="1">
            <a:spLocks noChangeArrowheads="1"/>
          </p:cNvSpPr>
          <p:nvPr/>
        </p:nvSpPr>
        <p:spPr bwMode="auto">
          <a:xfrm>
            <a:off x="593725" y="5105400"/>
            <a:ext cx="7956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000" dirty="0">
                <a:latin typeface="Garamond" panose="02020404030301010803" pitchFamily="18" charset="0"/>
              </a:rPr>
              <a:t>This project is supported by the Health Resources and Services Administration (HRSA) of the U.S. Department of Health and Human Services (HHS) under grant number U28HA30791 and the HRSA Ryan White HIV/AIDS Program Implementation Center for HIV Quality Improvement and Innovation for $1.5 M. This information or content and conclusions are those of the author and should not be construed as the official position or policy of, nor should any endorsements be inferred by HRSA, HHS or the U.S. Government.</a:t>
            </a:r>
          </a:p>
        </p:txBody>
      </p:sp>
    </p:spTree>
    <p:extLst>
      <p:ext uri="{BB962C8B-B14F-4D97-AF65-F5344CB8AC3E}">
        <p14:creationId xmlns:p14="http://schemas.microsoft.com/office/powerpoint/2010/main" val="173542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09CD-670D-4EE6-B60F-19CB0CE71496}"/>
              </a:ext>
            </a:extLst>
          </p:cNvPr>
          <p:cNvSpPr>
            <a:spLocks noGrp="1"/>
          </p:cNvSpPr>
          <p:nvPr>
            <p:ph type="title"/>
          </p:nvPr>
        </p:nvSpPr>
        <p:spPr/>
        <p:txBody>
          <a:bodyPr>
            <a:normAutofit fontScale="90000"/>
          </a:bodyPr>
          <a:lstStyle/>
          <a:p>
            <a:r>
              <a:rPr lang="en-US" dirty="0"/>
              <a:t>Understanding Variation</a:t>
            </a:r>
            <a:br>
              <a:rPr lang="en-US" dirty="0"/>
            </a:br>
            <a:r>
              <a:rPr lang="en-US" sz="2400" i="1" dirty="0"/>
              <a:t>Your Drive to Work </a:t>
            </a:r>
            <a:endParaRPr lang="en-US" dirty="0"/>
          </a:p>
        </p:txBody>
      </p:sp>
      <p:sp>
        <p:nvSpPr>
          <p:cNvPr id="3" name="Content Placeholder 2">
            <a:extLst>
              <a:ext uri="{FF2B5EF4-FFF2-40B4-BE49-F238E27FC236}">
                <a16:creationId xmlns:a16="http://schemas.microsoft.com/office/drawing/2014/main" id="{517DCCAE-2B61-4448-9D6E-05B5D5EFCF36}"/>
              </a:ext>
            </a:extLst>
          </p:cNvPr>
          <p:cNvSpPr>
            <a:spLocks noGrp="1"/>
          </p:cNvSpPr>
          <p:nvPr>
            <p:ph idx="1"/>
          </p:nvPr>
        </p:nvSpPr>
        <p:spPr>
          <a:xfrm>
            <a:off x="467360" y="1639228"/>
            <a:ext cx="8229600" cy="3490333"/>
          </a:xfrm>
        </p:spPr>
        <p:txBody>
          <a:bodyPr/>
          <a:lstStyle/>
          <a:p>
            <a:pPr marL="234950" lvl="1"/>
            <a:r>
              <a:rPr lang="en-US" sz="2800" dirty="0"/>
              <a:t>Think of your drive as a process with some mild variation</a:t>
            </a:r>
          </a:p>
          <a:p>
            <a:pPr marL="234950" lvl="1"/>
            <a:r>
              <a:rPr lang="en-US" sz="2800" dirty="0"/>
              <a:t>You can reasonably predict the outcome of your commute</a:t>
            </a:r>
          </a:p>
          <a:p>
            <a:pPr marL="234950" lvl="1"/>
            <a:r>
              <a:rPr lang="en-US" sz="2800" dirty="0"/>
              <a:t>Its impossible for you to predict the volume of traffic on the road on a given day</a:t>
            </a:r>
          </a:p>
          <a:p>
            <a:pPr marL="234950" lvl="1"/>
            <a:r>
              <a:rPr lang="en-US" sz="2800" dirty="0"/>
              <a:t>To effectively measure variation, it should be measured and graphed over time</a:t>
            </a:r>
          </a:p>
          <a:p>
            <a:endParaRPr lang="en-US" dirty="0"/>
          </a:p>
        </p:txBody>
      </p:sp>
    </p:spTree>
    <p:extLst>
      <p:ext uri="{BB962C8B-B14F-4D97-AF65-F5344CB8AC3E}">
        <p14:creationId xmlns:p14="http://schemas.microsoft.com/office/powerpoint/2010/main" val="2351009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Going On in Our Example</a:t>
            </a:r>
          </a:p>
        </p:txBody>
      </p:sp>
      <p:sp>
        <p:nvSpPr>
          <p:cNvPr id="3" name="Content Placeholder 2"/>
          <p:cNvSpPr>
            <a:spLocks noGrp="1"/>
          </p:cNvSpPr>
          <p:nvPr>
            <p:ph idx="1"/>
          </p:nvPr>
        </p:nvSpPr>
        <p:spPr>
          <a:xfrm>
            <a:off x="467360" y="1391984"/>
            <a:ext cx="7886700" cy="4062518"/>
          </a:xfrm>
        </p:spPr>
        <p:txBody>
          <a:bodyPr/>
          <a:lstStyle/>
          <a:p>
            <a:pPr marL="0" indent="0">
              <a:buNone/>
            </a:pPr>
            <a:r>
              <a:rPr lang="en-US" sz="2600" dirty="0"/>
              <a:t>The system we just discussed – our commute – displays common cause variation. But why?</a:t>
            </a:r>
          </a:p>
          <a:p>
            <a:pPr lvl="1"/>
            <a:r>
              <a:rPr lang="en-US" dirty="0"/>
              <a:t>Common cause variations are the normal variations that occur in a system. In our example, the traffic volume creates a normal variation in arrival time</a:t>
            </a:r>
          </a:p>
          <a:p>
            <a:pPr lvl="1"/>
            <a:r>
              <a:rPr lang="en-US" dirty="0"/>
              <a:t>The outcome is predictable (30 – 40 minutes)</a:t>
            </a:r>
          </a:p>
          <a:p>
            <a:pPr lvl="1"/>
            <a:r>
              <a:rPr lang="en-US" dirty="0"/>
              <a:t>This noise can lead to producing undesirable results even though we say the system is stable</a:t>
            </a:r>
          </a:p>
        </p:txBody>
      </p:sp>
      <p:sp>
        <p:nvSpPr>
          <p:cNvPr id="4" name="TextBox 3">
            <a:extLst>
              <a:ext uri="{FF2B5EF4-FFF2-40B4-BE49-F238E27FC236}">
                <a16:creationId xmlns:a16="http://schemas.microsoft.com/office/drawing/2014/main" id="{43C1988F-A7A6-49B4-9791-59688B69F65A}"/>
              </a:ext>
            </a:extLst>
          </p:cNvPr>
          <p:cNvSpPr txBox="1"/>
          <p:nvPr/>
        </p:nvSpPr>
        <p:spPr>
          <a:xfrm>
            <a:off x="2009553" y="5560828"/>
            <a:ext cx="6804838" cy="246221"/>
          </a:xfrm>
          <a:prstGeom prst="rect">
            <a:avLst/>
          </a:prstGeom>
          <a:noFill/>
        </p:spPr>
        <p:txBody>
          <a:bodyPr wrap="square" rtlCol="0">
            <a:spAutoFit/>
          </a:bodyPr>
          <a:lstStyle/>
          <a:p>
            <a:pPr algn="r"/>
            <a:r>
              <a:rPr lang="en-US" sz="1000" dirty="0">
                <a:latin typeface="Garamond" panose="02020404030301010803" pitchFamily="18" charset="0"/>
              </a:rPr>
              <a:t>http://qualityamerica.com/LSS-Knowledge-Center/statisticalprocesscontrol/statistical_process_control_defined.php</a:t>
            </a:r>
          </a:p>
        </p:txBody>
      </p:sp>
    </p:spTree>
    <p:extLst>
      <p:ext uri="{BB962C8B-B14F-4D97-AF65-F5344CB8AC3E}">
        <p14:creationId xmlns:p14="http://schemas.microsoft.com/office/powerpoint/2010/main" val="1690721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651882"/>
            <a:ext cx="8229600" cy="3184524"/>
          </a:xfrm>
        </p:spPr>
        <p:txBody>
          <a:bodyPr/>
          <a:lstStyle/>
          <a:p>
            <a:pPr marL="0" indent="0">
              <a:buNone/>
            </a:pPr>
            <a:r>
              <a:rPr lang="en-US" dirty="0"/>
              <a:t>Let’s look at the idea of a stable system</a:t>
            </a:r>
          </a:p>
          <a:p>
            <a:r>
              <a:rPr lang="en-US" dirty="0"/>
              <a:t>A stable system means that the variation in our processes - the noise - is within the limits of acceptable variation</a:t>
            </a:r>
          </a:p>
          <a:p>
            <a:r>
              <a:rPr lang="en-US" dirty="0"/>
              <a:t>This doesn’t infer that the system is performing well</a:t>
            </a:r>
          </a:p>
          <a:p>
            <a:r>
              <a:rPr lang="en-US" dirty="0"/>
              <a:t>There are opportunities to improve the system by eliminating the noise</a:t>
            </a:r>
          </a:p>
        </p:txBody>
      </p:sp>
      <p:sp>
        <p:nvSpPr>
          <p:cNvPr id="4" name="Title 1"/>
          <p:cNvSpPr>
            <a:spLocks noGrp="1"/>
          </p:cNvSpPr>
          <p:nvPr>
            <p:ph type="title"/>
          </p:nvPr>
        </p:nvSpPr>
        <p:spPr>
          <a:xfrm>
            <a:off x="467360" y="550593"/>
            <a:ext cx="8229600" cy="688974"/>
          </a:xfrm>
        </p:spPr>
        <p:txBody>
          <a:bodyPr/>
          <a:lstStyle/>
          <a:p>
            <a:r>
              <a:rPr lang="en-US" dirty="0"/>
              <a:t>Common Cause Variation</a:t>
            </a:r>
          </a:p>
        </p:txBody>
      </p:sp>
      <p:sp>
        <p:nvSpPr>
          <p:cNvPr id="5" name="Rectangle 4"/>
          <p:cNvSpPr/>
          <p:nvPr/>
        </p:nvSpPr>
        <p:spPr>
          <a:xfrm>
            <a:off x="335157" y="5593273"/>
            <a:ext cx="8229600" cy="246221"/>
          </a:xfrm>
          <a:prstGeom prst="rect">
            <a:avLst/>
          </a:prstGeom>
        </p:spPr>
        <p:txBody>
          <a:bodyPr wrap="square">
            <a:spAutoFit/>
          </a:bodyPr>
          <a:lstStyle/>
          <a:p>
            <a:pPr lvl="1" algn="r"/>
            <a:r>
              <a:rPr lang="en-US" sz="1000" dirty="0">
                <a:latin typeface="Garamond" panose="02020404030301010803" pitchFamily="18" charset="0"/>
              </a:rPr>
              <a:t>http://qualityamerica.com/LSS-Knowledge-Center/statisticalprocesscontrol/statistical_process_control_defined.php</a:t>
            </a:r>
          </a:p>
        </p:txBody>
      </p:sp>
    </p:spTree>
    <p:extLst>
      <p:ext uri="{BB962C8B-B14F-4D97-AF65-F5344CB8AC3E}">
        <p14:creationId xmlns:p14="http://schemas.microsoft.com/office/powerpoint/2010/main" val="3753991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Variation</a:t>
            </a:r>
            <a:br>
              <a:rPr lang="en-US" dirty="0"/>
            </a:br>
            <a:r>
              <a:rPr lang="en-US" sz="2200" i="1" dirty="0"/>
              <a:t>Your Journey Continues</a:t>
            </a:r>
          </a:p>
        </p:txBody>
      </p:sp>
      <p:sp>
        <p:nvSpPr>
          <p:cNvPr id="3" name="Content Placeholder 2"/>
          <p:cNvSpPr>
            <a:spLocks noGrp="1"/>
          </p:cNvSpPr>
          <p:nvPr>
            <p:ph idx="1"/>
          </p:nvPr>
        </p:nvSpPr>
        <p:spPr/>
        <p:txBody>
          <a:bodyPr/>
          <a:lstStyle/>
          <a:p>
            <a:pPr marL="0" indent="0">
              <a:buNone/>
            </a:pPr>
            <a:r>
              <a:rPr lang="en-US" dirty="0"/>
              <a:t>You start your commute as you do any other day, but then:</a:t>
            </a:r>
          </a:p>
          <a:p>
            <a:r>
              <a:rPr lang="en-US" dirty="0"/>
              <a:t>A water line ruptures and you now have to detour  </a:t>
            </a:r>
          </a:p>
          <a:p>
            <a:r>
              <a:rPr lang="en-US" dirty="0"/>
              <a:t>It takes you 75 minutes to get to work and the repair is going to take four weeks to complete. </a:t>
            </a:r>
          </a:p>
          <a:p>
            <a:r>
              <a:rPr lang="en-US" dirty="0"/>
              <a:t>The detours will also change over the course of the four weeks.  </a:t>
            </a:r>
          </a:p>
          <a:p>
            <a:pPr marL="0" indent="0">
              <a:buNone/>
            </a:pPr>
            <a:endParaRPr lang="en-US" dirty="0"/>
          </a:p>
        </p:txBody>
      </p:sp>
    </p:spTree>
    <p:extLst>
      <p:ext uri="{BB962C8B-B14F-4D97-AF65-F5344CB8AC3E}">
        <p14:creationId xmlns:p14="http://schemas.microsoft.com/office/powerpoint/2010/main" val="419092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Cause Variation</a:t>
            </a:r>
          </a:p>
        </p:txBody>
      </p:sp>
      <p:sp>
        <p:nvSpPr>
          <p:cNvPr id="3" name="Content Placeholder 2"/>
          <p:cNvSpPr>
            <a:spLocks noGrp="1"/>
          </p:cNvSpPr>
          <p:nvPr>
            <p:ph idx="1"/>
          </p:nvPr>
        </p:nvSpPr>
        <p:spPr>
          <a:xfrm>
            <a:off x="467360" y="1239567"/>
            <a:ext cx="8229600" cy="4575473"/>
          </a:xfrm>
        </p:spPr>
        <p:txBody>
          <a:bodyPr/>
          <a:lstStyle/>
          <a:p>
            <a:pPr marL="0" indent="0">
              <a:buNone/>
            </a:pPr>
            <a:r>
              <a:rPr lang="en-US" dirty="0"/>
              <a:t>Because of the construction on our trip, our time went from 30 – 40 minutes to over an hour every day. This is a special cause variation because:</a:t>
            </a:r>
          </a:p>
          <a:p>
            <a:pPr lvl="1"/>
            <a:r>
              <a:rPr lang="en-US" dirty="0"/>
              <a:t>The delay in our trip was caused by something not part of our normal trip</a:t>
            </a:r>
          </a:p>
          <a:p>
            <a:pPr lvl="1"/>
            <a:r>
              <a:rPr lang="en-US" dirty="0"/>
              <a:t>The time of our trip is now unpredictable due to changing routes</a:t>
            </a:r>
          </a:p>
          <a:p>
            <a:pPr lvl="1"/>
            <a:r>
              <a:rPr lang="en-US" dirty="0"/>
              <a:t>Special cause variations can have either a favorable or unfavorable effect on a process</a:t>
            </a:r>
          </a:p>
          <a:p>
            <a:pPr lvl="1"/>
            <a:r>
              <a:rPr lang="en-US" dirty="0"/>
              <a:t>The effect of an occurrence outside of the normal variation within a system was so severe it created a drastic change from our commute</a:t>
            </a:r>
          </a:p>
          <a:p>
            <a:pPr marL="457200" lvl="1" indent="0">
              <a:buNone/>
            </a:pPr>
            <a:endParaRPr lang="en-US" dirty="0">
              <a:solidFill>
                <a:srgbClr val="FF0000"/>
              </a:solidFill>
            </a:endParaRPr>
          </a:p>
          <a:p>
            <a:pPr lvl="1"/>
            <a:endParaRPr lang="en-US" dirty="0"/>
          </a:p>
        </p:txBody>
      </p:sp>
    </p:spTree>
    <p:extLst>
      <p:ext uri="{BB962C8B-B14F-4D97-AF65-F5344CB8AC3E}">
        <p14:creationId xmlns:p14="http://schemas.microsoft.com/office/powerpoint/2010/main" val="366579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347160"/>
            <a:ext cx="8229600" cy="4363358"/>
          </a:xfrm>
        </p:spPr>
        <p:txBody>
          <a:bodyPr/>
          <a:lstStyle/>
          <a:p>
            <a:r>
              <a:rPr lang="en-US" dirty="0"/>
              <a:t>Special cause variations arise from specific circumstances</a:t>
            </a:r>
          </a:p>
          <a:p>
            <a:r>
              <a:rPr lang="en-US" dirty="0"/>
              <a:t>They may be part of a process but are caused by events not part of a process (</a:t>
            </a:r>
            <a:r>
              <a:rPr lang="en-US" sz="1800" dirty="0"/>
              <a:t>remember the water main break</a:t>
            </a:r>
            <a:r>
              <a:rPr lang="en-US" dirty="0"/>
              <a:t>) </a:t>
            </a:r>
          </a:p>
          <a:p>
            <a:r>
              <a:rPr lang="en-US" dirty="0"/>
              <a:t>Special cause variations can be identified and possibly fixed </a:t>
            </a:r>
          </a:p>
          <a:p>
            <a:endParaRPr lang="en-US" dirty="0"/>
          </a:p>
          <a:p>
            <a:endParaRPr lang="en-US" dirty="0"/>
          </a:p>
        </p:txBody>
      </p:sp>
      <p:sp>
        <p:nvSpPr>
          <p:cNvPr id="4" name="Title 1"/>
          <p:cNvSpPr>
            <a:spLocks noGrp="1"/>
          </p:cNvSpPr>
          <p:nvPr>
            <p:ph type="title"/>
          </p:nvPr>
        </p:nvSpPr>
        <p:spPr/>
        <p:txBody>
          <a:bodyPr/>
          <a:lstStyle/>
          <a:p>
            <a:r>
              <a:rPr lang="en-US" dirty="0"/>
              <a:t>Special Cause Variation</a:t>
            </a:r>
          </a:p>
        </p:txBody>
      </p:sp>
    </p:spTree>
    <p:extLst>
      <p:ext uri="{BB962C8B-B14F-4D97-AF65-F5344CB8AC3E}">
        <p14:creationId xmlns:p14="http://schemas.microsoft.com/office/powerpoint/2010/main" val="106992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Identifying Variation Through Charting</a:t>
            </a:r>
          </a:p>
        </p:txBody>
      </p:sp>
      <p:sp>
        <p:nvSpPr>
          <p:cNvPr id="4" name="Content Placeholder 2">
            <a:extLst>
              <a:ext uri="{FF2B5EF4-FFF2-40B4-BE49-F238E27FC236}">
                <a16:creationId xmlns:a16="http://schemas.microsoft.com/office/drawing/2014/main" id="{6A20FEFC-4FC5-4E37-AD74-34000FC08E2D}"/>
              </a:ext>
            </a:extLst>
          </p:cNvPr>
          <p:cNvSpPr txBox="1">
            <a:spLocks/>
          </p:cNvSpPr>
          <p:nvPr/>
        </p:nvSpPr>
        <p:spPr>
          <a:xfrm>
            <a:off x="467360" y="1485441"/>
            <a:ext cx="8229600" cy="3483165"/>
          </a:xfrm>
          <a:prstGeom prst="rect">
            <a:avLst/>
          </a:prstGeom>
        </p:spPr>
        <p:txBody>
          <a:bodyPr/>
          <a:lst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b="0" i="0" u="none"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run chart can be useful to determine variation and goal </a:t>
            </a:r>
          </a:p>
          <a:p>
            <a:pPr lvl="1"/>
            <a:r>
              <a:rPr lang="en-US" dirty="0"/>
              <a:t>We need a data set that with at least 15 - 20 data points measured over time</a:t>
            </a:r>
          </a:p>
          <a:p>
            <a:pPr lvl="1"/>
            <a:r>
              <a:rPr lang="en-US" dirty="0"/>
              <a:t>We need as complete a data set as possible</a:t>
            </a:r>
          </a:p>
          <a:p>
            <a:pPr lvl="1"/>
            <a:r>
              <a:rPr lang="en-US" dirty="0"/>
              <a:t>We need to set our goals for ideal and acceptable performance</a:t>
            </a:r>
          </a:p>
          <a:p>
            <a:r>
              <a:rPr lang="en-US" dirty="0"/>
              <a:t>The following example does not have the same statistical rigor as a control chart</a:t>
            </a:r>
          </a:p>
          <a:p>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1570373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360" y="550593"/>
            <a:ext cx="8229600" cy="688974"/>
          </a:xfrm>
        </p:spPr>
        <p:txBody>
          <a:bodyPr>
            <a:normAutofit fontScale="90000"/>
          </a:bodyPr>
          <a:lstStyle/>
          <a:p>
            <a:r>
              <a:rPr lang="en-US" dirty="0"/>
              <a:t>Variation in Healthcare</a:t>
            </a:r>
            <a:br>
              <a:rPr lang="en-US" dirty="0"/>
            </a:br>
            <a:r>
              <a:rPr lang="en-US" sz="2400" dirty="0"/>
              <a:t>Viral Suppression</a:t>
            </a:r>
          </a:p>
        </p:txBody>
      </p:sp>
      <p:graphicFrame>
        <p:nvGraphicFramePr>
          <p:cNvPr id="7" name="Chart 6">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642763645"/>
              </p:ext>
            </p:extLst>
          </p:nvPr>
        </p:nvGraphicFramePr>
        <p:xfrm>
          <a:off x="717238" y="1254938"/>
          <a:ext cx="7460192" cy="4552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8510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Variation can be either good or bad; its important to determine the type of variation you have in your system</a:t>
            </a:r>
          </a:p>
          <a:p>
            <a:r>
              <a:rPr lang="en-US" dirty="0"/>
              <a:t>Special cause variation is external to the system but effects it; the effect can be either good or bad</a:t>
            </a:r>
          </a:p>
          <a:p>
            <a:r>
              <a:rPr lang="en-US" dirty="0"/>
              <a:t>In healthcare, it is at times best to establish your own upper and lower limits to understand the behavior of your process or system</a:t>
            </a:r>
          </a:p>
          <a:p>
            <a:r>
              <a:rPr lang="en-US" dirty="0"/>
              <a:t>To use a more structured approach to variation, we need to use a control chart</a:t>
            </a:r>
          </a:p>
        </p:txBody>
      </p:sp>
    </p:spTree>
    <p:extLst>
      <p:ext uri="{BB962C8B-B14F-4D97-AF65-F5344CB8AC3E}">
        <p14:creationId xmlns:p14="http://schemas.microsoft.com/office/powerpoint/2010/main" val="522139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78E25EB-C2F8-457C-AFB7-F8A39DFA7562}"/>
              </a:ext>
            </a:extLst>
          </p:cNvPr>
          <p:cNvSpPr txBox="1">
            <a:spLocks/>
          </p:cNvSpPr>
          <p:nvPr/>
        </p:nvSpPr>
        <p:spPr>
          <a:xfrm>
            <a:off x="552420" y="2646648"/>
            <a:ext cx="8591580" cy="916700"/>
          </a:xfrm>
          <a:prstGeom prst="rect">
            <a:avLst/>
          </a:prstGeom>
          <a:solidFill>
            <a:srgbClr val="C00000"/>
          </a:solidFill>
        </p:spPr>
        <p:txBody>
          <a:bodyPr vert="horz" lIns="91440" tIns="45720" rIns="91440" bIns="45720" rtlCol="0" anchor="ctr">
            <a:normAutofit fontScale="60000" lnSpcReduction="20000"/>
          </a:bodyPr>
          <a:lstStyle>
            <a:lvl1pPr algn="ctr" defTabSz="914400" rtl="0" eaLnBrk="1" latinLnBrk="0" hangingPunct="1">
              <a:lnSpc>
                <a:spcPct val="90000"/>
              </a:lnSpc>
              <a:spcBef>
                <a:spcPct val="0"/>
              </a:spcBef>
              <a:buNone/>
              <a:defRPr sz="3200" b="0" i="0" u="none" kern="1200">
                <a:solidFill>
                  <a:schemeClr val="tx1"/>
                </a:solidFill>
                <a:latin typeface="Garamond" panose="02020404030301010803" pitchFamily="18" charset="0"/>
                <a:ea typeface="+mj-ea"/>
                <a:cs typeface="+mj-cs"/>
              </a:defRPr>
            </a:lvl1pPr>
          </a:lstStyle>
          <a:p>
            <a:br>
              <a:rPr lang="en-US" dirty="0"/>
            </a:br>
            <a:r>
              <a:rPr lang="en-US" sz="4300" dirty="0">
                <a:solidFill>
                  <a:schemeClr val="bg1"/>
                </a:solidFill>
              </a:rPr>
              <a:t>The Shewhart Chart and Control Limits</a:t>
            </a:r>
            <a:br>
              <a:rPr lang="en-US" sz="4300" dirty="0">
                <a:solidFill>
                  <a:schemeClr val="bg1"/>
                </a:solidFill>
              </a:rPr>
            </a:br>
            <a:r>
              <a:rPr lang="en-US" sz="4300" dirty="0">
                <a:solidFill>
                  <a:schemeClr val="bg1"/>
                </a:solidFill>
              </a:rPr>
              <a:t>Part 2</a:t>
            </a:r>
          </a:p>
        </p:txBody>
      </p:sp>
    </p:spTree>
    <p:extLst>
      <p:ext uri="{BB962C8B-B14F-4D97-AF65-F5344CB8AC3E}">
        <p14:creationId xmlns:p14="http://schemas.microsoft.com/office/powerpoint/2010/main" val="411098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F8141-7980-412F-8AA1-EE0CC25FFA3C}"/>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F8B5C9D2-9D77-4D3D-A07F-05EF711597FB}"/>
              </a:ext>
            </a:extLst>
          </p:cNvPr>
          <p:cNvSpPr>
            <a:spLocks noGrp="1"/>
          </p:cNvSpPr>
          <p:nvPr>
            <p:ph idx="1"/>
          </p:nvPr>
        </p:nvSpPr>
        <p:spPr>
          <a:xfrm>
            <a:off x="467360" y="1733107"/>
            <a:ext cx="8229600" cy="3976577"/>
          </a:xfrm>
        </p:spPr>
        <p:txBody>
          <a:bodyPr/>
          <a:lstStyle/>
          <a:p>
            <a:r>
              <a:rPr lang="en-US" dirty="0"/>
              <a:t>Impart a basic understanding of the two types of variation</a:t>
            </a:r>
          </a:p>
          <a:p>
            <a:r>
              <a:rPr lang="en-US" dirty="0"/>
              <a:t>How variation affects quality improvement as defined by PCN 15-02 </a:t>
            </a:r>
          </a:p>
          <a:p>
            <a:r>
              <a:rPr lang="en-US" dirty="0"/>
              <a:t>Basic understanding of control charts and their construction</a:t>
            </a:r>
          </a:p>
          <a:p>
            <a:r>
              <a:rPr lang="en-US" dirty="0"/>
              <a:t>How to find hidden special cause variation in your data</a:t>
            </a:r>
          </a:p>
          <a:p>
            <a:r>
              <a:rPr lang="en-US" dirty="0"/>
              <a:t>How variation may hinder your improvement efforts</a:t>
            </a:r>
          </a:p>
          <a:p>
            <a:endParaRPr lang="en-US" dirty="0"/>
          </a:p>
          <a:p>
            <a:endParaRPr lang="en-US" dirty="0"/>
          </a:p>
        </p:txBody>
      </p:sp>
    </p:spTree>
    <p:extLst>
      <p:ext uri="{BB962C8B-B14F-4D97-AF65-F5344CB8AC3E}">
        <p14:creationId xmlns:p14="http://schemas.microsoft.com/office/powerpoint/2010/main" val="2780818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67360" y="1817783"/>
            <a:ext cx="8229600" cy="3652540"/>
          </a:xfrm>
        </p:spPr>
        <p:txBody>
          <a:bodyPr/>
          <a:lstStyle/>
          <a:p>
            <a:pPr marL="0" indent="0">
              <a:buNone/>
            </a:pPr>
            <a:r>
              <a:rPr lang="en-US" dirty="0"/>
              <a:t>This section explains the control chart and its usefulness in examining special cause variation</a:t>
            </a:r>
          </a:p>
          <a:p>
            <a:pPr lvl="1"/>
            <a:r>
              <a:rPr lang="en-US" dirty="0"/>
              <a:t>Offers a quantifiable result to establish special cause variation</a:t>
            </a:r>
          </a:p>
          <a:p>
            <a:pPr lvl="1"/>
            <a:r>
              <a:rPr lang="en-US" dirty="0"/>
              <a:t>It shows if a process is in statistical (measurable) control</a:t>
            </a:r>
          </a:p>
          <a:p>
            <a:endParaRPr lang="en-US" dirty="0"/>
          </a:p>
          <a:p>
            <a:endParaRPr lang="en-US" dirty="0"/>
          </a:p>
        </p:txBody>
      </p:sp>
    </p:spTree>
    <p:extLst>
      <p:ext uri="{BB962C8B-B14F-4D97-AF65-F5344CB8AC3E}">
        <p14:creationId xmlns:p14="http://schemas.microsoft.com/office/powerpoint/2010/main" val="4258270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75827" y="1274484"/>
            <a:ext cx="8229600" cy="3822449"/>
          </a:xfrm>
        </p:spPr>
        <p:txBody>
          <a:bodyPr/>
          <a:lstStyle/>
          <a:p>
            <a:pPr marL="0" indent="0">
              <a:buNone/>
            </a:pPr>
            <a:r>
              <a:rPr lang="en-US" dirty="0"/>
              <a:t>“Walter Andrew Shewhart…was an American physicist, engineer and statistician, sometimes known as the father of statistical quality control. “</a:t>
            </a:r>
          </a:p>
          <a:p>
            <a:pPr marL="0" indent="0">
              <a:buNone/>
            </a:pPr>
            <a:endParaRPr lang="en-US" dirty="0"/>
          </a:p>
          <a:p>
            <a:pPr marL="0" indent="0">
              <a:buNone/>
            </a:pPr>
            <a:r>
              <a:rPr lang="en-US" dirty="0"/>
              <a:t>W. Edwards Deming said of him:</a:t>
            </a:r>
          </a:p>
          <a:p>
            <a:pPr marL="0" indent="0">
              <a:buNone/>
            </a:pPr>
            <a:r>
              <a:rPr lang="en-US" sz="2400" i="1" dirty="0"/>
              <a:t>“As a statistician, he was, like so many of the rest of us, self-taught, on a good background of physics and mathematics.”</a:t>
            </a:r>
          </a:p>
          <a:p>
            <a:pPr marL="0" indent="0">
              <a:buNone/>
            </a:pPr>
            <a:endParaRPr lang="en-US" dirty="0"/>
          </a:p>
        </p:txBody>
      </p:sp>
      <p:sp>
        <p:nvSpPr>
          <p:cNvPr id="4" name="TextBox 3"/>
          <p:cNvSpPr txBox="1"/>
          <p:nvPr/>
        </p:nvSpPr>
        <p:spPr>
          <a:xfrm>
            <a:off x="1828800" y="5337295"/>
            <a:ext cx="6954981" cy="246221"/>
          </a:xfrm>
          <a:prstGeom prst="rect">
            <a:avLst/>
          </a:prstGeom>
          <a:noFill/>
        </p:spPr>
        <p:txBody>
          <a:bodyPr wrap="square" rtlCol="0">
            <a:spAutoFit/>
          </a:bodyPr>
          <a:lstStyle/>
          <a:p>
            <a:pPr algn="r"/>
            <a:r>
              <a:rPr lang="en-US" sz="1000" dirty="0">
                <a:latin typeface="Garamond" panose="02020404030301010803" pitchFamily="18" charset="0"/>
              </a:rPr>
              <a:t>Deming, W. Edwards (1967). "Walter A. Shewhart, 1891-1967". </a:t>
            </a:r>
            <a:r>
              <a:rPr lang="en-US" sz="1000" i="1" dirty="0">
                <a:latin typeface="Garamond" panose="02020404030301010803" pitchFamily="18" charset="0"/>
              </a:rPr>
              <a:t>The American Statistician</a:t>
            </a:r>
            <a:r>
              <a:rPr lang="en-US" sz="1000" dirty="0">
                <a:latin typeface="Garamond" panose="02020404030301010803" pitchFamily="18" charset="0"/>
              </a:rPr>
              <a:t>. </a:t>
            </a:r>
            <a:r>
              <a:rPr lang="en-US" sz="1000" b="1" dirty="0">
                <a:latin typeface="Garamond" panose="02020404030301010803" pitchFamily="18" charset="0"/>
              </a:rPr>
              <a:t>21</a:t>
            </a:r>
            <a:r>
              <a:rPr lang="en-US" sz="1000" dirty="0">
                <a:latin typeface="Garamond" panose="02020404030301010803" pitchFamily="18" charset="0"/>
              </a:rPr>
              <a:t> (2): 39–40. Journal of Storage </a:t>
            </a:r>
            <a:r>
              <a:rPr lang="en-US" sz="1000" u="sng" dirty="0">
                <a:latin typeface="Garamond" panose="02020404030301010803" pitchFamily="18" charset="0"/>
                <a:hlinkClick r:id="rId3"/>
              </a:rPr>
              <a:t>1401495</a:t>
            </a:r>
            <a:endParaRPr lang="en-US" sz="1000" dirty="0">
              <a:latin typeface="Garamond" panose="02020404030301010803" pitchFamily="18" charset="0"/>
            </a:endParaRPr>
          </a:p>
        </p:txBody>
      </p:sp>
    </p:spTree>
    <p:extLst>
      <p:ext uri="{BB962C8B-B14F-4D97-AF65-F5344CB8AC3E}">
        <p14:creationId xmlns:p14="http://schemas.microsoft.com/office/powerpoint/2010/main" val="34658048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91" y="619873"/>
            <a:ext cx="8229600" cy="688974"/>
          </a:xfrm>
        </p:spPr>
        <p:txBody>
          <a:bodyPr/>
          <a:lstStyle/>
          <a:p>
            <a:r>
              <a:rPr lang="en-US" dirty="0"/>
              <a:t>Statistical Control</a:t>
            </a:r>
          </a:p>
        </p:txBody>
      </p:sp>
      <p:sp>
        <p:nvSpPr>
          <p:cNvPr id="3" name="Content Placeholder 2"/>
          <p:cNvSpPr>
            <a:spLocks noGrp="1"/>
          </p:cNvSpPr>
          <p:nvPr>
            <p:ph idx="1"/>
          </p:nvPr>
        </p:nvSpPr>
        <p:spPr>
          <a:xfrm>
            <a:off x="467360" y="1308847"/>
            <a:ext cx="8229600" cy="4577909"/>
          </a:xfrm>
        </p:spPr>
        <p:txBody>
          <a:bodyPr/>
          <a:lstStyle/>
          <a:p>
            <a:r>
              <a:rPr lang="en-US" dirty="0" err="1"/>
              <a:t>Shewhart</a:t>
            </a:r>
            <a:r>
              <a:rPr lang="en-US" dirty="0"/>
              <a:t> advanced the idea of statistical control; an analysis of data points that when graphed, show how a process “behaves”</a:t>
            </a:r>
          </a:p>
          <a:p>
            <a:r>
              <a:rPr lang="en-US" dirty="0"/>
              <a:t>To determine statistical control, we need a run chart with: </a:t>
            </a:r>
          </a:p>
          <a:p>
            <a:pPr lvl="1"/>
            <a:r>
              <a:rPr lang="en-US" dirty="0"/>
              <a:t>A central line to determine trends over time (</a:t>
            </a:r>
            <a:r>
              <a:rPr lang="en-US" sz="2000" dirty="0"/>
              <a:t>a mean or median</a:t>
            </a:r>
            <a:r>
              <a:rPr lang="en-US" dirty="0"/>
              <a:t>)</a:t>
            </a:r>
          </a:p>
          <a:p>
            <a:pPr lvl="1"/>
            <a:r>
              <a:rPr lang="en-US" dirty="0"/>
              <a:t>An upper and lower limit </a:t>
            </a:r>
            <a:r>
              <a:rPr lang="en-US" sz="2000" dirty="0"/>
              <a:t>(the acceptable +/- 3 standard deviations of the expected value)</a:t>
            </a:r>
            <a:r>
              <a:rPr lang="en-US" dirty="0"/>
              <a:t> </a:t>
            </a:r>
          </a:p>
          <a:p>
            <a:pPr lvl="1"/>
            <a:r>
              <a:rPr lang="en-US" dirty="0"/>
              <a:t>At least 15 - 20 data points are plotted</a:t>
            </a:r>
          </a:p>
          <a:p>
            <a:r>
              <a:rPr lang="en-US" dirty="0"/>
              <a:t>These additional elements turn a run chart into a control chart</a:t>
            </a:r>
          </a:p>
          <a:p>
            <a:pPr marL="0" indent="0">
              <a:buNone/>
            </a:pPr>
            <a:endParaRPr lang="en-US" dirty="0"/>
          </a:p>
        </p:txBody>
      </p:sp>
    </p:spTree>
    <p:extLst>
      <p:ext uri="{BB962C8B-B14F-4D97-AF65-F5344CB8AC3E}">
        <p14:creationId xmlns:p14="http://schemas.microsoft.com/office/powerpoint/2010/main" val="804986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Charts</a:t>
            </a:r>
          </a:p>
        </p:txBody>
      </p:sp>
      <p:sp>
        <p:nvSpPr>
          <p:cNvPr id="3" name="Content Placeholder 2"/>
          <p:cNvSpPr>
            <a:spLocks noGrp="1"/>
          </p:cNvSpPr>
          <p:nvPr>
            <p:ph idx="1"/>
          </p:nvPr>
        </p:nvSpPr>
        <p:spPr>
          <a:xfrm>
            <a:off x="638810" y="1553348"/>
            <a:ext cx="7886700" cy="3906158"/>
          </a:xfrm>
        </p:spPr>
        <p:txBody>
          <a:bodyPr/>
          <a:lstStyle/>
          <a:p>
            <a:r>
              <a:rPr lang="en-US" dirty="0"/>
              <a:t>Control charts – also called process behavior </a:t>
            </a:r>
            <a:r>
              <a:rPr lang="en-US" dirty="0" err="1"/>
              <a:t>charts</a:t>
            </a:r>
            <a:r>
              <a:rPr lang="en-US" sz="1600" baseline="60000" dirty="0" err="1"/>
              <a:t>2</a:t>
            </a:r>
            <a:r>
              <a:rPr lang="en-US" dirty="0"/>
              <a:t> – reflect the performance of a process over time</a:t>
            </a:r>
          </a:p>
          <a:p>
            <a:r>
              <a:rPr lang="en-US" dirty="0"/>
              <a:t>They can be used to predict performance based on prior behavior</a:t>
            </a:r>
          </a:p>
          <a:p>
            <a:r>
              <a:rPr lang="en-US" dirty="0"/>
              <a:t>They are a necessity in determining variations in a process or system</a:t>
            </a:r>
          </a:p>
        </p:txBody>
      </p:sp>
      <p:sp>
        <p:nvSpPr>
          <p:cNvPr id="4" name="TextBox 3"/>
          <p:cNvSpPr txBox="1"/>
          <p:nvPr/>
        </p:nvSpPr>
        <p:spPr>
          <a:xfrm>
            <a:off x="546847" y="5665694"/>
            <a:ext cx="8150113" cy="246221"/>
          </a:xfrm>
          <a:prstGeom prst="rect">
            <a:avLst/>
          </a:prstGeom>
          <a:noFill/>
        </p:spPr>
        <p:txBody>
          <a:bodyPr wrap="square" rtlCol="0">
            <a:spAutoFit/>
          </a:bodyPr>
          <a:lstStyle/>
          <a:p>
            <a:pPr algn="r"/>
            <a:r>
              <a:rPr lang="en-US" sz="1000" dirty="0">
                <a:latin typeface="Garamond" panose="02020404030301010803" pitchFamily="18" charset="0"/>
              </a:rPr>
              <a:t>2  Wheeler, </a:t>
            </a:r>
            <a:r>
              <a:rPr lang="en-US" sz="1000" dirty="0" err="1">
                <a:latin typeface="Garamond" panose="02020404030301010803" pitchFamily="18" charset="0"/>
              </a:rPr>
              <a:t>D.J</a:t>
            </a:r>
            <a:r>
              <a:rPr lang="en-US" sz="1000" dirty="0">
                <a:latin typeface="Garamond" panose="02020404030301010803" pitchFamily="18" charset="0"/>
              </a:rPr>
              <a:t>., (2000). ‘</a:t>
            </a:r>
            <a:r>
              <a:rPr lang="en-US" sz="1000" i="1" dirty="0">
                <a:latin typeface="Garamond" panose="02020404030301010803" pitchFamily="18" charset="0"/>
              </a:rPr>
              <a:t>Understanding Variation; the Key to Managing Chaos’.  </a:t>
            </a:r>
            <a:r>
              <a:rPr lang="en-US" sz="1000" i="1" dirty="0" err="1">
                <a:latin typeface="Garamond" panose="02020404030301010803" pitchFamily="18" charset="0"/>
              </a:rPr>
              <a:t>SPC</a:t>
            </a:r>
            <a:r>
              <a:rPr lang="en-US" sz="1000" i="1" dirty="0">
                <a:latin typeface="Garamond" panose="02020404030301010803" pitchFamily="18" charset="0"/>
              </a:rPr>
              <a:t> Press (</a:t>
            </a:r>
            <a:r>
              <a:rPr lang="en-US" sz="1000" i="1" dirty="0" err="1">
                <a:latin typeface="Garamond" panose="02020404030301010803" pitchFamily="18" charset="0"/>
              </a:rPr>
              <a:t>Rev.ed</a:t>
            </a:r>
            <a:r>
              <a:rPr lang="en-US" sz="1000" i="1" dirty="0">
                <a:latin typeface="Garamond" panose="02020404030301010803" pitchFamily="18" charset="0"/>
              </a:rPr>
              <a:t>.), Knoxville, TN, p. 153   </a:t>
            </a:r>
          </a:p>
        </p:txBody>
      </p:sp>
    </p:spTree>
    <p:extLst>
      <p:ext uri="{BB962C8B-B14F-4D97-AF65-F5344CB8AC3E}">
        <p14:creationId xmlns:p14="http://schemas.microsoft.com/office/powerpoint/2010/main" val="1518726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360" y="550593"/>
            <a:ext cx="8229600" cy="688974"/>
          </a:xfrm>
        </p:spPr>
        <p:txBody>
          <a:bodyPr/>
          <a:lstStyle/>
          <a:p>
            <a:r>
              <a:rPr lang="en-US" dirty="0"/>
              <a:t>Control Charts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1834747"/>
              </p:ext>
            </p:extLst>
          </p:nvPr>
        </p:nvGraphicFramePr>
        <p:xfrm>
          <a:off x="584792" y="1267279"/>
          <a:ext cx="7493276" cy="4146472"/>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Straight Connector 10"/>
          <p:cNvCxnSpPr>
            <a:cxnSpLocks/>
          </p:cNvCxnSpPr>
          <p:nvPr/>
        </p:nvCxnSpPr>
        <p:spPr>
          <a:xfrm>
            <a:off x="1458581" y="2618251"/>
            <a:ext cx="6250024" cy="0"/>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CA89F20F-5533-4ACD-9CDF-7E8E6AFEED66}"/>
              </a:ext>
            </a:extLst>
          </p:cNvPr>
          <p:cNvSpPr txBox="1"/>
          <p:nvPr/>
        </p:nvSpPr>
        <p:spPr>
          <a:xfrm>
            <a:off x="5943600" y="2254102"/>
            <a:ext cx="1417782" cy="276999"/>
          </a:xfrm>
          <a:prstGeom prst="rect">
            <a:avLst/>
          </a:prstGeom>
          <a:noFill/>
        </p:spPr>
        <p:txBody>
          <a:bodyPr wrap="square" rtlCol="0">
            <a:spAutoFit/>
          </a:bodyPr>
          <a:lstStyle/>
          <a:p>
            <a:pPr algn="ctr"/>
            <a:r>
              <a:rPr lang="en-US" sz="1200" dirty="0"/>
              <a:t>Upper control limit</a:t>
            </a:r>
          </a:p>
        </p:txBody>
      </p:sp>
      <p:sp>
        <p:nvSpPr>
          <p:cNvPr id="7" name="TextBox 6">
            <a:extLst>
              <a:ext uri="{FF2B5EF4-FFF2-40B4-BE49-F238E27FC236}">
                <a16:creationId xmlns:a16="http://schemas.microsoft.com/office/drawing/2014/main" id="{2C29C125-C659-44A5-8A39-8B45CE66B8CF}"/>
              </a:ext>
            </a:extLst>
          </p:cNvPr>
          <p:cNvSpPr txBox="1"/>
          <p:nvPr/>
        </p:nvSpPr>
        <p:spPr>
          <a:xfrm>
            <a:off x="5932706" y="3054154"/>
            <a:ext cx="1417782" cy="276999"/>
          </a:xfrm>
          <a:prstGeom prst="rect">
            <a:avLst/>
          </a:prstGeom>
          <a:noFill/>
        </p:spPr>
        <p:txBody>
          <a:bodyPr wrap="square" rtlCol="0">
            <a:spAutoFit/>
          </a:bodyPr>
          <a:lstStyle/>
          <a:p>
            <a:pPr algn="ctr"/>
            <a:r>
              <a:rPr lang="en-US" sz="1200" dirty="0"/>
              <a:t>mean</a:t>
            </a:r>
          </a:p>
        </p:txBody>
      </p:sp>
      <p:sp>
        <p:nvSpPr>
          <p:cNvPr id="6" name="TextBox 5"/>
          <p:cNvSpPr txBox="1"/>
          <p:nvPr/>
        </p:nvSpPr>
        <p:spPr>
          <a:xfrm>
            <a:off x="890894" y="4932534"/>
            <a:ext cx="7351059" cy="246221"/>
          </a:xfrm>
          <a:prstGeom prst="rect">
            <a:avLst/>
          </a:prstGeom>
          <a:noFill/>
        </p:spPr>
        <p:txBody>
          <a:bodyPr wrap="square" rtlCol="0">
            <a:spAutoFit/>
          </a:bodyPr>
          <a:lstStyle/>
          <a:p>
            <a:pPr algn="ctr"/>
            <a:r>
              <a:rPr lang="en-US" sz="1000" dirty="0">
                <a:latin typeface="Garamond" panose="02020404030301010803" pitchFamily="18" charset="0"/>
              </a:rPr>
              <a:t>Each patient’s wait time</a:t>
            </a:r>
          </a:p>
        </p:txBody>
      </p:sp>
    </p:spTree>
    <p:extLst>
      <p:ext uri="{BB962C8B-B14F-4D97-AF65-F5344CB8AC3E}">
        <p14:creationId xmlns:p14="http://schemas.microsoft.com/office/powerpoint/2010/main" val="547989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Charts</a:t>
            </a:r>
          </a:p>
        </p:txBody>
      </p:sp>
      <p:sp>
        <p:nvSpPr>
          <p:cNvPr id="3" name="Content Placeholder 2"/>
          <p:cNvSpPr>
            <a:spLocks noGrp="1"/>
          </p:cNvSpPr>
          <p:nvPr>
            <p:ph idx="1"/>
          </p:nvPr>
        </p:nvSpPr>
        <p:spPr/>
        <p:txBody>
          <a:bodyPr/>
          <a:lstStyle/>
          <a:p>
            <a:pPr marL="0" indent="0">
              <a:buNone/>
            </a:pPr>
            <a:r>
              <a:rPr lang="en-US" dirty="0"/>
              <a:t>In our prior example, we saw that:</a:t>
            </a:r>
          </a:p>
          <a:p>
            <a:pPr lvl="1"/>
            <a:r>
              <a:rPr lang="en-US" dirty="0"/>
              <a:t>The mean and upper and lower control limits were established mathematically</a:t>
            </a:r>
          </a:p>
          <a:p>
            <a:pPr lvl="1"/>
            <a:r>
              <a:rPr lang="en-US" dirty="0"/>
              <a:t>No data points were outside the control  limits; our process is said to be in statistical control</a:t>
            </a:r>
          </a:p>
        </p:txBody>
      </p:sp>
    </p:spTree>
    <p:extLst>
      <p:ext uri="{BB962C8B-B14F-4D97-AF65-F5344CB8AC3E}">
        <p14:creationId xmlns:p14="http://schemas.microsoft.com/office/powerpoint/2010/main" val="2645454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239567"/>
            <a:ext cx="8229600" cy="4593402"/>
          </a:xfrm>
        </p:spPr>
        <p:txBody>
          <a:bodyPr/>
          <a:lstStyle/>
          <a:p>
            <a:pPr marL="0" indent="0" algn="ctr">
              <a:buNone/>
            </a:pPr>
            <a:r>
              <a:rPr lang="en-US" dirty="0"/>
              <a:t>But suppose our chart looked like this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This is an example of special cause variation. Why?</a:t>
            </a:r>
          </a:p>
        </p:txBody>
      </p:sp>
      <p:sp>
        <p:nvSpPr>
          <p:cNvPr id="4" name="Title 1"/>
          <p:cNvSpPr>
            <a:spLocks noGrp="1"/>
          </p:cNvSpPr>
          <p:nvPr>
            <p:ph type="title"/>
          </p:nvPr>
        </p:nvSpPr>
        <p:spPr>
          <a:xfrm>
            <a:off x="467360" y="550593"/>
            <a:ext cx="8229600" cy="688974"/>
          </a:xfrm>
        </p:spPr>
        <p:txBody>
          <a:bodyPr/>
          <a:lstStyle/>
          <a:p>
            <a:r>
              <a:rPr lang="en-US" dirty="0"/>
              <a:t>Statistical Control</a:t>
            </a:r>
          </a:p>
        </p:txBody>
      </p:sp>
      <p:graphicFrame>
        <p:nvGraphicFramePr>
          <p:cNvPr id="5" name="Chart 4"/>
          <p:cNvGraphicFramePr>
            <a:graphicFrameLocks/>
          </p:cNvGraphicFramePr>
          <p:nvPr>
            <p:extLst>
              <p:ext uri="{D42A27DB-BD31-4B8C-83A1-F6EECF244321}">
                <p14:modId xmlns:p14="http://schemas.microsoft.com/office/powerpoint/2010/main" val="1915511729"/>
              </p:ext>
            </p:extLst>
          </p:nvPr>
        </p:nvGraphicFramePr>
        <p:xfrm>
          <a:off x="1266939" y="1701209"/>
          <a:ext cx="6643683" cy="31572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95784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Control</a:t>
            </a:r>
          </a:p>
        </p:txBody>
      </p:sp>
      <p:sp>
        <p:nvSpPr>
          <p:cNvPr id="3" name="Content Placeholder 2"/>
          <p:cNvSpPr>
            <a:spLocks noGrp="1"/>
          </p:cNvSpPr>
          <p:nvPr>
            <p:ph idx="1"/>
          </p:nvPr>
        </p:nvSpPr>
        <p:spPr/>
        <p:txBody>
          <a:bodyPr/>
          <a:lstStyle/>
          <a:p>
            <a:r>
              <a:rPr lang="en-US" dirty="0"/>
              <a:t>The example on the previous slide is an example of special cause variation</a:t>
            </a:r>
          </a:p>
          <a:p>
            <a:r>
              <a:rPr lang="en-US" dirty="0"/>
              <a:t>In the example we can see that:</a:t>
            </a:r>
          </a:p>
          <a:p>
            <a:pPr lvl="1"/>
            <a:r>
              <a:rPr lang="en-US" dirty="0"/>
              <a:t>A few points are outside the lower and upper control limits</a:t>
            </a:r>
          </a:p>
          <a:p>
            <a:pPr lvl="1"/>
            <a:r>
              <a:rPr lang="en-US" dirty="0"/>
              <a:t>Our results vary widely indicating noise even in data points that are with in the control limits</a:t>
            </a:r>
          </a:p>
          <a:p>
            <a:pPr lvl="1"/>
            <a:endParaRPr lang="en-US" dirty="0"/>
          </a:p>
          <a:p>
            <a:endParaRPr lang="en-US" dirty="0"/>
          </a:p>
        </p:txBody>
      </p:sp>
    </p:spTree>
    <p:extLst>
      <p:ext uri="{BB962C8B-B14F-4D97-AF65-F5344CB8AC3E}">
        <p14:creationId xmlns:p14="http://schemas.microsoft.com/office/powerpoint/2010/main" val="1804789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the Control Chart</a:t>
            </a:r>
          </a:p>
        </p:txBody>
      </p:sp>
      <p:sp>
        <p:nvSpPr>
          <p:cNvPr id="3" name="Content Placeholder 2"/>
          <p:cNvSpPr>
            <a:spLocks noGrp="1"/>
          </p:cNvSpPr>
          <p:nvPr>
            <p:ph idx="1"/>
          </p:nvPr>
        </p:nvSpPr>
        <p:spPr>
          <a:xfrm>
            <a:off x="638810" y="1392777"/>
            <a:ext cx="7886700" cy="4221213"/>
          </a:xfrm>
        </p:spPr>
        <p:txBody>
          <a:bodyPr/>
          <a:lstStyle/>
          <a:p>
            <a:r>
              <a:rPr lang="en-US" dirty="0"/>
              <a:t>Over time, guidelines have been put forth by statisticians to help consistently interpret the </a:t>
            </a:r>
            <a:r>
              <a:rPr lang="en-US" dirty="0" err="1"/>
              <a:t>charts:</a:t>
            </a:r>
            <a:r>
              <a:rPr lang="en-US" sz="1600" baseline="60000" dirty="0" err="1"/>
              <a:t>3</a:t>
            </a:r>
            <a:endParaRPr lang="en-US" sz="1600" baseline="60000" dirty="0"/>
          </a:p>
          <a:p>
            <a:pPr lvl="1"/>
            <a:r>
              <a:rPr lang="en-US" sz="1800" dirty="0"/>
              <a:t>A point on a limit is not considered outside the limit</a:t>
            </a:r>
          </a:p>
          <a:p>
            <a:pPr lvl="1"/>
            <a:r>
              <a:rPr lang="en-US" sz="1800" dirty="0"/>
              <a:t>A point on the center line is not included in a run; a ‘run’ being consecutive points such as 6 or above </a:t>
            </a:r>
          </a:p>
          <a:p>
            <a:pPr lvl="1"/>
            <a:r>
              <a:rPr lang="en-US" sz="1800" dirty="0"/>
              <a:t>Ties between 2 consecutive points do not add to or cancel a trend</a:t>
            </a:r>
          </a:p>
          <a:p>
            <a:pPr lvl="1"/>
            <a:r>
              <a:rPr lang="en-US" sz="1800" dirty="0"/>
              <a:t>When there is no limit on one side of the center line (such as a result which yields 100%) you do not apply any of the rules to the side missing the limit</a:t>
            </a:r>
          </a:p>
          <a:p>
            <a:r>
              <a:rPr lang="en-US" dirty="0"/>
              <a:t>These assist in further analyzing the data and pointing out trends that may lead to special cause variation</a:t>
            </a:r>
          </a:p>
          <a:p>
            <a:pPr marL="0" indent="0">
              <a:buNone/>
            </a:pPr>
            <a:endParaRPr lang="en-US" sz="1200" baseline="50000" dirty="0"/>
          </a:p>
          <a:p>
            <a:pPr marL="0" indent="0" algn="r">
              <a:buNone/>
            </a:pPr>
            <a:r>
              <a:rPr lang="en-US" sz="1400" baseline="50000" dirty="0"/>
              <a:t>3</a:t>
            </a:r>
            <a:r>
              <a:rPr lang="en-US" sz="1200" dirty="0"/>
              <a:t>  </a:t>
            </a:r>
            <a:r>
              <a:rPr lang="en-US" sz="1200" dirty="0" err="1"/>
              <a:t>Porvost</a:t>
            </a:r>
            <a:r>
              <a:rPr lang="en-US" sz="1200" dirty="0"/>
              <a:t>, L., Murray, S., (2011).  ‘The Health Care Data Guide’; Josey-Bass, San Francisco, CA; pp. 116-117 </a:t>
            </a:r>
          </a:p>
          <a:p>
            <a:pPr marL="457200" lvl="1" indent="0">
              <a:buNone/>
            </a:pPr>
            <a:endParaRPr lang="en-US" dirty="0"/>
          </a:p>
          <a:p>
            <a:endParaRPr lang="en-US" dirty="0"/>
          </a:p>
        </p:txBody>
      </p:sp>
    </p:spTree>
    <p:extLst>
      <p:ext uri="{BB962C8B-B14F-4D97-AF65-F5344CB8AC3E}">
        <p14:creationId xmlns:p14="http://schemas.microsoft.com/office/powerpoint/2010/main" val="254206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Identifying Special Cause Variation</a:t>
            </a:r>
          </a:p>
        </p:txBody>
      </p:sp>
      <p:sp>
        <p:nvSpPr>
          <p:cNvPr id="3" name="Content Placeholder 2"/>
          <p:cNvSpPr>
            <a:spLocks noGrp="1"/>
          </p:cNvSpPr>
          <p:nvPr>
            <p:ph idx="1"/>
          </p:nvPr>
        </p:nvSpPr>
        <p:spPr>
          <a:xfrm>
            <a:off x="467360" y="1362498"/>
            <a:ext cx="8229600" cy="3996311"/>
          </a:xfrm>
        </p:spPr>
        <p:txBody>
          <a:bodyPr/>
          <a:lstStyle/>
          <a:p>
            <a:pPr marL="0" indent="0">
              <a:buNone/>
            </a:pPr>
            <a:r>
              <a:rPr lang="en-US" dirty="0"/>
              <a:t>There is special cause variation when:</a:t>
            </a:r>
          </a:p>
          <a:p>
            <a:pPr marL="514350" indent="-514350">
              <a:buFont typeface="+mj-lt"/>
              <a:buAutoNum type="arabicPeriod"/>
            </a:pPr>
            <a:r>
              <a:rPr lang="en-US" sz="2400" dirty="0"/>
              <a:t>There is a single point outside the control limit</a:t>
            </a:r>
          </a:p>
          <a:p>
            <a:pPr marL="514350" indent="-514350">
              <a:buFont typeface="+mj-lt"/>
              <a:buAutoNum type="arabicPeriod"/>
            </a:pPr>
            <a:r>
              <a:rPr lang="en-US" sz="2400" dirty="0"/>
              <a:t>There is a run of eight or more points in a row above or below the centerline</a:t>
            </a:r>
          </a:p>
          <a:p>
            <a:pPr marL="514350" indent="-514350">
              <a:buFont typeface="+mj-lt"/>
              <a:buAutoNum type="arabicPeriod"/>
            </a:pPr>
            <a:r>
              <a:rPr lang="en-US" sz="2400" dirty="0"/>
              <a:t>There are six consecutive points increasing (trending up)  or decreasing (trending down)</a:t>
            </a:r>
          </a:p>
          <a:p>
            <a:pPr marL="514350" indent="-514350">
              <a:buFont typeface="+mj-lt"/>
              <a:buAutoNum type="arabicPeriod"/>
            </a:pPr>
            <a:r>
              <a:rPr lang="en-US" sz="2400" dirty="0"/>
              <a:t>There are two out of three consecutive points near (outer one third) a control limit</a:t>
            </a:r>
          </a:p>
          <a:p>
            <a:pPr marL="514350" indent="-514350">
              <a:buFont typeface="+mj-lt"/>
              <a:buAutoNum type="arabicPeriod"/>
            </a:pPr>
            <a:r>
              <a:rPr lang="en-US" sz="2400" dirty="0"/>
              <a:t>There are 15 consecutive points close (inner one-third of the chart) to the centerline</a:t>
            </a:r>
          </a:p>
        </p:txBody>
      </p:sp>
    </p:spTree>
    <p:extLst>
      <p:ext uri="{BB962C8B-B14F-4D97-AF65-F5344CB8AC3E}">
        <p14:creationId xmlns:p14="http://schemas.microsoft.com/office/powerpoint/2010/main" val="381169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marL="0" indent="0">
              <a:buNone/>
            </a:pPr>
            <a:r>
              <a:rPr lang="en-US" dirty="0"/>
              <a:t>This webinar is divided into two parts to illustrate the concepts of variation and its application. The idea of variation arose from probability interpretations discussed as early as 1703 by Gottfried Leibniz. </a:t>
            </a:r>
          </a:p>
          <a:p>
            <a:pPr marL="0" indent="0">
              <a:buNone/>
            </a:pPr>
            <a:endParaRPr lang="en-US" dirty="0"/>
          </a:p>
          <a:p>
            <a:pPr marL="0" indent="0">
              <a:buNone/>
            </a:pPr>
            <a:r>
              <a:rPr lang="en-US" dirty="0"/>
              <a:t>It was Walter </a:t>
            </a:r>
            <a:r>
              <a:rPr lang="en-US" dirty="0" err="1"/>
              <a:t>Shewhart</a:t>
            </a:r>
            <a:r>
              <a:rPr lang="en-US" dirty="0"/>
              <a:t> who used statistics to examine variations in manufacturing data.  His observations led to the discovery that processes display variation, some variation is controlled (common cause) and some is uncontrolled (special cause). </a:t>
            </a:r>
          </a:p>
        </p:txBody>
      </p:sp>
      <p:sp>
        <p:nvSpPr>
          <p:cNvPr id="4" name="TextBox 3"/>
          <p:cNvSpPr txBox="1"/>
          <p:nvPr/>
        </p:nvSpPr>
        <p:spPr>
          <a:xfrm>
            <a:off x="3012141" y="5597445"/>
            <a:ext cx="5684819" cy="307777"/>
          </a:xfrm>
          <a:prstGeom prst="rect">
            <a:avLst/>
          </a:prstGeom>
          <a:noFill/>
        </p:spPr>
        <p:txBody>
          <a:bodyPr wrap="square" rtlCol="0">
            <a:spAutoFit/>
          </a:bodyPr>
          <a:lstStyle/>
          <a:p>
            <a:pPr algn="r"/>
            <a:r>
              <a:rPr lang="en-US" sz="1400" dirty="0">
                <a:latin typeface="Garamond" panose="02020404030301010803" pitchFamily="18" charset="0"/>
                <a:hlinkClick r:id="rId3"/>
              </a:rPr>
              <a:t>https://history-biography.com/walter-a-shewhart/</a:t>
            </a:r>
            <a:endParaRPr lang="en-US" sz="1400" dirty="0">
              <a:latin typeface="Garamond" panose="02020404030301010803" pitchFamily="18" charset="0"/>
            </a:endParaRPr>
          </a:p>
        </p:txBody>
      </p:sp>
    </p:spTree>
    <p:extLst>
      <p:ext uri="{BB962C8B-B14F-4D97-AF65-F5344CB8AC3E}">
        <p14:creationId xmlns:p14="http://schemas.microsoft.com/office/powerpoint/2010/main" val="2490357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One</a:t>
            </a:r>
          </a:p>
        </p:txBody>
      </p:sp>
      <p:sp>
        <p:nvSpPr>
          <p:cNvPr id="3" name="Content Placeholder 2"/>
          <p:cNvSpPr>
            <a:spLocks noGrp="1"/>
          </p:cNvSpPr>
          <p:nvPr>
            <p:ph idx="1"/>
          </p:nvPr>
        </p:nvSpPr>
        <p:spPr>
          <a:xfrm>
            <a:off x="467360" y="1239567"/>
            <a:ext cx="8229600" cy="4665655"/>
          </a:xfrm>
        </p:spPr>
        <p:txBody>
          <a:bodyPr/>
          <a:lstStyle/>
          <a:p>
            <a:pPr marL="0" indent="0">
              <a:buNone/>
            </a:pPr>
            <a:r>
              <a:rPr lang="en-US" dirty="0"/>
              <a:t>When a single point is outside the control limits there is a special cause variation</a:t>
            </a:r>
          </a:p>
        </p:txBody>
      </p:sp>
      <p:graphicFrame>
        <p:nvGraphicFramePr>
          <p:cNvPr id="5" name="Chart 4"/>
          <p:cNvGraphicFramePr>
            <a:graphicFrameLocks/>
          </p:cNvGraphicFramePr>
          <p:nvPr>
            <p:extLst>
              <p:ext uri="{D42A27DB-BD31-4B8C-83A1-F6EECF244321}">
                <p14:modId xmlns:p14="http://schemas.microsoft.com/office/powerpoint/2010/main" val="1191535479"/>
              </p:ext>
            </p:extLst>
          </p:nvPr>
        </p:nvGraphicFramePr>
        <p:xfrm>
          <a:off x="1701210" y="2169040"/>
          <a:ext cx="5560828" cy="36257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2341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Two</a:t>
            </a:r>
          </a:p>
        </p:txBody>
      </p:sp>
      <p:sp>
        <p:nvSpPr>
          <p:cNvPr id="3" name="Content Placeholder 2"/>
          <p:cNvSpPr>
            <a:spLocks noGrp="1"/>
          </p:cNvSpPr>
          <p:nvPr>
            <p:ph idx="1"/>
          </p:nvPr>
        </p:nvSpPr>
        <p:spPr>
          <a:xfrm>
            <a:off x="467360" y="1239567"/>
            <a:ext cx="8229600" cy="4665655"/>
          </a:xfrm>
        </p:spPr>
        <p:txBody>
          <a:bodyPr/>
          <a:lstStyle/>
          <a:p>
            <a:pPr marL="0" indent="0">
              <a:buNone/>
            </a:pPr>
            <a:r>
              <a:rPr lang="en-US" dirty="0"/>
              <a:t>A run of eight or more points in a row above or below the center line defines special cause variation</a:t>
            </a:r>
          </a:p>
        </p:txBody>
      </p:sp>
      <p:graphicFrame>
        <p:nvGraphicFramePr>
          <p:cNvPr id="4" name="Chart 3"/>
          <p:cNvGraphicFramePr>
            <a:graphicFrameLocks/>
          </p:cNvGraphicFramePr>
          <p:nvPr>
            <p:extLst>
              <p:ext uri="{D42A27DB-BD31-4B8C-83A1-F6EECF244321}">
                <p14:modId xmlns:p14="http://schemas.microsoft.com/office/powerpoint/2010/main" val="231168429"/>
              </p:ext>
            </p:extLst>
          </p:nvPr>
        </p:nvGraphicFramePr>
        <p:xfrm>
          <a:off x="1754372" y="2207448"/>
          <a:ext cx="5519141" cy="343541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485251" y="2207448"/>
            <a:ext cx="2300141" cy="307777"/>
          </a:xfrm>
          <a:prstGeom prst="rect">
            <a:avLst/>
          </a:prstGeom>
          <a:noFill/>
        </p:spPr>
        <p:txBody>
          <a:bodyPr wrap="square" rtlCol="0">
            <a:spAutoFit/>
          </a:bodyPr>
          <a:lstStyle/>
          <a:p>
            <a:r>
              <a:rPr lang="en-US" sz="1400" dirty="0">
                <a:latin typeface="Garamond" panose="02020404030301010803" pitchFamily="18" charset="0"/>
              </a:rPr>
              <a:t>Example of Rule Two</a:t>
            </a:r>
          </a:p>
        </p:txBody>
      </p:sp>
    </p:spTree>
    <p:extLst>
      <p:ext uri="{BB962C8B-B14F-4D97-AF65-F5344CB8AC3E}">
        <p14:creationId xmlns:p14="http://schemas.microsoft.com/office/powerpoint/2010/main" val="425109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Three</a:t>
            </a:r>
          </a:p>
        </p:txBody>
      </p:sp>
      <p:sp>
        <p:nvSpPr>
          <p:cNvPr id="3" name="Content Placeholder 2"/>
          <p:cNvSpPr>
            <a:spLocks noGrp="1"/>
          </p:cNvSpPr>
          <p:nvPr>
            <p:ph idx="1"/>
          </p:nvPr>
        </p:nvSpPr>
        <p:spPr>
          <a:xfrm>
            <a:off x="467360" y="1239567"/>
            <a:ext cx="8229600" cy="4665655"/>
          </a:xfrm>
        </p:spPr>
        <p:txBody>
          <a:bodyPr/>
          <a:lstStyle/>
          <a:p>
            <a:pPr marL="0" indent="0">
              <a:buNone/>
            </a:pPr>
            <a:r>
              <a:rPr lang="en-US" dirty="0"/>
              <a:t>Six consecutive points increasing or decreasing define a special cause variation</a:t>
            </a:r>
          </a:p>
        </p:txBody>
      </p:sp>
      <p:graphicFrame>
        <p:nvGraphicFramePr>
          <p:cNvPr id="7" name="Chart 6"/>
          <p:cNvGraphicFramePr>
            <a:graphicFrameLocks/>
          </p:cNvGraphicFramePr>
          <p:nvPr>
            <p:extLst>
              <p:ext uri="{D42A27DB-BD31-4B8C-83A1-F6EECF244321}">
                <p14:modId xmlns:p14="http://schemas.microsoft.com/office/powerpoint/2010/main" val="936230460"/>
              </p:ext>
            </p:extLst>
          </p:nvPr>
        </p:nvGraphicFramePr>
        <p:xfrm>
          <a:off x="1954805" y="2116202"/>
          <a:ext cx="5254710" cy="3099825"/>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rot="1928064">
            <a:off x="2256428" y="3301948"/>
            <a:ext cx="1681705" cy="5408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2391964">
            <a:off x="6104077" y="2669071"/>
            <a:ext cx="576766" cy="19895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EF48337-9100-42B6-8321-BD48483F5EF3}"/>
              </a:ext>
            </a:extLst>
          </p:cNvPr>
          <p:cNvSpPr txBox="1"/>
          <p:nvPr/>
        </p:nvSpPr>
        <p:spPr>
          <a:xfrm rot="16200000">
            <a:off x="470043" y="3669934"/>
            <a:ext cx="2270947" cy="276999"/>
          </a:xfrm>
          <a:prstGeom prst="rect">
            <a:avLst/>
          </a:prstGeom>
          <a:noFill/>
        </p:spPr>
        <p:txBody>
          <a:bodyPr wrap="square" rtlCol="0">
            <a:spAutoFit/>
          </a:bodyPr>
          <a:lstStyle/>
          <a:p>
            <a:pPr algn="ctr"/>
            <a:r>
              <a:rPr lang="en-US" sz="1200" dirty="0">
                <a:latin typeface="Garamond" panose="02020404030301010803" pitchFamily="18" charset="0"/>
              </a:rPr>
              <a:t>minutes</a:t>
            </a:r>
          </a:p>
        </p:txBody>
      </p:sp>
    </p:spTree>
    <p:extLst>
      <p:ext uri="{BB962C8B-B14F-4D97-AF65-F5344CB8AC3E}">
        <p14:creationId xmlns:p14="http://schemas.microsoft.com/office/powerpoint/2010/main" val="681421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hart 20">
            <a:extLst>
              <a:ext uri="{FF2B5EF4-FFF2-40B4-BE49-F238E27FC236}">
                <a16:creationId xmlns:a16="http://schemas.microsoft.com/office/drawing/2014/main" id="{00000000-0008-0000-0000-000009000000}"/>
              </a:ext>
            </a:extLst>
          </p:cNvPr>
          <p:cNvGraphicFramePr>
            <a:graphicFrameLocks/>
          </p:cNvGraphicFramePr>
          <p:nvPr>
            <p:extLst>
              <p:ext uri="{D42A27DB-BD31-4B8C-83A1-F6EECF244321}">
                <p14:modId xmlns:p14="http://schemas.microsoft.com/office/powerpoint/2010/main" val="3579391400"/>
              </p:ext>
            </p:extLst>
          </p:nvPr>
        </p:nvGraphicFramePr>
        <p:xfrm>
          <a:off x="2015589" y="2280290"/>
          <a:ext cx="5246448" cy="289206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Rule Four</a:t>
            </a:r>
          </a:p>
        </p:txBody>
      </p:sp>
      <p:sp>
        <p:nvSpPr>
          <p:cNvPr id="3" name="Content Placeholder 2"/>
          <p:cNvSpPr>
            <a:spLocks noGrp="1"/>
          </p:cNvSpPr>
          <p:nvPr>
            <p:ph idx="1"/>
          </p:nvPr>
        </p:nvSpPr>
        <p:spPr>
          <a:xfrm>
            <a:off x="467360" y="1239567"/>
            <a:ext cx="8229600" cy="4665655"/>
          </a:xfrm>
        </p:spPr>
        <p:txBody>
          <a:bodyPr/>
          <a:lstStyle/>
          <a:p>
            <a:pPr marL="0" indent="0">
              <a:buNone/>
            </a:pPr>
            <a:r>
              <a:rPr lang="en-US" dirty="0"/>
              <a:t>Two out of three consecutive points near the outer one third of a control limit define a special cause variation</a:t>
            </a:r>
          </a:p>
        </p:txBody>
      </p:sp>
      <p:sp>
        <p:nvSpPr>
          <p:cNvPr id="6" name="Oval 5"/>
          <p:cNvSpPr/>
          <p:nvPr/>
        </p:nvSpPr>
        <p:spPr>
          <a:xfrm>
            <a:off x="3155161" y="3859619"/>
            <a:ext cx="1282045" cy="61635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rot="1271037">
            <a:off x="6399706" y="3032077"/>
            <a:ext cx="820926" cy="150093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795967" y="3384223"/>
            <a:ext cx="1159497" cy="646331"/>
          </a:xfrm>
          <a:prstGeom prst="rect">
            <a:avLst/>
          </a:prstGeom>
          <a:noFill/>
          <a:ln>
            <a:solidFill>
              <a:schemeClr val="accent1"/>
            </a:solidFill>
          </a:ln>
        </p:spPr>
        <p:txBody>
          <a:bodyPr wrap="square" rtlCol="0">
            <a:spAutoFit/>
          </a:bodyPr>
          <a:lstStyle/>
          <a:p>
            <a:r>
              <a:rPr lang="en-US" sz="1200" dirty="0"/>
              <a:t>Near the outer one-third of he center line</a:t>
            </a:r>
          </a:p>
        </p:txBody>
      </p:sp>
      <p:cxnSp>
        <p:nvCxnSpPr>
          <p:cNvPr id="16" name="Straight Arrow Connector 15">
            <a:extLst>
              <a:ext uri="{FF2B5EF4-FFF2-40B4-BE49-F238E27FC236}">
                <a16:creationId xmlns:a16="http://schemas.microsoft.com/office/drawing/2014/main" id="{89A62F3F-FBA1-4F30-BAAF-7BF88CE1953C}"/>
              </a:ext>
            </a:extLst>
          </p:cNvPr>
          <p:cNvCxnSpPr/>
          <p:nvPr/>
        </p:nvCxnSpPr>
        <p:spPr>
          <a:xfrm flipH="1">
            <a:off x="4171635" y="3954623"/>
            <a:ext cx="3624332" cy="2557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0C5D932-AEAE-408A-B6A1-8416878E9012}"/>
              </a:ext>
            </a:extLst>
          </p:cNvPr>
          <p:cNvSpPr txBox="1"/>
          <p:nvPr/>
        </p:nvSpPr>
        <p:spPr>
          <a:xfrm rot="16200000">
            <a:off x="470043" y="3669934"/>
            <a:ext cx="2270947" cy="276999"/>
          </a:xfrm>
          <a:prstGeom prst="rect">
            <a:avLst/>
          </a:prstGeom>
          <a:noFill/>
        </p:spPr>
        <p:txBody>
          <a:bodyPr wrap="square" rtlCol="0">
            <a:spAutoFit/>
          </a:bodyPr>
          <a:lstStyle/>
          <a:p>
            <a:pPr algn="ctr"/>
            <a:r>
              <a:rPr lang="en-US" sz="1200" dirty="0">
                <a:latin typeface="Garamond" panose="02020404030301010803" pitchFamily="18" charset="0"/>
              </a:rPr>
              <a:t>minutes</a:t>
            </a:r>
          </a:p>
        </p:txBody>
      </p:sp>
    </p:spTree>
    <p:extLst>
      <p:ext uri="{BB962C8B-B14F-4D97-AF65-F5344CB8AC3E}">
        <p14:creationId xmlns:p14="http://schemas.microsoft.com/office/powerpoint/2010/main" val="1991512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 Five</a:t>
            </a:r>
          </a:p>
        </p:txBody>
      </p:sp>
      <p:sp>
        <p:nvSpPr>
          <p:cNvPr id="3" name="Content Placeholder 2"/>
          <p:cNvSpPr>
            <a:spLocks noGrp="1"/>
          </p:cNvSpPr>
          <p:nvPr>
            <p:ph idx="1"/>
          </p:nvPr>
        </p:nvSpPr>
        <p:spPr>
          <a:xfrm>
            <a:off x="467360" y="1239567"/>
            <a:ext cx="8229600" cy="4665655"/>
          </a:xfrm>
        </p:spPr>
        <p:txBody>
          <a:bodyPr/>
          <a:lstStyle/>
          <a:p>
            <a:pPr marL="0" indent="0">
              <a:buNone/>
            </a:pPr>
            <a:r>
              <a:rPr lang="en-US" dirty="0"/>
              <a:t>Fifteen consecutive points close (inner one third) to the centerline constitute a special cause variation</a:t>
            </a:r>
          </a:p>
        </p:txBody>
      </p:sp>
      <p:graphicFrame>
        <p:nvGraphicFramePr>
          <p:cNvPr id="4" name="Chart 3"/>
          <p:cNvGraphicFramePr>
            <a:graphicFrameLocks/>
          </p:cNvGraphicFramePr>
          <p:nvPr>
            <p:extLst>
              <p:ext uri="{D42A27DB-BD31-4B8C-83A1-F6EECF244321}">
                <p14:modId xmlns:p14="http://schemas.microsoft.com/office/powerpoint/2010/main" val="210942728"/>
              </p:ext>
            </p:extLst>
          </p:nvPr>
        </p:nvGraphicFramePr>
        <p:xfrm>
          <a:off x="1993559" y="2313542"/>
          <a:ext cx="4935142" cy="323017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a:cxnSpLocks/>
          </p:cNvCxnSpPr>
          <p:nvPr/>
        </p:nvCxnSpPr>
        <p:spPr>
          <a:xfrm flipH="1">
            <a:off x="6911163" y="3601039"/>
            <a:ext cx="818818" cy="565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33867" y="4218714"/>
            <a:ext cx="449658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cxnSpLocks/>
          </p:cNvCxnSpPr>
          <p:nvPr/>
        </p:nvCxnSpPr>
        <p:spPr>
          <a:xfrm flipH="1">
            <a:off x="6896441" y="3601039"/>
            <a:ext cx="833538" cy="617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795967" y="3384223"/>
            <a:ext cx="1159497" cy="461665"/>
          </a:xfrm>
          <a:prstGeom prst="rect">
            <a:avLst/>
          </a:prstGeom>
          <a:noFill/>
          <a:ln>
            <a:solidFill>
              <a:schemeClr val="accent1"/>
            </a:solidFill>
          </a:ln>
        </p:spPr>
        <p:txBody>
          <a:bodyPr wrap="square" rtlCol="0">
            <a:spAutoFit/>
          </a:bodyPr>
          <a:lstStyle/>
          <a:p>
            <a:r>
              <a:rPr lang="en-US" sz="1200" dirty="0"/>
              <a:t>Inner 1/3 of the center line</a:t>
            </a:r>
          </a:p>
        </p:txBody>
      </p:sp>
      <p:sp>
        <p:nvSpPr>
          <p:cNvPr id="9" name="TextBox 8">
            <a:extLst>
              <a:ext uri="{FF2B5EF4-FFF2-40B4-BE49-F238E27FC236}">
                <a16:creationId xmlns:a16="http://schemas.microsoft.com/office/drawing/2014/main" id="{B68673B0-4E0A-4A5D-B52F-A04DB4F66686}"/>
              </a:ext>
            </a:extLst>
          </p:cNvPr>
          <p:cNvSpPr txBox="1"/>
          <p:nvPr/>
        </p:nvSpPr>
        <p:spPr>
          <a:xfrm rot="16200000">
            <a:off x="686592" y="3707388"/>
            <a:ext cx="2270947" cy="276999"/>
          </a:xfrm>
          <a:prstGeom prst="rect">
            <a:avLst/>
          </a:prstGeom>
          <a:noFill/>
        </p:spPr>
        <p:txBody>
          <a:bodyPr wrap="square" rtlCol="0">
            <a:spAutoFit/>
          </a:bodyPr>
          <a:lstStyle/>
          <a:p>
            <a:pPr algn="ctr"/>
            <a:r>
              <a:rPr lang="en-US" sz="1200" dirty="0">
                <a:latin typeface="Garamond" panose="02020404030301010803" pitchFamily="18" charset="0"/>
              </a:rPr>
              <a:t>minutes</a:t>
            </a:r>
          </a:p>
        </p:txBody>
      </p:sp>
    </p:spTree>
    <p:extLst>
      <p:ext uri="{BB962C8B-B14F-4D97-AF65-F5344CB8AC3E}">
        <p14:creationId xmlns:p14="http://schemas.microsoft.com/office/powerpoint/2010/main" val="42462225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Five Rules</a:t>
            </a:r>
          </a:p>
        </p:txBody>
      </p:sp>
      <p:sp>
        <p:nvSpPr>
          <p:cNvPr id="3" name="Content Placeholder 2"/>
          <p:cNvSpPr>
            <a:spLocks noGrp="1"/>
          </p:cNvSpPr>
          <p:nvPr>
            <p:ph idx="1"/>
          </p:nvPr>
        </p:nvSpPr>
        <p:spPr/>
        <p:txBody>
          <a:bodyPr/>
          <a:lstStyle/>
          <a:p>
            <a:r>
              <a:rPr lang="en-US" dirty="0"/>
              <a:t>These rules are derived over time to further identify special cause variation</a:t>
            </a:r>
          </a:p>
          <a:p>
            <a:r>
              <a:rPr lang="en-US" dirty="0"/>
              <a:t>Data must be carefully plotted for these patterns to become evident</a:t>
            </a:r>
          </a:p>
          <a:p>
            <a:r>
              <a:rPr lang="en-US" dirty="0"/>
              <a:t>These five rules can be used in improvement projects to spur further investigation or to judge the effectiveness of your improvement activities</a:t>
            </a:r>
          </a:p>
        </p:txBody>
      </p:sp>
    </p:spTree>
    <p:extLst>
      <p:ext uri="{BB962C8B-B14F-4D97-AF65-F5344CB8AC3E}">
        <p14:creationId xmlns:p14="http://schemas.microsoft.com/office/powerpoint/2010/main" val="23379853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Control Charts Be Used in Healthcare?</a:t>
            </a:r>
          </a:p>
        </p:txBody>
      </p:sp>
      <p:sp>
        <p:nvSpPr>
          <p:cNvPr id="3" name="Content Placeholder 2"/>
          <p:cNvSpPr>
            <a:spLocks noGrp="1"/>
          </p:cNvSpPr>
          <p:nvPr>
            <p:ph idx="1"/>
          </p:nvPr>
        </p:nvSpPr>
        <p:spPr>
          <a:xfrm>
            <a:off x="691116" y="1553884"/>
            <a:ext cx="8005844" cy="3688072"/>
          </a:xfrm>
        </p:spPr>
        <p:txBody>
          <a:bodyPr/>
          <a:lstStyle/>
          <a:p>
            <a:pPr marL="0" indent="0">
              <a:buNone/>
            </a:pPr>
            <a:r>
              <a:rPr lang="en-US" dirty="0"/>
              <a:t>One study applied control charts to examine clinical variables in four common medical conditions and concluded they have a promising role but need more rigorous </a:t>
            </a:r>
            <a:r>
              <a:rPr lang="en-US" dirty="0" err="1"/>
              <a:t>evaluation</a:t>
            </a:r>
            <a:r>
              <a:rPr lang="en-US" sz="1600" baseline="60000" dirty="0" err="1"/>
              <a:t>4</a:t>
            </a:r>
            <a:endParaRPr lang="en-US" sz="1600" baseline="60000" dirty="0"/>
          </a:p>
          <a:p>
            <a:endParaRPr lang="en-US" dirty="0"/>
          </a:p>
        </p:txBody>
      </p:sp>
      <p:sp>
        <p:nvSpPr>
          <p:cNvPr id="4" name="TextBox 3"/>
          <p:cNvSpPr txBox="1"/>
          <p:nvPr/>
        </p:nvSpPr>
        <p:spPr>
          <a:xfrm>
            <a:off x="691116" y="5241956"/>
            <a:ext cx="8005844" cy="523220"/>
          </a:xfrm>
          <a:prstGeom prst="rect">
            <a:avLst/>
          </a:prstGeom>
          <a:noFill/>
        </p:spPr>
        <p:txBody>
          <a:bodyPr wrap="square" rtlCol="0">
            <a:spAutoFit/>
          </a:bodyPr>
          <a:lstStyle/>
          <a:p>
            <a:pPr algn="r"/>
            <a:r>
              <a:rPr lang="en-US" baseline="50000" dirty="0">
                <a:latin typeface="Garamond" panose="02020404030301010803" pitchFamily="18" charset="0"/>
              </a:rPr>
              <a:t>4</a:t>
            </a:r>
            <a:r>
              <a:rPr lang="en-US" dirty="0">
                <a:latin typeface="Garamond" panose="02020404030301010803" pitchFamily="18" charset="0"/>
              </a:rPr>
              <a:t> </a:t>
            </a:r>
            <a:r>
              <a:rPr lang="en-US" sz="1000" dirty="0">
                <a:latin typeface="Garamond" panose="02020404030301010803" pitchFamily="18" charset="0"/>
              </a:rPr>
              <a:t>R. Tennant, M. Mohammed, J. Coleman, U. Martin (2007). </a:t>
            </a:r>
            <a:r>
              <a:rPr lang="en-US" sz="1000" i="1" dirty="0">
                <a:latin typeface="Garamond" panose="02020404030301010803" pitchFamily="18" charset="0"/>
              </a:rPr>
              <a:t>“Monitoring patients using control charts: a systematic review”</a:t>
            </a:r>
            <a:r>
              <a:rPr lang="en-US" sz="1000" dirty="0">
                <a:latin typeface="Garamond" panose="02020404030301010803" pitchFamily="18" charset="0"/>
              </a:rPr>
              <a:t>. International Journal for Quality in Health Care. </a:t>
            </a:r>
            <a:r>
              <a:rPr lang="en-US" sz="1000" dirty="0">
                <a:latin typeface="Garamond" panose="02020404030301010803" pitchFamily="18" charset="0"/>
                <a:hlinkClick r:id="rId3"/>
              </a:rPr>
              <a:t>http://dx.doi.org/10.1093/intqhc/mzm015</a:t>
            </a:r>
            <a:r>
              <a:rPr lang="en-US" sz="1000" dirty="0">
                <a:latin typeface="Garamond" panose="02020404030301010803" pitchFamily="18" charset="0"/>
              </a:rPr>
              <a:t> First published online: 1 June 2007, </a:t>
            </a:r>
            <a:r>
              <a:rPr lang="en-US" sz="1000" dirty="0" err="1">
                <a:latin typeface="Garamond" panose="02020404030301010803" pitchFamily="18" charset="0"/>
              </a:rPr>
              <a:t>pp.187</a:t>
            </a:r>
            <a:r>
              <a:rPr lang="en-US" sz="1000" dirty="0">
                <a:latin typeface="Garamond" panose="02020404030301010803" pitchFamily="18" charset="0"/>
              </a:rPr>
              <a:t>-194</a:t>
            </a:r>
          </a:p>
        </p:txBody>
      </p:sp>
    </p:spTree>
    <p:extLst>
      <p:ext uri="{BB962C8B-B14F-4D97-AF65-F5344CB8AC3E}">
        <p14:creationId xmlns:p14="http://schemas.microsoft.com/office/powerpoint/2010/main" val="19642249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Control Charts Be Used in Healthcare?</a:t>
            </a:r>
          </a:p>
        </p:txBody>
      </p:sp>
      <p:sp>
        <p:nvSpPr>
          <p:cNvPr id="3" name="Content Placeholder 2"/>
          <p:cNvSpPr>
            <a:spLocks noGrp="1"/>
          </p:cNvSpPr>
          <p:nvPr>
            <p:ph idx="1"/>
          </p:nvPr>
        </p:nvSpPr>
        <p:spPr/>
        <p:txBody>
          <a:bodyPr/>
          <a:lstStyle/>
          <a:p>
            <a:pPr marL="0" indent="0">
              <a:buNone/>
            </a:pPr>
            <a:r>
              <a:rPr lang="en-US" dirty="0"/>
              <a:t>When you want to determine what type of control chart to use (run chart with goals or a control chart) remember this:</a:t>
            </a:r>
          </a:p>
          <a:p>
            <a:pPr lvl="1"/>
            <a:r>
              <a:rPr lang="en-US" dirty="0"/>
              <a:t>Let common sense prevail; you cannot have more than 100% of something or less than zero</a:t>
            </a:r>
          </a:p>
          <a:p>
            <a:pPr lvl="1"/>
            <a:r>
              <a:rPr lang="en-US" dirty="0"/>
              <a:t>Control charts follow precise mathematics</a:t>
            </a:r>
          </a:p>
          <a:p>
            <a:pPr lvl="1"/>
            <a:r>
              <a:rPr lang="en-US" dirty="0"/>
              <a:t>Remember the five rules and look for the patterns within the data</a:t>
            </a:r>
          </a:p>
          <a:p>
            <a:pPr lvl="1"/>
            <a:endParaRPr lang="en-US" dirty="0"/>
          </a:p>
          <a:p>
            <a:pPr lvl="1"/>
            <a:endParaRPr lang="en-US" dirty="0"/>
          </a:p>
        </p:txBody>
      </p:sp>
    </p:spTree>
    <p:extLst>
      <p:ext uri="{BB962C8B-B14F-4D97-AF65-F5344CB8AC3E}">
        <p14:creationId xmlns:p14="http://schemas.microsoft.com/office/powerpoint/2010/main" val="24393820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67360" y="1405029"/>
            <a:ext cx="8229600" cy="4272757"/>
          </a:xfrm>
        </p:spPr>
        <p:txBody>
          <a:bodyPr/>
          <a:lstStyle/>
          <a:p>
            <a:r>
              <a:rPr lang="en-US" sz="2600" dirty="0"/>
              <a:t>The idea of variation was based on earlier works far back as the </a:t>
            </a:r>
            <a:r>
              <a:rPr lang="en-US" sz="2600" dirty="0" err="1"/>
              <a:t>1700s</a:t>
            </a:r>
            <a:endParaRPr lang="en-US" sz="2600" dirty="0"/>
          </a:p>
          <a:p>
            <a:r>
              <a:rPr lang="en-US" sz="2600" dirty="0"/>
              <a:t>Processes have inherent variations categorized as common cause and special cause variation</a:t>
            </a:r>
          </a:p>
          <a:p>
            <a:r>
              <a:rPr lang="en-US" sz="2600" dirty="0"/>
              <a:t>Run charts are an effective way of determining variation</a:t>
            </a:r>
          </a:p>
          <a:p>
            <a:r>
              <a:rPr lang="en-US" sz="2600" dirty="0"/>
              <a:t>Special cause variation can be present in a system and following the guidelines for run charts and analyzing variation will help identify variations</a:t>
            </a:r>
          </a:p>
          <a:p>
            <a:r>
              <a:rPr lang="en-US" sz="2600" dirty="0"/>
              <a:t>Deeper analysis of your data leads to a better understanding of what may need to be improved</a:t>
            </a:r>
            <a:r>
              <a:rPr lang="en-US" dirty="0"/>
              <a:t> </a:t>
            </a:r>
          </a:p>
          <a:p>
            <a:endParaRPr lang="en-US" dirty="0"/>
          </a:p>
        </p:txBody>
      </p:sp>
    </p:spTree>
    <p:extLst>
      <p:ext uri="{BB962C8B-B14F-4D97-AF65-F5344CB8AC3E}">
        <p14:creationId xmlns:p14="http://schemas.microsoft.com/office/powerpoint/2010/main" val="16690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a:lstStyle/>
          <a:p>
            <a:r>
              <a:rPr lang="en-US" sz="2400" dirty="0"/>
              <a:t>Wheeler, D., (2000).  </a:t>
            </a:r>
            <a:r>
              <a:rPr lang="en-US" sz="2400" i="1" dirty="0"/>
              <a:t>Understanding Variation; The Key to managing Chaos</a:t>
            </a:r>
            <a:r>
              <a:rPr lang="en-US" sz="2400" dirty="0"/>
              <a:t> (2</a:t>
            </a:r>
            <a:r>
              <a:rPr lang="en-US" sz="2400" baseline="30000" dirty="0"/>
              <a:t>nd</a:t>
            </a:r>
            <a:r>
              <a:rPr lang="en-US" sz="2400" dirty="0"/>
              <a:t> edition). Knoxville, TN. </a:t>
            </a:r>
            <a:r>
              <a:rPr lang="en-US" sz="2400" dirty="0" err="1"/>
              <a:t>SPC</a:t>
            </a:r>
            <a:r>
              <a:rPr lang="en-US" sz="2400" dirty="0"/>
              <a:t> Press.</a:t>
            </a:r>
          </a:p>
          <a:p>
            <a:r>
              <a:rPr lang="en-US" sz="2400" dirty="0"/>
              <a:t>Provost, L., Murray, S. (2011).  </a:t>
            </a:r>
            <a:r>
              <a:rPr lang="en-US" sz="2400" i="1" dirty="0"/>
              <a:t>The Health Care Data Guide; Learning From Data for Improvement</a:t>
            </a:r>
            <a:r>
              <a:rPr lang="en-US" sz="2400" dirty="0"/>
              <a:t>. San Francisco, CA.  Jossey-Bass</a:t>
            </a:r>
          </a:p>
          <a:p>
            <a:r>
              <a:rPr lang="en-US" sz="2400" dirty="0"/>
              <a:t>Knowledge Center.  </a:t>
            </a:r>
            <a:r>
              <a:rPr lang="en-US" sz="2000" dirty="0">
                <a:hlinkClick r:id="rId3"/>
              </a:rPr>
              <a:t>http://qualityamerica.com/LSS-Knowledge-Center/statisticalprocesscontrol/statistical_process_control_defined.php</a:t>
            </a:r>
            <a:endParaRPr lang="en-US" sz="2000" dirty="0"/>
          </a:p>
          <a:p>
            <a:r>
              <a:rPr lang="en-US" sz="2400" dirty="0"/>
              <a:t> R. Tennant, M. Mohammed, J. Coleman, U. Martin (2007). </a:t>
            </a:r>
            <a:r>
              <a:rPr lang="en-US" sz="2400" i="1" dirty="0"/>
              <a:t>“Monitoring patients using control charts: a systematic review”</a:t>
            </a:r>
            <a:r>
              <a:rPr lang="en-US" sz="2400" dirty="0"/>
              <a:t>. International Journal for Quality in Health Care. </a:t>
            </a:r>
            <a:r>
              <a:rPr lang="en-US" sz="2400" dirty="0">
                <a:hlinkClick r:id="rId4"/>
              </a:rPr>
              <a:t>http://dx.doi.org/10.1093/intqhc/mzm015</a:t>
            </a:r>
            <a:r>
              <a:rPr lang="en-US" sz="2400" dirty="0"/>
              <a:t> First published online: 1 June 2007, pp. 187-194</a:t>
            </a:r>
          </a:p>
        </p:txBody>
      </p:sp>
    </p:spTree>
    <p:extLst>
      <p:ext uri="{BB962C8B-B14F-4D97-AF65-F5344CB8AC3E}">
        <p14:creationId xmlns:p14="http://schemas.microsoft.com/office/powerpoint/2010/main" val="313918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42AE-56A1-44C4-89C7-6EC6DAB69D37}"/>
              </a:ext>
            </a:extLst>
          </p:cNvPr>
          <p:cNvSpPr>
            <a:spLocks noGrp="1"/>
          </p:cNvSpPr>
          <p:nvPr>
            <p:ph type="title"/>
          </p:nvPr>
        </p:nvSpPr>
        <p:spPr>
          <a:xfrm>
            <a:off x="552420" y="2687737"/>
            <a:ext cx="8591580" cy="916700"/>
          </a:xfrm>
          <a:solidFill>
            <a:srgbClr val="C00000"/>
          </a:solidFill>
        </p:spPr>
        <p:txBody>
          <a:bodyPr>
            <a:normAutofit fontScale="90000"/>
          </a:bodyPr>
          <a:lstStyle/>
          <a:p>
            <a:r>
              <a:rPr lang="en-US" dirty="0">
                <a:solidFill>
                  <a:schemeClr val="bg1"/>
                </a:solidFill>
              </a:rPr>
              <a:t>Understanding Variation</a:t>
            </a:r>
            <a:br>
              <a:rPr lang="en-US" dirty="0">
                <a:solidFill>
                  <a:schemeClr val="bg1"/>
                </a:solidFill>
              </a:rPr>
            </a:br>
            <a:r>
              <a:rPr lang="en-US" dirty="0">
                <a:solidFill>
                  <a:schemeClr val="bg1"/>
                </a:solidFill>
              </a:rPr>
              <a:t>Part 1</a:t>
            </a:r>
          </a:p>
        </p:txBody>
      </p:sp>
    </p:spTree>
    <p:extLst>
      <p:ext uri="{BB962C8B-B14F-4D97-AF65-F5344CB8AC3E}">
        <p14:creationId xmlns:p14="http://schemas.microsoft.com/office/powerpoint/2010/main" val="198484268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48D9B-2860-4662-897F-2979529FE7B4}"/>
              </a:ext>
            </a:extLst>
          </p:cNvPr>
          <p:cNvSpPr>
            <a:spLocks noGrp="1"/>
          </p:cNvSpPr>
          <p:nvPr>
            <p:ph type="title"/>
          </p:nvPr>
        </p:nvSpPr>
        <p:spPr>
          <a:xfrm>
            <a:off x="378691" y="1450109"/>
            <a:ext cx="8395853" cy="1895349"/>
          </a:xfrm>
        </p:spPr>
        <p:txBody>
          <a:bodyPr>
            <a:normAutofit/>
          </a:bodyPr>
          <a:lstStyle/>
          <a:p>
            <a:r>
              <a:rPr lang="en-US" sz="1800" u="sng" dirty="0"/>
              <a:t>To hear the recording, go to</a:t>
            </a:r>
            <a:br>
              <a:rPr lang="en-US" sz="1800" u="sng" dirty="0">
                <a:hlinkClick r:id="rId2"/>
              </a:rPr>
            </a:br>
            <a:br>
              <a:rPr lang="en-US" sz="1800" u="sng" dirty="0">
                <a:hlinkClick r:id="rId2"/>
              </a:rPr>
            </a:br>
            <a:r>
              <a:rPr lang="en-US" sz="1800" u="sng" dirty="0">
                <a:hlinkClick r:id="rId2"/>
              </a:rPr>
              <a:t>https://meetny.webex.com/meetny/lsr.php?RCID=57f9eeb9bc7c488896d0d05c53401d52</a:t>
            </a:r>
            <a:r>
              <a:rPr lang="en-US" sz="1800" dirty="0"/>
              <a:t> </a:t>
            </a:r>
          </a:p>
        </p:txBody>
      </p:sp>
    </p:spTree>
    <p:extLst>
      <p:ext uri="{BB962C8B-B14F-4D97-AF65-F5344CB8AC3E}">
        <p14:creationId xmlns:p14="http://schemas.microsoft.com/office/powerpoint/2010/main" val="219145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2AD4-BD59-441E-8A77-DE59CA4FF805}"/>
              </a:ext>
            </a:extLst>
          </p:cNvPr>
          <p:cNvSpPr>
            <a:spLocks noGrp="1"/>
          </p:cNvSpPr>
          <p:nvPr>
            <p:ph type="title"/>
          </p:nvPr>
        </p:nvSpPr>
        <p:spPr/>
        <p:txBody>
          <a:bodyPr/>
          <a:lstStyle/>
          <a:p>
            <a:r>
              <a:rPr lang="en-US" dirty="0"/>
              <a:t>Why Understanding Variation Is Important</a:t>
            </a:r>
          </a:p>
        </p:txBody>
      </p:sp>
      <p:sp>
        <p:nvSpPr>
          <p:cNvPr id="3" name="Content Placeholder 2">
            <a:extLst>
              <a:ext uri="{FF2B5EF4-FFF2-40B4-BE49-F238E27FC236}">
                <a16:creationId xmlns:a16="http://schemas.microsoft.com/office/drawing/2014/main" id="{98B4502F-3F4C-4CE5-A552-EC69C3F99D88}"/>
              </a:ext>
            </a:extLst>
          </p:cNvPr>
          <p:cNvSpPr>
            <a:spLocks noGrp="1"/>
          </p:cNvSpPr>
          <p:nvPr>
            <p:ph idx="1"/>
          </p:nvPr>
        </p:nvSpPr>
        <p:spPr>
          <a:xfrm>
            <a:off x="467360" y="2047875"/>
            <a:ext cx="8229600" cy="2428875"/>
          </a:xfrm>
        </p:spPr>
        <p:txBody>
          <a:bodyPr/>
          <a:lstStyle/>
          <a:p>
            <a:r>
              <a:rPr lang="en-US" dirty="0"/>
              <a:t>Quality improvement is defined in </a:t>
            </a:r>
            <a:r>
              <a:rPr lang="en-US" dirty="0" err="1"/>
              <a:t>PCN</a:t>
            </a:r>
            <a:r>
              <a:rPr lang="en-US" dirty="0"/>
              <a:t> 15-02 </a:t>
            </a:r>
            <a:r>
              <a:rPr lang="en-US" sz="2000" dirty="0"/>
              <a:t>(revised 11/30/2018)</a:t>
            </a:r>
          </a:p>
          <a:p>
            <a:r>
              <a:rPr lang="en-US" dirty="0" err="1"/>
              <a:t>PCN</a:t>
            </a:r>
            <a:r>
              <a:rPr lang="en-US" dirty="0"/>
              <a:t> 15-02 states that “Quality improvement entails the development and implementation of activities to make changes to the program in response to the performance data </a:t>
            </a:r>
            <a:r>
              <a:rPr lang="en-US" dirty="0" err="1"/>
              <a:t>results.”</a:t>
            </a:r>
            <a:r>
              <a:rPr lang="en-US" baseline="30000" dirty="0" err="1"/>
              <a:t>1</a:t>
            </a:r>
            <a:endParaRPr lang="en-US" baseline="30000" dirty="0"/>
          </a:p>
          <a:p>
            <a:endParaRPr lang="en-US" dirty="0"/>
          </a:p>
          <a:p>
            <a:pPr marL="0" indent="0">
              <a:buNone/>
            </a:pPr>
            <a:endParaRPr lang="en-US" dirty="0"/>
          </a:p>
        </p:txBody>
      </p:sp>
      <p:sp>
        <p:nvSpPr>
          <p:cNvPr id="4" name="Content Placeholder 2">
            <a:extLst>
              <a:ext uri="{FF2B5EF4-FFF2-40B4-BE49-F238E27FC236}">
                <a16:creationId xmlns:a16="http://schemas.microsoft.com/office/drawing/2014/main" id="{3BC73C49-ECEE-4D59-9AA8-5255B61AFD5F}"/>
              </a:ext>
            </a:extLst>
          </p:cNvPr>
          <p:cNvSpPr txBox="1">
            <a:spLocks/>
          </p:cNvSpPr>
          <p:nvPr/>
        </p:nvSpPr>
        <p:spPr>
          <a:xfrm>
            <a:off x="619471" y="5534439"/>
            <a:ext cx="8229600" cy="406129"/>
          </a:xfrm>
          <a:prstGeom prst="rect">
            <a:avLst/>
          </a:prstGeom>
        </p:spPr>
        <p:txBody>
          <a:bodyPr/>
          <a:lstStyle>
            <a:lvl1pPr marL="228600" indent="-228600" algn="l" defTabSz="914400" rtl="0" eaLnBrk="1" latinLnBrk="0" hangingPunct="1">
              <a:lnSpc>
                <a:spcPct val="90000"/>
              </a:lnSpc>
              <a:spcBef>
                <a:spcPts val="1000"/>
              </a:spcBef>
              <a:buClr>
                <a:srgbClr val="FF0000"/>
              </a:buClr>
              <a:buFont typeface="Arial" panose="020B0604020202020204" pitchFamily="34" charset="0"/>
              <a:buChar char="•"/>
              <a:defRPr sz="2800" kern="1200">
                <a:solidFill>
                  <a:schemeClr val="tx1"/>
                </a:solidFill>
                <a:latin typeface="Garamond" panose="02020404030301010803" pitchFamily="18" charset="0"/>
                <a:ea typeface="+mn-ea"/>
                <a:cs typeface="+mn-cs"/>
              </a:defRPr>
            </a:lvl1pPr>
            <a:lvl2pPr marL="685800" indent="-228600" algn="l" defTabSz="914400" rtl="0" eaLnBrk="1" latinLnBrk="0" hangingPunct="1">
              <a:lnSpc>
                <a:spcPct val="90000"/>
              </a:lnSpc>
              <a:spcBef>
                <a:spcPts val="500"/>
              </a:spcBef>
              <a:buClr>
                <a:srgbClr val="FF0000"/>
              </a:buClr>
              <a:buFont typeface="Arial" panose="020B0604020202020204" pitchFamily="34" charset="0"/>
              <a:buChar char="•"/>
              <a:defRPr sz="2400" b="0" i="0" u="none" kern="1200">
                <a:solidFill>
                  <a:schemeClr val="tx1"/>
                </a:solidFill>
                <a:latin typeface="Garamond" panose="02020404030301010803" pitchFamily="18" charset="0"/>
                <a:ea typeface="+mn-ea"/>
                <a:cs typeface="+mn-cs"/>
              </a:defRPr>
            </a:lvl2pPr>
            <a:lvl3pPr marL="1143000" indent="-228600" algn="l" defTabSz="914400" rtl="0" eaLnBrk="1" latinLnBrk="0" hangingPunct="1">
              <a:lnSpc>
                <a:spcPct val="90000"/>
              </a:lnSpc>
              <a:spcBef>
                <a:spcPts val="500"/>
              </a:spcBef>
              <a:buClr>
                <a:srgbClr val="FF0000"/>
              </a:buClr>
              <a:buFont typeface="Arial" panose="020B0604020202020204" pitchFamily="34" charset="0"/>
              <a:buChar char="•"/>
              <a:defRPr sz="2000" kern="1200">
                <a:solidFill>
                  <a:schemeClr val="tx1"/>
                </a:solidFill>
                <a:latin typeface="Garamond" panose="02020404030301010803" pitchFamily="18" charset="0"/>
                <a:ea typeface="+mn-ea"/>
                <a:cs typeface="+mn-cs"/>
              </a:defRPr>
            </a:lvl3pPr>
            <a:lvl4pPr marL="16002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4pPr>
            <a:lvl5pPr marL="2057400" indent="-228600" algn="l" defTabSz="914400" rtl="0" eaLnBrk="1" latinLnBrk="0" hangingPunct="1">
              <a:lnSpc>
                <a:spcPct val="90000"/>
              </a:lnSpc>
              <a:spcBef>
                <a:spcPts val="500"/>
              </a:spcBef>
              <a:buClr>
                <a:srgbClr val="FF0000"/>
              </a:buClr>
              <a:buFont typeface="Arial" panose="020B0604020202020204" pitchFamily="34" charset="0"/>
              <a:buChar char="•"/>
              <a:defRPr sz="1800" kern="1200">
                <a:solidFill>
                  <a:schemeClr val="tx1"/>
                </a:solidFill>
                <a:latin typeface="Garamond" panose="020204040303010108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600" baseline="30000" dirty="0"/>
              <a:t>1</a:t>
            </a:r>
            <a:r>
              <a:rPr lang="en-US" sz="1200" dirty="0"/>
              <a:t>  https://hab.hrsa.gov/sites/default/files/hab/Global/CQM-PCN-15-02.pdf</a:t>
            </a:r>
          </a:p>
        </p:txBody>
      </p:sp>
    </p:spTree>
    <p:extLst>
      <p:ext uri="{BB962C8B-B14F-4D97-AF65-F5344CB8AC3E}">
        <p14:creationId xmlns:p14="http://schemas.microsoft.com/office/powerpoint/2010/main" val="2149716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ED083-11AA-4F26-AA35-146D6D952860}"/>
              </a:ext>
            </a:extLst>
          </p:cNvPr>
          <p:cNvSpPr>
            <a:spLocks noGrp="1"/>
          </p:cNvSpPr>
          <p:nvPr>
            <p:ph type="title"/>
          </p:nvPr>
        </p:nvSpPr>
        <p:spPr/>
        <p:txBody>
          <a:bodyPr/>
          <a:lstStyle/>
          <a:p>
            <a:r>
              <a:rPr lang="en-US" dirty="0"/>
              <a:t>Why Understanding Variation Is Important</a:t>
            </a:r>
          </a:p>
        </p:txBody>
      </p:sp>
      <p:sp>
        <p:nvSpPr>
          <p:cNvPr id="3" name="Content Placeholder 2">
            <a:extLst>
              <a:ext uri="{FF2B5EF4-FFF2-40B4-BE49-F238E27FC236}">
                <a16:creationId xmlns:a16="http://schemas.microsoft.com/office/drawing/2014/main" id="{0DBEF130-0682-481A-87BE-BF9D797417ED}"/>
              </a:ext>
            </a:extLst>
          </p:cNvPr>
          <p:cNvSpPr>
            <a:spLocks noGrp="1"/>
          </p:cNvSpPr>
          <p:nvPr>
            <p:ph idx="1"/>
          </p:nvPr>
        </p:nvSpPr>
        <p:spPr>
          <a:xfrm>
            <a:off x="467360" y="1943100"/>
            <a:ext cx="8229600" cy="3324225"/>
          </a:xfrm>
        </p:spPr>
        <p:txBody>
          <a:bodyPr/>
          <a:lstStyle/>
          <a:p>
            <a:pPr marL="0" indent="0">
              <a:buNone/>
            </a:pPr>
            <a:r>
              <a:rPr lang="en-US" dirty="0"/>
              <a:t>If you do not interpret your data correctly, it can lead to problems</a:t>
            </a:r>
          </a:p>
          <a:p>
            <a:r>
              <a:rPr lang="en-US" dirty="0"/>
              <a:t>Fluctuations in data measured over time may or may not indicate a problem in a system</a:t>
            </a:r>
          </a:p>
          <a:p>
            <a:r>
              <a:rPr lang="en-US" dirty="0"/>
              <a:t>Not all fluctuation in a system is bad</a:t>
            </a:r>
          </a:p>
          <a:p>
            <a:r>
              <a:rPr lang="en-US" dirty="0"/>
              <a:t>The behavior of a system can be influenced by factors external to the system</a:t>
            </a:r>
          </a:p>
          <a:p>
            <a:endParaRPr lang="en-US" dirty="0"/>
          </a:p>
        </p:txBody>
      </p:sp>
    </p:spTree>
    <p:extLst>
      <p:ext uri="{BB962C8B-B14F-4D97-AF65-F5344CB8AC3E}">
        <p14:creationId xmlns:p14="http://schemas.microsoft.com/office/powerpoint/2010/main" val="37426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0AD2A-6ADF-435A-AFD7-2029BD01CF5A}"/>
              </a:ext>
            </a:extLst>
          </p:cNvPr>
          <p:cNvSpPr>
            <a:spLocks noGrp="1"/>
          </p:cNvSpPr>
          <p:nvPr>
            <p:ph type="title"/>
          </p:nvPr>
        </p:nvSpPr>
        <p:spPr/>
        <p:txBody>
          <a:bodyPr/>
          <a:lstStyle/>
          <a:p>
            <a:r>
              <a:rPr lang="en-US" dirty="0"/>
              <a:t>How Variation Can Effect Improvement</a:t>
            </a:r>
          </a:p>
        </p:txBody>
      </p:sp>
      <p:sp>
        <p:nvSpPr>
          <p:cNvPr id="3" name="Content Placeholder 2">
            <a:extLst>
              <a:ext uri="{FF2B5EF4-FFF2-40B4-BE49-F238E27FC236}">
                <a16:creationId xmlns:a16="http://schemas.microsoft.com/office/drawing/2014/main" id="{E86A7DC3-8D99-468F-A746-87240516DB58}"/>
              </a:ext>
            </a:extLst>
          </p:cNvPr>
          <p:cNvSpPr>
            <a:spLocks noGrp="1"/>
          </p:cNvSpPr>
          <p:nvPr>
            <p:ph idx="1"/>
          </p:nvPr>
        </p:nvSpPr>
        <p:spPr>
          <a:xfrm>
            <a:off x="467360" y="1819564"/>
            <a:ext cx="8229600" cy="3794427"/>
          </a:xfrm>
        </p:spPr>
        <p:txBody>
          <a:bodyPr/>
          <a:lstStyle/>
          <a:p>
            <a:r>
              <a:rPr lang="en-US" dirty="0"/>
              <a:t>Reliable, validated data is the key to meaningful improvement</a:t>
            </a:r>
          </a:p>
          <a:p>
            <a:r>
              <a:rPr lang="en-US" dirty="0"/>
              <a:t>Variation is best determined by rigorous analysis of your data</a:t>
            </a:r>
          </a:p>
          <a:p>
            <a:r>
              <a:rPr lang="en-US" dirty="0"/>
              <a:t>Variation can effect the system in either a positive or negative way</a:t>
            </a:r>
          </a:p>
          <a:p>
            <a:r>
              <a:rPr lang="en-US" dirty="0"/>
              <a:t>To learn more about these tools and others, go to ASQ.org or contact CQII for help and guidance</a:t>
            </a:r>
          </a:p>
          <a:p>
            <a:endParaRPr lang="en-US" dirty="0"/>
          </a:p>
          <a:p>
            <a:endParaRPr lang="en-US" dirty="0"/>
          </a:p>
          <a:p>
            <a:endParaRPr lang="en-US" dirty="0"/>
          </a:p>
        </p:txBody>
      </p:sp>
    </p:spTree>
    <p:extLst>
      <p:ext uri="{BB962C8B-B14F-4D97-AF65-F5344CB8AC3E}">
        <p14:creationId xmlns:p14="http://schemas.microsoft.com/office/powerpoint/2010/main" val="123089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Variation</a:t>
            </a:r>
            <a:br>
              <a:rPr lang="en-US" dirty="0"/>
            </a:br>
            <a:r>
              <a:rPr lang="en-US" sz="2400" i="1" dirty="0"/>
              <a:t>Your Drive to Work </a:t>
            </a:r>
          </a:p>
        </p:txBody>
      </p:sp>
      <p:sp>
        <p:nvSpPr>
          <p:cNvPr id="3" name="Content Placeholder 2"/>
          <p:cNvSpPr>
            <a:spLocks noGrp="1"/>
          </p:cNvSpPr>
          <p:nvPr>
            <p:ph idx="1"/>
          </p:nvPr>
        </p:nvSpPr>
        <p:spPr>
          <a:xfrm>
            <a:off x="467360" y="1541721"/>
            <a:ext cx="8229600" cy="4389859"/>
          </a:xfrm>
        </p:spPr>
        <p:txBody>
          <a:bodyPr/>
          <a:lstStyle/>
          <a:p>
            <a:r>
              <a:rPr lang="en-US" dirty="0"/>
              <a:t>Your drive to work takes you anywhere between 30-40 minutes (28m if you hit the lights just right)</a:t>
            </a:r>
          </a:p>
          <a:p>
            <a:r>
              <a:rPr lang="en-US" dirty="0"/>
              <a:t>Some days there seems to be more traffic than others and that slows you down.  </a:t>
            </a:r>
          </a:p>
          <a:p>
            <a:pPr lvl="1"/>
            <a:r>
              <a:rPr lang="en-US" dirty="0"/>
              <a:t>Think of your drive as a process with some mild variation</a:t>
            </a:r>
          </a:p>
          <a:p>
            <a:pPr lvl="1"/>
            <a:r>
              <a:rPr lang="en-US" dirty="0"/>
              <a:t>You can reasonably predict the outcome of your commute</a:t>
            </a:r>
          </a:p>
          <a:p>
            <a:pPr lvl="1"/>
            <a:r>
              <a:rPr lang="en-US" dirty="0"/>
              <a:t>Its impossible for you to predict the volume of traffic on the road on a given day</a:t>
            </a:r>
          </a:p>
          <a:p>
            <a:pPr lvl="1"/>
            <a:r>
              <a:rPr lang="en-US" dirty="0"/>
              <a:t>To effectively measure variation, it should be measured and graphed over time</a:t>
            </a:r>
          </a:p>
          <a:p>
            <a:pPr marL="0" indent="0">
              <a:buNone/>
            </a:pPr>
            <a:endParaRPr lang="en-US" sz="2000" dirty="0"/>
          </a:p>
        </p:txBody>
      </p:sp>
    </p:spTree>
    <p:extLst>
      <p:ext uri="{BB962C8B-B14F-4D97-AF65-F5344CB8AC3E}">
        <p14:creationId xmlns:p14="http://schemas.microsoft.com/office/powerpoint/2010/main" val="196502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654C6-F9B1-4CD5-A5F1-EFEFCCA7B19F}"/>
              </a:ext>
            </a:extLst>
          </p:cNvPr>
          <p:cNvSpPr>
            <a:spLocks noGrp="1"/>
          </p:cNvSpPr>
          <p:nvPr>
            <p:ph type="title"/>
          </p:nvPr>
        </p:nvSpPr>
        <p:spPr/>
        <p:txBody>
          <a:bodyPr>
            <a:normAutofit fontScale="90000"/>
          </a:bodyPr>
          <a:lstStyle/>
          <a:p>
            <a:r>
              <a:rPr lang="en-US" dirty="0"/>
              <a:t>Understanding Variation</a:t>
            </a:r>
            <a:br>
              <a:rPr lang="en-US" dirty="0"/>
            </a:br>
            <a:r>
              <a:rPr lang="en-US" sz="2400" i="1" dirty="0"/>
              <a:t>Your Drive to Work </a:t>
            </a:r>
            <a:endParaRPr lang="en-US" dirty="0"/>
          </a:p>
        </p:txBody>
      </p:sp>
      <p:graphicFrame>
        <p:nvGraphicFramePr>
          <p:cNvPr id="5" name="Chart 4">
            <a:extLst>
              <a:ext uri="{FF2B5EF4-FFF2-40B4-BE49-F238E27FC236}">
                <a16:creationId xmlns:a16="http://schemas.microsoft.com/office/drawing/2014/main" id="{960F83E8-EAC5-4C24-9AA8-3629379540AD}"/>
              </a:ext>
            </a:extLst>
          </p:cNvPr>
          <p:cNvGraphicFramePr>
            <a:graphicFrameLocks/>
          </p:cNvGraphicFramePr>
          <p:nvPr>
            <p:extLst>
              <p:ext uri="{D42A27DB-BD31-4B8C-83A1-F6EECF244321}">
                <p14:modId xmlns:p14="http://schemas.microsoft.com/office/powerpoint/2010/main" val="1281192952"/>
              </p:ext>
            </p:extLst>
          </p:nvPr>
        </p:nvGraphicFramePr>
        <p:xfrm>
          <a:off x="814387" y="1381125"/>
          <a:ext cx="7515225" cy="4095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580057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TPVERSION" val="5"/>
  <p:tag name="TPFULLVERSION" val="5.3.1.3337"/>
  <p:tag name="PPTVERSION" val="16"/>
  <p:tag name="TPOS" val="2"/>
  <p:tag name="MMPROD_UIDATA" val="&lt;database version=&quot;10.0&quot;&gt;&lt;object type=&quot;1&quot; unique_id=&quot;10001&quot;&gt;&lt;object type=&quot;8&quot; unique_id=&quot;36001&quot;&gt;&lt;/object&gt;&lt;object type=&quot;2&quot; unique_id=&quot;36002&quot;&gt;&lt;object type=&quot;3&quot; unique_id=&quot;36004&quot;&gt;&lt;property id=&quot;20148&quot; value=&quot;5&quot;/&gt;&lt;property id=&quot;20300&quot; value=&quot;Slide 29 - &amp;quot;Rules for Identifying Special Cause Variation&amp;quot;&quot;/&gt;&lt;property id=&quot;20307&quot; value=&quot;257&quot;/&gt;&lt;/object&gt;&lt;object type=&quot;3&quot; unique_id=&quot;77861&quot;&gt;&lt;property id=&quot;20148&quot; value=&quot;5&quot;/&gt;&lt;property id=&quot;20300&quot; value=&quot;Slide 1 - &amp;quot;Understanding Variation and the Tools Used to Identify It&amp;quot;&quot;/&gt;&lt;property id=&quot;20307&quot; value=&quot;282&quot;/&gt;&lt;/object&gt;&lt;object type=&quot;3&quot; unique_id=&quot;77864&quot;&gt;&lt;property id=&quot;20148&quot; value=&quot;5&quot;/&gt;&lt;property id=&quot;20300&quot; value=&quot;Slide 8 - &amp;quot;Understanding Variation Your Drive to Work &amp;quot;&quot;/&gt;&lt;property id=&quot;20307&quot; value=&quot;270&quot;/&gt;&lt;/object&gt;&lt;object type=&quot;3&quot; unique_id=&quot;77865&quot;&gt;&lt;property id=&quot;20148&quot; value=&quot;5&quot;/&gt;&lt;property id=&quot;20300&quot; value=&quot;Slide 13 - &amp;quot;Understanding Variation Your Journey Continues&amp;quot;&quot;/&gt;&lt;property id=&quot;20307&quot; value=&quot;284&quot;/&gt;&lt;/object&gt;&lt;object type=&quot;3&quot; unique_id=&quot;77867&quot;&gt;&lt;property id=&quot;20148&quot; value=&quot;5&quot;/&gt;&lt;property id=&quot;20300&quot; value=&quot;Slide 11 - &amp;quot;What’s Going On in Our Example&amp;quot;&quot;/&gt;&lt;property id=&quot;20307&quot; value=&quot;272&quot;/&gt;&lt;/object&gt;&lt;object type=&quot;3&quot; unique_id=&quot;77868&quot;&gt;&lt;property id=&quot;20148&quot; value=&quot;5&quot;/&gt;&lt;property id=&quot;20300&quot; value=&quot;Slide 12 - &amp;quot;Common Cause Variation&amp;quot;&quot;/&gt;&lt;property id=&quot;20307&quot; value=&quot;273&quot;/&gt;&lt;/object&gt;&lt;object type=&quot;3&quot; unique_id=&quot;77869&quot;&gt;&lt;property id=&quot;20148&quot; value=&quot;5&quot;/&gt;&lt;property id=&quot;20300&quot; value=&quot;Slide 14 - &amp;quot;Special Cause Variation&amp;quot;&quot;/&gt;&lt;property id=&quot;20307&quot; value=&quot;274&quot;/&gt;&lt;/object&gt;&lt;object type=&quot;3&quot; unique_id=&quot;77870&quot;&gt;&lt;property id=&quot;20148&quot; value=&quot;5&quot;/&gt;&lt;property id=&quot;20300&quot; value=&quot;Slide 15 - &amp;quot;Special Cause Variation&amp;quot;&quot;/&gt;&lt;property id=&quot;20307&quot; value=&quot;275&quot;/&gt;&lt;/object&gt;&lt;object type=&quot;3&quot; unique_id=&quot;77871&quot;&gt;&lt;property id=&quot;20148&quot; value=&quot;5&quot;/&gt;&lt;property id=&quot;20300&quot; value=&quot;Slide 16 - &amp;quot;Identifying Variation Through Charting&amp;quot;&quot;/&gt;&lt;property id=&quot;20307&quot; value=&quot;264&quot;/&gt;&lt;/object&gt;&lt;object type=&quot;3&quot; unique_id=&quot;77872&quot;&gt;&lt;property id=&quot;20148&quot; value=&quot;5&quot;/&gt;&lt;property id=&quot;20300&quot; value=&quot;Slide 17 - &amp;quot;Variation in Healthcare Viral Suppression&amp;quot;&quot;/&gt;&lt;property id=&quot;20307&quot; value=&quot;268&quot;/&gt;&lt;/object&gt;&lt;object type=&quot;3&quot; unique_id=&quot;77875&quot;&gt;&lt;property id=&quot;20148&quot; value=&quot;5&quot;/&gt;&lt;property id=&quot;20300&quot; value=&quot;Slide 30 - &amp;quot;Rule One&amp;quot;&quot;/&gt;&lt;property id=&quot;20307&quot; value=&quot;258&quot;/&gt;&lt;/object&gt;&lt;object type=&quot;3&quot; unique_id=&quot;77876&quot;&gt;&lt;property id=&quot;20148&quot; value=&quot;5&quot;/&gt;&lt;property id=&quot;20300&quot; value=&quot;Slide 31 - &amp;quot;Rule Two&amp;quot;&quot;/&gt;&lt;property id=&quot;20307&quot; value=&quot;259&quot;/&gt;&lt;/object&gt;&lt;object type=&quot;3&quot; unique_id=&quot;77877&quot;&gt;&lt;property id=&quot;20148&quot; value=&quot;5&quot;/&gt;&lt;property id=&quot;20300&quot; value=&quot;Slide 32 - &amp;quot;Rule Three&amp;quot;&quot;/&gt;&lt;property id=&quot;20307&quot; value=&quot;260&quot;/&gt;&lt;/object&gt;&lt;object type=&quot;3&quot; unique_id=&quot;77878&quot;&gt;&lt;property id=&quot;20148&quot; value=&quot;5&quot;/&gt;&lt;property id=&quot;20300&quot; value=&quot;Slide 33 - &amp;quot;Rule Four&amp;quot;&quot;/&gt;&lt;property id=&quot;20307&quot; value=&quot;261&quot;/&gt;&lt;/object&gt;&lt;object type=&quot;3&quot; unique_id=&quot;77879&quot;&gt;&lt;property id=&quot;20148&quot; value=&quot;5&quot;/&gt;&lt;property id=&quot;20300&quot; value=&quot;Slide 34 - &amp;quot;Rule Five&amp;quot;&quot;/&gt;&lt;property id=&quot;20307&quot; value=&quot;262&quot;/&gt;&lt;/object&gt;&lt;object type=&quot;3&quot; unique_id=&quot;77880&quot;&gt;&lt;property id=&quot;20148&quot; value=&quot;5&quot;/&gt;&lt;property id=&quot;20300&quot; value=&quot;Slide 19&quot;/&gt;&lt;property id=&quot;20307&quot; value=&quot;263&quot;/&gt;&lt;/object&gt;&lt;object type=&quot;3&quot; unique_id=&quot;77881&quot;&gt;&lt;property id=&quot;20148&quot; value=&quot;5&quot;/&gt;&lt;property id=&quot;20300&quot; value=&quot;Slide 22 - &amp;quot;Statistical Control&amp;quot;&quot;/&gt;&lt;property id=&quot;20307&quot; value=&quot;276&quot;/&gt;&lt;/object&gt;&lt;object type=&quot;3&quot; unique_id=&quot;77882&quot;&gt;&lt;property id=&quot;20148&quot; value=&quot;5&quot;/&gt;&lt;property id=&quot;20300&quot; value=&quot;Slide 23 - &amp;quot;Control Charts&amp;quot;&quot;/&gt;&lt;property id=&quot;20307&quot; value=&quot;277&quot;/&gt;&lt;/object&gt;&lt;object type=&quot;3&quot; unique_id=&quot;77884&quot;&gt;&lt;property id=&quot;20148&quot; value=&quot;5&quot;/&gt;&lt;property id=&quot;20300&quot; value=&quot;Slide 28 - &amp;quot;Evolution of the Control Chart&amp;quot;&quot;/&gt;&lt;property id=&quot;20307&quot; value=&quot;279&quot;/&gt;&lt;/object&gt;&lt;object type=&quot;3&quot; unique_id=&quot;77885&quot;&gt;&lt;property id=&quot;20148&quot; value=&quot;5&quot;/&gt;&lt;property id=&quot;20300&quot; value=&quot;Slide 24 - &amp;quot;Control Charts&amp;quot;&quot;/&gt;&lt;property id=&quot;20307&quot; value=&quot;280&quot;/&gt;&lt;/object&gt;&lt;object type=&quot;3&quot; unique_id=&quot;77886&quot;&gt;&lt;property id=&quot;20148&quot; value=&quot;5&quot;/&gt;&lt;property id=&quot;20300&quot; value=&quot;Slide 26 - &amp;quot;Statistical Control&amp;quot;&quot;/&gt;&lt;property id=&quot;20307&quot; value=&quot;281&quot;/&gt;&lt;/object&gt;&lt;object type=&quot;3&quot; unique_id=&quot;78584&quot;&gt;&lt;property id=&quot;20148&quot; value=&quot;5&quot;/&gt;&lt;property id=&quot;20300&quot; value=&quot;Slide 18 - &amp;quot;Summary&amp;quot;&quot;/&gt;&lt;property id=&quot;20307&quot; value=&quot;286&quot;/&gt;&lt;/object&gt;&lt;object type=&quot;3&quot; unique_id=&quot;78585&quot;&gt;&lt;property id=&quot;20148&quot; value=&quot;5&quot;/&gt;&lt;property id=&quot;20300&quot; value=&quot;Slide 20 - &amp;quot;Introduction&amp;quot;&quot;/&gt;&lt;property id=&quot;20307&quot; value=&quot;287&quot;/&gt;&lt;/object&gt;&lt;object type=&quot;3&quot; unique_id=&quot;78586&quot;&gt;&lt;property id=&quot;20148&quot; value=&quot;5&quot;/&gt;&lt;property id=&quot;20300&quot; value=&quot;Slide 21 - &amp;quot;Introduction&amp;quot;&quot;/&gt;&lt;property id=&quot;20307&quot; value=&quot;288&quot;/&gt;&lt;/object&gt;&lt;object type=&quot;3&quot; unique_id=&quot;78587&quot;&gt;&lt;property id=&quot;20148&quot; value=&quot;5&quot;/&gt;&lt;property id=&quot;20300&quot; value=&quot;Slide 25 - &amp;quot;Control Charts&amp;quot;&quot;/&gt;&lt;property id=&quot;20307&quot; value=&quot;289&quot;/&gt;&lt;/object&gt;&lt;object type=&quot;3&quot; unique_id=&quot;78588&quot;&gt;&lt;property id=&quot;20148&quot; value=&quot;5&quot;/&gt;&lt;property id=&quot;20300&quot; value=&quot;Slide 27 - &amp;quot;Statistical Control&amp;quot;&quot;/&gt;&lt;property id=&quot;20307&quot; value=&quot;290&quot;/&gt;&lt;/object&gt;&lt;object type=&quot;3&quot; unique_id=&quot;78590&quot;&gt;&lt;property id=&quot;20148&quot; value=&quot;5&quot;/&gt;&lt;property id=&quot;20300&quot; value=&quot;Slide 37 - &amp;quot;Can Control Charts Be Used in Healthcare?&amp;quot;&quot;/&gt;&lt;property id=&quot;20307&quot; value=&quot;292&quot;/&gt;&lt;/object&gt;&lt;object type=&quot;3&quot; unique_id=&quot;78795&quot;&gt;&lt;property id=&quot;20148&quot; value=&quot;5&quot;/&gt;&lt;property id=&quot;20300&quot; value=&quot;Slide 36 - &amp;quot;Can Control Charts Be Used in Healthcare?&amp;quot;&quot;/&gt;&lt;property id=&quot;20307&quot; value=&quot;294&quot;/&gt;&lt;/object&gt;&lt;object type=&quot;3&quot; unique_id=&quot;78901&quot;&gt;&lt;property id=&quot;20148&quot; value=&quot;5&quot;/&gt;&lt;property id=&quot;20300&quot; value=&quot;Slide 39 - &amp;quot;Resources&amp;quot;&quot;/&gt;&lt;property id=&quot;20307&quot; value=&quot;295&quot;/&gt;&lt;/object&gt;&lt;object type=&quot;3&quot; unique_id=&quot;79046&quot;&gt;&lt;property id=&quot;20148&quot; value=&quot;5&quot;/&gt;&lt;property id=&quot;20300&quot; value=&quot;Slide 3 - &amp;quot;Introduction&amp;quot;&quot;/&gt;&lt;property id=&quot;20307&quot; value=&quot;296&quot;/&gt;&lt;/object&gt;&lt;object type=&quot;3&quot; unique_id=&quot;79047&quot;&gt;&lt;property id=&quot;20148&quot; value=&quot;5&quot;/&gt;&lt;property id=&quot;20300&quot; value=&quot;Slide 38 - &amp;quot;Summary&amp;quot;&quot;/&gt;&lt;property id=&quot;20307&quot; value=&quot;297&quot;/&gt;&lt;/object&gt;&lt;object type=&quot;3&quot; unique_id=&quot;79762&quot;&gt;&lt;property id=&quot;20148&quot; value=&quot;5&quot;/&gt;&lt;property id=&quot;20300&quot; value=&quot;Slide 35 - &amp;quot;Summary of Five Rules&amp;quot;&quot;/&gt;&lt;property id=&quot;20307&quot; value=&quot;300&quot;/&gt;&lt;/object&gt;&lt;object type=&quot;3&quot; unique_id=&quot;155230&quot;&gt;&lt;property id=&quot;20148&quot; value=&quot;5&quot;/&gt;&lt;property id=&quot;20300&quot; value=&quot;Slide 5 - &amp;quot;Why Understanding Variation Is Important&amp;quot;&quot;/&gt;&lt;property id=&quot;20307&quot; value=&quot;301&quot;/&gt;&lt;/object&gt;&lt;object type=&quot;3&quot; unique_id=&quot;155231&quot;&gt;&lt;property id=&quot;20148&quot; value=&quot;5&quot;/&gt;&lt;property id=&quot;20300&quot; value=&quot;Slide 4 - &amp;quot;Understanding Variation Part 1&amp;quot;&quot;/&gt;&lt;property id=&quot;20307&quot; value=&quot;302&quot;/&gt;&lt;/object&gt;&lt;object type=&quot;3&quot; unique_id=&quot;155622&quot;&gt;&lt;property id=&quot;20148&quot; value=&quot;5&quot;/&gt;&lt;property id=&quot;20300&quot; value=&quot;Slide 10 - &amp;quot;Understanding Variation Your Drive to Work &amp;quot;&quot;/&gt;&lt;property id=&quot;20307&quot; value=&quot;303&quot;/&gt;&lt;/object&gt;&lt;object type=&quot;3&quot; unique_id=&quot;156177&quot;&gt;&lt;property id=&quot;20148&quot; value=&quot;5&quot;/&gt;&lt;property id=&quot;20300&quot; value=&quot;Slide 2 - &amp;quot;Learning Objectives&amp;quot;&quot;/&gt;&lt;property id=&quot;20307&quot; value=&quot;304&quot;/&gt;&lt;/object&gt;&lt;object type=&quot;3&quot; unique_id=&quot;156178&quot;&gt;&lt;property id=&quot;20148&quot; value=&quot;5&quot;/&gt;&lt;property id=&quot;20300&quot; value=&quot;Slide 7 - &amp;quot;How Variation Can Effect Improvement&amp;quot;&quot;/&gt;&lt;property id=&quot;20307&quot; value=&quot;305&quot;/&gt;&lt;/object&gt;&lt;object type=&quot;3&quot; unique_id=&quot;163421&quot;&gt;&lt;property id=&quot;20148&quot; value=&quot;5&quot;/&gt;&lt;property id=&quot;20300&quot; value=&quot;Slide 6 - &amp;quot;Why Understanding Variation Is Important&amp;quot;&quot;/&gt;&lt;property id=&quot;20307&quot; value=&quot;307&quot;/&gt;&lt;/object&gt;&lt;object type=&quot;3&quot; unique_id=&quot;163813&quot;&gt;&lt;property id=&quot;20148&quot; value=&quot;5&quot;/&gt;&lt;property id=&quot;20300&quot; value=&quot;Slide 9 - &amp;quot;Understanding Variation Your Drive to Work &amp;quot;&quot;/&gt;&lt;property id=&quot;20307&quot; value=&quot;308&quot;/&gt;&lt;/object&gt;&lt;object type=&quot;3&quot; unique_id=&quot;163937&quot;&gt;&lt;property id=&quot;20148&quot; value=&quot;5&quot;/&gt;&lt;property id=&quot;20300&quot; value=&quot;Slide 40 - &amp;quot;To hear the recording, go to  https://meetny.webex.com/meetny/lsr.php?RCID=57f9eeb9bc7c488896d0d05c53401d52 &amp;quot;&quot;/&gt;&lt;property id=&quot;20307&quot; value=&quot;309&quot;/&gt;&lt;/object&gt;&lt;/object&gt;&lt;/object&gt;&lt;/database&gt;"/>
  <p:tag name="SECTOMILLISECCONVERTED" val="1"/>
</p:tagLst>
</file>

<file path=ppt/theme/theme1.xml><?xml version="1.0" encoding="utf-8"?>
<a:theme xmlns:a="http://schemas.openxmlformats.org/drawingml/2006/main" name="NQC">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QC.potx" id="{6D660C87-EF32-4CDD-B076-14ABC9264936}" vid="{5EACE0F7-94FF-478B-B305-9DB849D2D4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NQC</Template>
  <TotalTime>55729</TotalTime>
  <Words>3749</Words>
  <Application>Microsoft Macintosh PowerPoint</Application>
  <PresentationFormat>On-screen Show (4:3)</PresentationFormat>
  <Paragraphs>273</Paragraphs>
  <Slides>40</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ChollaSansRegular</vt:lpstr>
      <vt:lpstr>Garamond</vt:lpstr>
      <vt:lpstr>NQC</vt:lpstr>
      <vt:lpstr>Understanding Variation and the Tools Used to Identify It</vt:lpstr>
      <vt:lpstr>Learning Objectives</vt:lpstr>
      <vt:lpstr>Introduction</vt:lpstr>
      <vt:lpstr>Understanding Variation Part 1</vt:lpstr>
      <vt:lpstr>Why Understanding Variation Is Important</vt:lpstr>
      <vt:lpstr>Why Understanding Variation Is Important</vt:lpstr>
      <vt:lpstr>How Variation Can Effect Improvement</vt:lpstr>
      <vt:lpstr>Understanding Variation Your Drive to Work </vt:lpstr>
      <vt:lpstr>Understanding Variation Your Drive to Work </vt:lpstr>
      <vt:lpstr>Understanding Variation Your Drive to Work </vt:lpstr>
      <vt:lpstr>What’s Going On in Our Example</vt:lpstr>
      <vt:lpstr>Common Cause Variation</vt:lpstr>
      <vt:lpstr>Understanding Variation Your Journey Continues</vt:lpstr>
      <vt:lpstr>Special Cause Variation</vt:lpstr>
      <vt:lpstr>Special Cause Variation</vt:lpstr>
      <vt:lpstr>Identifying Variation Through Charting</vt:lpstr>
      <vt:lpstr>Variation in Healthcare Viral Suppression</vt:lpstr>
      <vt:lpstr>Summary</vt:lpstr>
      <vt:lpstr>PowerPoint Presentation</vt:lpstr>
      <vt:lpstr>Introduction</vt:lpstr>
      <vt:lpstr>Introduction</vt:lpstr>
      <vt:lpstr>Statistical Control</vt:lpstr>
      <vt:lpstr>Control Charts</vt:lpstr>
      <vt:lpstr>Control Charts</vt:lpstr>
      <vt:lpstr>Control Charts</vt:lpstr>
      <vt:lpstr>Statistical Control</vt:lpstr>
      <vt:lpstr>Statistical Control</vt:lpstr>
      <vt:lpstr>Evolution of the Control Chart</vt:lpstr>
      <vt:lpstr>Rules for Identifying Special Cause Variation</vt:lpstr>
      <vt:lpstr>Rule One</vt:lpstr>
      <vt:lpstr>Rule Two</vt:lpstr>
      <vt:lpstr>Rule Three</vt:lpstr>
      <vt:lpstr>Rule Four</vt:lpstr>
      <vt:lpstr>Rule Five</vt:lpstr>
      <vt:lpstr>Summary of Five Rules</vt:lpstr>
      <vt:lpstr>Can Control Charts Be Used in Healthcare?</vt:lpstr>
      <vt:lpstr>Can Control Charts Be Used in Healthcare?</vt:lpstr>
      <vt:lpstr>Summary</vt:lpstr>
      <vt:lpstr>Resources</vt:lpstr>
      <vt:lpstr>To hear the recording, go to  https://meetny.webex.com/meetny/lsr.php?RCID=57f9eeb9bc7c488896d0d05c53401d52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 Kevin F (HEALTH)</dc:creator>
  <cp:lastModifiedBy>Microsoft Office User</cp:lastModifiedBy>
  <cp:revision>202</cp:revision>
  <cp:lastPrinted>2018-05-16T18:50:10Z</cp:lastPrinted>
  <dcterms:created xsi:type="dcterms:W3CDTF">2016-09-22T18:25:43Z</dcterms:created>
  <dcterms:modified xsi:type="dcterms:W3CDTF">2019-05-13T14:13:28Z</dcterms:modified>
</cp:coreProperties>
</file>