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Josefin Sans" panose="020B0604020202020204" pitchFamily="2" charset="0"/>
      <p:regular r:id="rId12"/>
      <p:bold r:id="rId13"/>
      <p:italic r:id="rId14"/>
      <p:boldItalic r:id="rId15"/>
    </p:embeddedFont>
    <p:embeddedFont>
      <p:font typeface="Josefin Sans SemiBold" panose="020B0604020202020204"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AUcsi9uqAq2Kvr1AOkS0/1LJc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628" autoAdjust="0"/>
  </p:normalViewPr>
  <p:slideViewPr>
    <p:cSldViewPr snapToGrid="0">
      <p:cViewPr varScale="1">
        <p:scale>
          <a:sx n="63" d="100"/>
          <a:sy n="63" d="100"/>
        </p:scale>
        <p:origin x="84" y="6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objectives. </a:t>
            </a:r>
            <a:endParaRPr/>
          </a:p>
          <a:p>
            <a:pPr marL="0" lvl="0" indent="0" algn="l" rtl="0">
              <a:spcBef>
                <a:spcPts val="0"/>
              </a:spcBef>
              <a:spcAft>
                <a:spcPts val="0"/>
              </a:spcAft>
              <a:buNone/>
            </a:pP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Review the National Goals to End the HIV Epidemic. Ask participants if they have heard of this national plan. If respondents have heard of the plan, where did they learn about it?</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The National Plan to End the Epidemic is the federal government’s national strategy to address the HIV/AIDS epidemic in the United States.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Ask participants to read each goal.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Ask participants for examples of how a Community Health Worker (CHW) might play a role in achieving these goals.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Sample answers to share: </a:t>
            </a:r>
            <a:endParaRPr/>
          </a:p>
          <a:p>
            <a:pPr marL="0" lvl="0" indent="0" algn="l" rtl="0">
              <a:spcBef>
                <a:spcPts val="0"/>
              </a:spcBef>
              <a:spcAft>
                <a:spcPts val="0"/>
              </a:spcAft>
              <a:buNone/>
            </a:pPr>
            <a:endParaRPr>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Reduce new infections: CHWs can help screen and test people at risk for HIV infection; help educate partners of people with HIV (PLWH) to take medications, called PreP, that can reduce HIV transmission; educate the community about risk reduction techniques including safer sex practices such as condom use and not sharing needles with IV drug use to prevent HIV transmission.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Increase access to care: Help PLWH find a HIV care provider or clinic; provide support and education about antiretroviral treatment; support clients with transportation assistance to appointments and other basic needs, like food, so they can get the medical care they need.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Reduce disparities: Educate members of their community about how HIV affects them; provide information about where to access treatment, especially for people who may be at risk. </a:t>
            </a:r>
            <a:endParaRPr/>
          </a:p>
          <a:p>
            <a:pPr marL="0" lvl="0" indent="0" algn="l" rtl="0">
              <a:spcBef>
                <a:spcPts val="0"/>
              </a:spcBef>
              <a:spcAft>
                <a:spcPts val="0"/>
              </a:spcAft>
              <a:buNone/>
            </a:pPr>
            <a:endParaRPr/>
          </a:p>
        </p:txBody>
      </p:sp>
      <p:sp>
        <p:nvSpPr>
          <p:cNvPr id="138" name="Google Shape;138;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Review the HIV care continuum model. The care continuum</a:t>
            </a:r>
            <a:r>
              <a:rPr lang="en-US" sz="1200" b="1">
                <a:solidFill>
                  <a:schemeClr val="dk1"/>
                </a:solidFill>
                <a:latin typeface="Arial"/>
                <a:ea typeface="Arial"/>
                <a:cs typeface="Arial"/>
                <a:sym typeface="Arial"/>
              </a:rPr>
              <a:t> </a:t>
            </a:r>
            <a:r>
              <a:rPr lang="en-US" sz="1200">
                <a:solidFill>
                  <a:schemeClr val="dk1"/>
                </a:solidFill>
                <a:latin typeface="Arial"/>
                <a:ea typeface="Arial"/>
                <a:cs typeface="Arial"/>
                <a:sym typeface="Arial"/>
              </a:rPr>
              <a:t>outlines the sequential steps or stages of HIV medical care that people with HIV go through from initial diagnosis to achieving the goal of viral suppression (a very low level of HIV in the body).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7" name="Google Shape;147;p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care continuum also shows the proportion of individuals living with HIV who are engaged at each stage. It is the framework for which HRSA/HAB measures Ryan White HIV/AIDS programs’ success.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Describe Health Resources and Services Administration's (HRSA) specific definitions for each stage: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Linkage to care: within 90 days of diagnosis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Retained in care: 2 appointments at least 90 days apart in a 12-month period, or no gaps in care of 6 months or greater in a 24-month period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Prescribed antiretroviral treatment</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Viral suppression: &lt; 200ml/copies</a:t>
            </a:r>
            <a:endParaRPr/>
          </a:p>
          <a:p>
            <a:pPr marL="0" lvl="0" indent="0" algn="l" rtl="0">
              <a:spcBef>
                <a:spcPts val="0"/>
              </a:spcBef>
              <a:spcAft>
                <a:spcPts val="0"/>
              </a:spcAft>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 Centers for Disease Control (CDC) has found that there are many gaps in our health care system that make it challenging for a person to achieve this continuum of care. This is </a:t>
            </a:r>
            <a:r>
              <a:rPr lang="en-US" sz="1200">
                <a:solidFill>
                  <a:schemeClr val="dk1"/>
                </a:solidFill>
                <a:latin typeface="Arial"/>
                <a:ea typeface="Arial"/>
                <a:cs typeface="Arial"/>
                <a:sym typeface="Arial"/>
              </a:rPr>
              <a:t>what the current HIV care continuum looks like across the United States (r</a:t>
            </a:r>
            <a:r>
              <a:rPr lang="en-US">
                <a:latin typeface="Arial"/>
                <a:ea typeface="Arial"/>
                <a:cs typeface="Arial"/>
                <a:sym typeface="Arial"/>
              </a:rPr>
              <a:t>eview the data on the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Think-pair-share activity. </a:t>
            </a:r>
            <a:r>
              <a:rPr lang="en-US" sz="1200">
                <a:solidFill>
                  <a:schemeClr val="dk1"/>
                </a:solidFill>
                <a:latin typeface="Arial"/>
                <a:ea typeface="Arial"/>
                <a:cs typeface="Arial"/>
                <a:sym typeface="Arial"/>
              </a:rPr>
              <a:t>Ask participants to discuss in pairs: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are some of the reasons for these gaps in care for people with HIV?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are some of the factors that impact whether someone is diagnosed?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linkage to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engagement/retention in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whether someone is prescribed medications?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whether someone can achieve viral suppression? </a:t>
            </a:r>
            <a:endParaRPr/>
          </a:p>
          <a:p>
            <a:pPr marL="171450" lvl="0" indent="-9525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Ask participants to share responses; record on flip chart sheets.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 </a:t>
            </a:r>
            <a:endParaRPr/>
          </a:p>
          <a:p>
            <a:pPr marL="0" lvl="0" indent="0" algn="l" rtl="0">
              <a:spcBef>
                <a:spcPts val="0"/>
              </a:spcBef>
              <a:spcAft>
                <a:spcPts val="0"/>
              </a:spcAft>
              <a:buNone/>
            </a:pPr>
            <a:r>
              <a:rPr lang="en-US">
                <a:latin typeface="Arial"/>
                <a:ea typeface="Arial"/>
                <a:cs typeface="Arial"/>
                <a:sym typeface="Arial"/>
              </a:rPr>
              <a:t>To close, ask, “</a:t>
            </a:r>
            <a:r>
              <a:rPr lang="en-US" sz="1200">
                <a:solidFill>
                  <a:schemeClr val="dk1"/>
                </a:solidFill>
                <a:latin typeface="Arial"/>
                <a:ea typeface="Arial"/>
                <a:cs typeface="Arial"/>
                <a:sym typeface="Arial"/>
              </a:rPr>
              <a:t>How is your work as a CHW unique in impacting the HIV care continuum?”</a:t>
            </a:r>
            <a:endParaRPr>
              <a:latin typeface="Arial"/>
              <a:ea typeface="Arial"/>
              <a:cs typeface="Arial"/>
              <a:sym typeface="Arial"/>
            </a:endParaRPr>
          </a:p>
          <a:p>
            <a:pPr marL="0" lvl="0" indent="0" algn="l" rtl="0">
              <a:spcBef>
                <a:spcPts val="0"/>
              </a:spcBef>
              <a:spcAft>
                <a:spcPts val="0"/>
              </a:spcAft>
              <a:buNone/>
            </a:pPr>
            <a:endParaRPr/>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7"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7"/>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7"/>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7"/>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7"/>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7"/>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6"/>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0"/>
        <p:cNvGrpSpPr/>
        <p:nvPr/>
      </p:nvGrpSpPr>
      <p:grpSpPr>
        <a:xfrm>
          <a:off x="0" y="0"/>
          <a:ext cx="0" cy="0"/>
          <a:chOff x="0" y="0"/>
          <a:chExt cx="0" cy="0"/>
        </a:xfrm>
      </p:grpSpPr>
      <p:sp>
        <p:nvSpPr>
          <p:cNvPr id="81" name="Google Shape;81;p18"/>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82" name="Google Shape;82;p18"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
        <p:cNvGrpSpPr/>
        <p:nvPr/>
      </p:nvGrpSpPr>
      <p:grpSpPr>
        <a:xfrm>
          <a:off x="0" y="0"/>
          <a:ext cx="0" cy="0"/>
          <a:chOff x="0" y="0"/>
          <a:chExt cx="0" cy="0"/>
        </a:xfrm>
      </p:grpSpPr>
      <p:pic>
        <p:nvPicPr>
          <p:cNvPr id="84" name="Google Shape;84;p19"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5" name="Google Shape;85;p19"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86" name="Google Shape;86;p19"/>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87" name="Google Shape;87;p19"/>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19"/>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89" name="Google Shape;89;p19"/>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20"/>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20"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3" name="Google Shape;93;p20"/>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0"/>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96" name="Google Shape;96;p20"/>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98"/>
        <p:cNvGrpSpPr/>
        <p:nvPr/>
      </p:nvGrpSpPr>
      <p:grpSpPr>
        <a:xfrm>
          <a:off x="0" y="0"/>
          <a:ext cx="0" cy="0"/>
          <a:chOff x="0" y="0"/>
          <a:chExt cx="0" cy="0"/>
        </a:xfrm>
      </p:grpSpPr>
      <p:pic>
        <p:nvPicPr>
          <p:cNvPr id="99" name="Google Shape;99;p21"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0" name="Google Shape;100;p21"/>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21"/>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22"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22" descr="boston_univ_cmyk.eps"/>
          <p:cNvPicPr preferRelativeResize="0"/>
          <p:nvPr/>
        </p:nvPicPr>
        <p:blipFill rotWithShape="1">
          <a:blip r:embed="rId3">
            <a:alphaModFix/>
          </a:blip>
          <a:srcRect/>
          <a:stretch/>
        </p:blipFill>
        <p:spPr>
          <a:xfrm>
            <a:off x="520702" y="5870575"/>
            <a:ext cx="1282700" cy="577850"/>
          </a:xfrm>
          <a:prstGeom prst="rect">
            <a:avLst/>
          </a:prstGeom>
          <a:noFill/>
          <a:ln>
            <a:noFill/>
          </a:ln>
        </p:spPr>
      </p:pic>
      <p:sp>
        <p:nvSpPr>
          <p:cNvPr id="105" name="Google Shape;105;p22"/>
          <p:cNvSpPr txBox="1"/>
          <p:nvPr/>
        </p:nvSpPr>
        <p:spPr>
          <a:xfrm>
            <a:off x="1968502" y="615950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6" name="Google Shape;106;p22"/>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07" name="Google Shape;107;p22"/>
          <p:cNvSpPr txBox="1"/>
          <p:nvPr/>
        </p:nvSpPr>
        <p:spPr>
          <a:xfrm>
            <a:off x="0" y="871542"/>
            <a:ext cx="9144000" cy="25340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a:solidFill>
                  <a:srgbClr val="FFFFFF"/>
                </a:solidFill>
                <a:latin typeface="Josefin Sans"/>
                <a:ea typeface="Josefin Sans"/>
                <a:cs typeface="Josefin Sans"/>
                <a:sym typeface="Josefin Sans"/>
              </a:rPr>
              <a:t>Improving Outcomes Across the HIV</a:t>
            </a:r>
            <a:br>
              <a:rPr lang="en-US" sz="3000" b="1" i="0" u="none" strike="noStrike" cap="none">
                <a:solidFill>
                  <a:srgbClr val="FFFFFF"/>
                </a:solidFill>
                <a:latin typeface="Josefin Sans"/>
                <a:ea typeface="Josefin Sans"/>
                <a:cs typeface="Josefin Sans"/>
                <a:sym typeface="Josefin Sans"/>
              </a:rPr>
            </a:br>
            <a:r>
              <a:rPr lang="en-US" sz="3000" b="1" i="0" u="none" strike="noStrike" cap="none">
                <a:solidFill>
                  <a:srgbClr val="FFFFFF"/>
                </a:solidFill>
                <a:latin typeface="Josefin Sans"/>
                <a:ea typeface="Josefin Sans"/>
                <a:cs typeface="Josefin Sans"/>
                <a:sym typeface="Josefin Sans"/>
              </a:rPr>
              <a:t>Care Continuum through Successful</a:t>
            </a:r>
            <a:br>
              <a:rPr lang="en-US" sz="3000" b="1" i="0" u="none" strike="noStrike" cap="none">
                <a:solidFill>
                  <a:srgbClr val="FFFFFF"/>
                </a:solidFill>
                <a:latin typeface="Josefin Sans"/>
                <a:ea typeface="Josefin Sans"/>
                <a:cs typeface="Josefin Sans"/>
                <a:sym typeface="Josefin Sans"/>
              </a:rPr>
            </a:br>
            <a:r>
              <a:rPr lang="en-US" sz="3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4950"/>
              </a:spcBef>
              <a:spcAft>
                <a:spcPts val="0"/>
              </a:spcAft>
              <a:buNone/>
            </a:pPr>
            <a:r>
              <a:rPr lang="en-US" sz="135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35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22"/>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2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11" name="Google Shape;111;p2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112" name="Google Shape;112;p2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23"/>
          <p:cNvSpPr txBox="1">
            <a:spLocks noGrp="1"/>
          </p:cNvSpPr>
          <p:nvPr>
            <p:ph type="dt" idx="10"/>
          </p:nvPr>
        </p:nvSpPr>
        <p:spPr>
          <a:xfrm>
            <a:off x="6553201"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6553200" y="6343654"/>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0" name="Google Shape;120;p2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2" name="Google Shape;42;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1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1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12"/>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48" name="Google Shape;48;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6"/>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6"/>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6"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iv.gov/federal-response/national-hiv-aids-strategy/nhas-updat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c.gov/nchhstp/newsroom/2017/HIV-Continuum-of-Ca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HIV Care Continuum</a:t>
            </a:r>
            <a:br>
              <a:rPr lang="en-US" dirty="0"/>
            </a:br>
            <a:br>
              <a:rPr lang="en-US" dirty="0"/>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Objectives	</a:t>
            </a:r>
            <a:endParaRPr dirty="0"/>
          </a:p>
        </p:txBody>
      </p:sp>
      <p:sp>
        <p:nvSpPr>
          <p:cNvPr id="133" name="Google Shape;133;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n-US">
                <a:latin typeface="Arial"/>
                <a:ea typeface="Arial"/>
                <a:cs typeface="Arial"/>
                <a:sym typeface="Arial"/>
              </a:rPr>
              <a:t>At the end of this unit participants will be able to: </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Describe how Community Health Workers (CHWs) fit into achieving the National Goals to End the HIV Epidemic, which include engaging people in care and retention </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Describe the HIV care continuum in more detail</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Identify factors that impact a person’s ability to achieve the steps in the HIV care continuum</a:t>
            </a:r>
            <a:endParaRPr>
              <a:latin typeface="Arial"/>
              <a:ea typeface="Arial"/>
              <a:cs typeface="Arial"/>
              <a:sym typeface="Arial"/>
            </a:endParaRPr>
          </a:p>
        </p:txBody>
      </p:sp>
      <p:sp>
        <p:nvSpPr>
          <p:cNvPr id="134" name="Google Shape;134;p2"/>
          <p:cNvSpPr txBox="1"/>
          <p:nvPr/>
        </p:nvSpPr>
        <p:spPr>
          <a:xfrm>
            <a:off x="304800" y="381000"/>
            <a:ext cx="18373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Care Continuum</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660817" y="1077514"/>
            <a:ext cx="7793070" cy="6953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National Goals to End the HIV Epidemic</a:t>
            </a:r>
            <a:endParaRPr dirty="0"/>
          </a:p>
        </p:txBody>
      </p:sp>
      <p:sp>
        <p:nvSpPr>
          <p:cNvPr id="141" name="Google Shape;141;p3">
            <a:extLst>
              <a:ext uri="{C183D7F6-B498-43B3-948B-1728B52AA6E4}">
                <adec:decorative xmlns:adec="http://schemas.microsoft.com/office/drawing/2017/decorative" val="0"/>
              </a:ext>
            </a:extLst>
          </p:cNvPr>
          <p:cNvSpPr txBox="1">
            <a:spLocks noGrp="1"/>
          </p:cNvSpPr>
          <p:nvPr>
            <p:ph type="body" idx="1"/>
          </p:nvPr>
        </p:nvSpPr>
        <p:spPr>
          <a:xfrm>
            <a:off x="567408" y="1784744"/>
            <a:ext cx="6963095" cy="3302794"/>
          </a:xfrm>
          <a:prstGeom prst="rect">
            <a:avLst/>
          </a:prstGeom>
          <a:noFill/>
          <a:ln>
            <a:noFill/>
          </a:ln>
        </p:spPr>
        <p:txBody>
          <a:bodyPr spcFirstLastPara="1" wrap="square" lIns="91425" tIns="0" rIns="91425" bIns="0" anchor="t" anchorCtr="0">
            <a:normAutofit/>
          </a:bodyPr>
          <a:lstStyle/>
          <a:p>
            <a:pPr marL="0" lvl="0" indent="0" algn="l" rtl="0">
              <a:lnSpc>
                <a:spcPct val="90000"/>
              </a:lnSpc>
              <a:spcBef>
                <a:spcPts val="0"/>
              </a:spcBef>
              <a:spcAft>
                <a:spcPts val="0"/>
              </a:spcAft>
              <a:buSzPts val="2220"/>
              <a:buNone/>
            </a:pPr>
            <a:r>
              <a:rPr lang="en-US" sz="2220" u="sng">
                <a:solidFill>
                  <a:srgbClr val="000000"/>
                </a:solidFill>
                <a:latin typeface="Arial"/>
                <a:ea typeface="Arial"/>
                <a:cs typeface="Arial"/>
                <a:sym typeface="Arial"/>
                <a:hlinkClick r:id="rId3"/>
              </a:rPr>
              <a:t>https://www.hiv.gov/federal-response/national-hiv-aids-strategy/nhas-update</a:t>
            </a:r>
            <a:endParaRPr sz="2220">
              <a:solidFill>
                <a:srgbClr val="000000"/>
              </a:solidFill>
              <a:latin typeface="Arial"/>
              <a:ea typeface="Arial"/>
              <a:cs typeface="Arial"/>
              <a:sym typeface="Arial"/>
            </a:endParaRPr>
          </a:p>
          <a:p>
            <a:pPr marL="342900" lvl="0" indent="-201930" algn="l" rtl="0">
              <a:lnSpc>
                <a:spcPct val="90000"/>
              </a:lnSpc>
              <a:spcBef>
                <a:spcPts val="0"/>
              </a:spcBef>
              <a:spcAft>
                <a:spcPts val="0"/>
              </a:spcAft>
              <a:buSzPts val="2220"/>
              <a:buNone/>
            </a:pPr>
            <a:endParaRPr sz="2220">
              <a:solidFill>
                <a:srgbClr val="000000"/>
              </a:solidFill>
              <a:latin typeface="Arial"/>
              <a:ea typeface="Arial"/>
              <a:cs typeface="Arial"/>
              <a:sym typeface="Arial"/>
            </a:endParaRPr>
          </a:p>
          <a:p>
            <a:pPr marL="342892" lvl="0" indent="-342892" algn="l" rtl="0">
              <a:lnSpc>
                <a:spcPct val="90000"/>
              </a:lnSpc>
              <a:spcBef>
                <a:spcPts val="0"/>
              </a:spcBef>
              <a:spcAft>
                <a:spcPts val="0"/>
              </a:spcAft>
              <a:buClr>
                <a:srgbClr val="C00000"/>
              </a:buClr>
              <a:buSzPts val="2220"/>
              <a:buFont typeface="Arial"/>
              <a:buAutoNum type="arabicParenR"/>
            </a:pPr>
            <a:r>
              <a:rPr lang="en-US" sz="2220">
                <a:solidFill>
                  <a:schemeClr val="dk1"/>
                </a:solidFill>
                <a:latin typeface="Arial"/>
                <a:ea typeface="Arial"/>
                <a:cs typeface="Arial"/>
                <a:sym typeface="Arial"/>
              </a:rPr>
              <a:t>Reduce new HIV infections;</a:t>
            </a:r>
            <a:endParaRPr/>
          </a:p>
          <a:p>
            <a:pPr marL="342892" lvl="0" indent="-342892" algn="l" rtl="0">
              <a:lnSpc>
                <a:spcPct val="90000"/>
              </a:lnSpc>
              <a:spcBef>
                <a:spcPts val="0"/>
              </a:spcBef>
              <a:spcAft>
                <a:spcPts val="0"/>
              </a:spcAft>
              <a:buClr>
                <a:srgbClr val="C00000"/>
              </a:buClr>
              <a:buSzPts val="2220"/>
              <a:buFont typeface="Arial"/>
              <a:buAutoNum type="arabicParenR"/>
            </a:pPr>
            <a:r>
              <a:rPr lang="en-US" sz="2220">
                <a:solidFill>
                  <a:schemeClr val="dk1"/>
                </a:solidFill>
                <a:latin typeface="Arial"/>
                <a:ea typeface="Arial"/>
                <a:cs typeface="Arial"/>
                <a:sym typeface="Arial"/>
              </a:rPr>
              <a:t>Increase access to care and optimize health outcomes for people with HIV; </a:t>
            </a:r>
            <a:endParaRPr/>
          </a:p>
          <a:p>
            <a:pPr marL="342892" lvl="0" indent="-342892" algn="l" rtl="0">
              <a:lnSpc>
                <a:spcPct val="90000"/>
              </a:lnSpc>
              <a:spcBef>
                <a:spcPts val="0"/>
              </a:spcBef>
              <a:spcAft>
                <a:spcPts val="0"/>
              </a:spcAft>
              <a:buClr>
                <a:srgbClr val="C00000"/>
              </a:buClr>
              <a:buSzPts val="2220"/>
              <a:buFont typeface="Arial"/>
              <a:buAutoNum type="arabicParenR"/>
            </a:pPr>
            <a:r>
              <a:rPr lang="en-US" sz="2220">
                <a:solidFill>
                  <a:schemeClr val="dk1"/>
                </a:solidFill>
                <a:latin typeface="Arial"/>
                <a:ea typeface="Arial"/>
                <a:cs typeface="Arial"/>
                <a:sym typeface="Arial"/>
              </a:rPr>
              <a:t>Reduce HIV-related health disparities and health inequities; and </a:t>
            </a:r>
            <a:endParaRPr/>
          </a:p>
          <a:p>
            <a:pPr marL="342892" lvl="0" indent="-342892" algn="l" rtl="0">
              <a:lnSpc>
                <a:spcPct val="90000"/>
              </a:lnSpc>
              <a:spcBef>
                <a:spcPts val="0"/>
              </a:spcBef>
              <a:spcAft>
                <a:spcPts val="0"/>
              </a:spcAft>
              <a:buClr>
                <a:srgbClr val="C00000"/>
              </a:buClr>
              <a:buSzPts val="2220"/>
              <a:buFont typeface="Arial"/>
              <a:buAutoNum type="arabicParenR"/>
            </a:pPr>
            <a:r>
              <a:rPr lang="en-US" sz="2220">
                <a:solidFill>
                  <a:schemeClr val="dk1"/>
                </a:solidFill>
                <a:latin typeface="Arial"/>
                <a:ea typeface="Arial"/>
                <a:cs typeface="Arial"/>
                <a:sym typeface="Arial"/>
              </a:rPr>
              <a:t>Achieve a more coordinated national response to the HIV epidemic.</a:t>
            </a:r>
            <a:endParaRPr/>
          </a:p>
        </p:txBody>
      </p:sp>
      <p:pic>
        <p:nvPicPr>
          <p:cNvPr id="142" name="Google Shape;142;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30503" y="2868808"/>
            <a:ext cx="1235869" cy="1134665"/>
          </a:xfrm>
          <a:prstGeom prst="rect">
            <a:avLst/>
          </a:prstGeom>
          <a:noFill/>
          <a:ln>
            <a:noFill/>
          </a:ln>
        </p:spPr>
      </p:pic>
      <p:sp>
        <p:nvSpPr>
          <p:cNvPr id="143" name="Google Shape;143;p3">
            <a:extLst>
              <a:ext uri="{C183D7F6-B498-43B3-948B-1728B52AA6E4}">
                <adec:decorative xmlns:adec="http://schemas.microsoft.com/office/drawing/2017/decorative" val="1"/>
              </a:ext>
            </a:extLst>
          </p:cNvPr>
          <p:cNvSpPr txBox="1"/>
          <p:nvPr/>
        </p:nvSpPr>
        <p:spPr>
          <a:xfrm>
            <a:off x="304800" y="381000"/>
            <a:ext cx="18373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Care Continuum</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2D10E88D-61E9-43FB-9028-A342DA8934DB}"/>
              </a:ext>
            </a:extLst>
          </p:cNvPr>
          <p:cNvSpPr>
            <a:spLocks noGrp="1"/>
          </p:cNvSpPr>
          <p:nvPr>
            <p:ph type="title"/>
          </p:nvPr>
        </p:nvSpPr>
        <p:spPr>
          <a:xfrm>
            <a:off x="495300" y="-943200"/>
            <a:ext cx="8337000" cy="943200"/>
          </a:xfrm>
        </p:spPr>
        <p:txBody>
          <a:bodyPr spcFirstLastPara="1" wrap="square" lIns="91425" tIns="91425" rIns="91425" bIns="91425" anchor="b" anchorCtr="0">
            <a:noAutofit/>
          </a:bodyPr>
          <a:lstStyle/>
          <a:p>
            <a:r>
              <a:rPr lang="en-US" dirty="0"/>
              <a:t>HIV Care Continuum</a:t>
            </a:r>
          </a:p>
        </p:txBody>
      </p:sp>
      <p:pic>
        <p:nvPicPr>
          <p:cNvPr id="149" name="Google Shape;149;p4" descr="Care Continuum Banner"/>
          <p:cNvPicPr preferRelativeResize="0"/>
          <p:nvPr/>
        </p:nvPicPr>
        <p:blipFill rotWithShape="1">
          <a:blip r:embed="rId3">
            <a:alphaModFix/>
          </a:blip>
          <a:srcRect/>
          <a:stretch/>
        </p:blipFill>
        <p:spPr>
          <a:xfrm>
            <a:off x="510698" y="1467780"/>
            <a:ext cx="8122607" cy="2794504"/>
          </a:xfrm>
          <a:prstGeom prst="rect">
            <a:avLst/>
          </a:prstGeom>
          <a:noFill/>
          <a:ln>
            <a:noFill/>
          </a:ln>
        </p:spPr>
      </p:pic>
      <p:sp>
        <p:nvSpPr>
          <p:cNvPr id="150" name="Google Shape;150;p4">
            <a:extLst>
              <a:ext uri="{C183D7F6-B498-43B3-948B-1728B52AA6E4}">
                <adec:decorative xmlns:adec="http://schemas.microsoft.com/office/drawing/2017/decorative" val="1"/>
              </a:ext>
            </a:extLst>
          </p:cNvPr>
          <p:cNvSpPr txBox="1"/>
          <p:nvPr/>
        </p:nvSpPr>
        <p:spPr>
          <a:xfrm>
            <a:off x="304800" y="381000"/>
            <a:ext cx="18373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Care Continuum</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Title 1">
            <a:extLst>
              <a:ext uri="{FF2B5EF4-FFF2-40B4-BE49-F238E27FC236}">
                <a16:creationId xmlns:a16="http://schemas.microsoft.com/office/drawing/2014/main" id="{B58B33B4-843C-4704-B09C-515B5DF961F8}"/>
              </a:ext>
              <a:ext uri="{C183D7F6-B498-43B3-948B-1728B52AA6E4}">
                <adec:decorative xmlns:adec="http://schemas.microsoft.com/office/drawing/2017/decorative" val="0"/>
              </a:ext>
            </a:extLst>
          </p:cNvPr>
          <p:cNvSpPr>
            <a:spLocks noGrp="1"/>
          </p:cNvSpPr>
          <p:nvPr>
            <p:ph type="title"/>
          </p:nvPr>
        </p:nvSpPr>
        <p:spPr>
          <a:xfrm>
            <a:off x="609600" y="-685800"/>
            <a:ext cx="7924800" cy="685800"/>
          </a:xfrm>
        </p:spPr>
        <p:txBody>
          <a:bodyPr spcFirstLastPara="1" wrap="square" lIns="91425" tIns="45700" rIns="91425" bIns="45700" anchor="b" anchorCtr="0">
            <a:noAutofit/>
          </a:bodyPr>
          <a:lstStyle/>
          <a:p>
            <a:r>
              <a:rPr lang="en-US" dirty="0"/>
              <a:t>HIV Care Continuum, United States, 2014</a:t>
            </a:r>
          </a:p>
        </p:txBody>
      </p:sp>
      <p:pic>
        <p:nvPicPr>
          <p:cNvPr id="158" name="Google Shape;158;p5" descr="This bar graph illustrates the HIV continuum of care for 2014. Of the estimated 1.1 million Americans living with diagnosed or undiagnosed HIV infection, 85 percent are diagnosed, 62 percent are receiving care, 48 percent are retained in care and 49 percent are virally suppressed."/>
          <p:cNvPicPr preferRelativeResize="0"/>
          <p:nvPr/>
        </p:nvPicPr>
        <p:blipFill rotWithShape="1">
          <a:blip r:embed="rId3">
            <a:alphaModFix/>
          </a:blip>
          <a:srcRect l="19252" t="-1" r="23382" b="17767"/>
          <a:stretch/>
        </p:blipFill>
        <p:spPr>
          <a:xfrm>
            <a:off x="1991032" y="875753"/>
            <a:ext cx="4719484" cy="4255342"/>
          </a:xfrm>
          <a:prstGeom prst="rect">
            <a:avLst/>
          </a:prstGeom>
          <a:noFill/>
          <a:ln>
            <a:noFill/>
          </a:ln>
        </p:spPr>
      </p:pic>
      <p:sp>
        <p:nvSpPr>
          <p:cNvPr id="157" name="Google Shape;157;p5">
            <a:extLst>
              <a:ext uri="{C183D7F6-B498-43B3-948B-1728B52AA6E4}">
                <adec:decorative xmlns:adec="http://schemas.microsoft.com/office/drawing/2017/decorative" val="1"/>
              </a:ext>
            </a:extLst>
          </p:cNvPr>
          <p:cNvSpPr txBox="1"/>
          <p:nvPr/>
        </p:nvSpPr>
        <p:spPr>
          <a:xfrm>
            <a:off x="304800" y="381000"/>
            <a:ext cx="18373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Care Continuum</a:t>
            </a:r>
            <a:endParaRPr sz="2400" b="0" i="0" u="none" strike="noStrike" cap="none">
              <a:solidFill>
                <a:schemeClr val="lt1"/>
              </a:solidFill>
              <a:latin typeface="Arial"/>
              <a:ea typeface="Arial"/>
              <a:cs typeface="Arial"/>
              <a:sym typeface="Arial"/>
            </a:endParaRPr>
          </a:p>
        </p:txBody>
      </p:sp>
      <p:sp>
        <p:nvSpPr>
          <p:cNvPr id="156" name="Google Shape;156;p5"/>
          <p:cNvSpPr txBox="1"/>
          <p:nvPr/>
        </p:nvSpPr>
        <p:spPr>
          <a:xfrm>
            <a:off x="975746" y="5318071"/>
            <a:ext cx="6306740" cy="415498"/>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050" b="0" i="0" u="none" strike="noStrike" cap="none">
                <a:solidFill>
                  <a:srgbClr val="000000"/>
                </a:solidFill>
                <a:latin typeface="Arial"/>
                <a:ea typeface="Arial"/>
                <a:cs typeface="Arial"/>
                <a:sym typeface="Arial"/>
              </a:rPr>
              <a:t>Centers for Disease Control November 2014 HIV in the United States: Stages of Care, November 2014. Available at:  </a:t>
            </a:r>
            <a:r>
              <a:rPr lang="en-US" sz="1050" b="0" i="0" u="sng" strike="noStrike" cap="none">
                <a:solidFill>
                  <a:schemeClr val="dk1"/>
                </a:solidFill>
                <a:latin typeface="Arial"/>
                <a:ea typeface="Arial"/>
                <a:cs typeface="Arial"/>
                <a:sym typeface="Arial"/>
                <a:hlinkClick r:id="rId4"/>
              </a:rPr>
              <a:t>https://www.cdc.gov/nchhstp/newsroom/2017/HIV-Continuum-of-Care.html</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750</Words>
  <Application>Microsoft Office PowerPoint</Application>
  <PresentationFormat>On-screen Show (4:3)</PresentationFormat>
  <Paragraphs>58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Josefin Sans SemiBold</vt:lpstr>
      <vt:lpstr>Arial</vt:lpstr>
      <vt:lpstr>Josefin Sans</vt:lpstr>
      <vt:lpstr>Noto Sans Symbols</vt:lpstr>
      <vt:lpstr>Calibri</vt:lpstr>
      <vt:lpstr>Blank Presentation</vt:lpstr>
      <vt:lpstr>HIV Care Continuum  </vt:lpstr>
      <vt:lpstr>Objectives </vt:lpstr>
      <vt:lpstr>National Goals to End the HIV Epidemic</vt:lpstr>
      <vt:lpstr>HIV Care Continuum</vt:lpstr>
      <vt:lpstr>HIV Care Continuum, United States, 2014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Care Continuum  </dc:title>
  <dc:creator>Rojo, Maria Campos</dc:creator>
  <cp:lastModifiedBy>Mandel, Nicole</cp:lastModifiedBy>
  <cp:revision>1</cp:revision>
  <dcterms:created xsi:type="dcterms:W3CDTF">2018-09-10T14:38:42Z</dcterms:created>
  <dcterms:modified xsi:type="dcterms:W3CDTF">2020-08-09T22:30:15Z</dcterms:modified>
</cp:coreProperties>
</file>