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3" roundtripDataSignature="AMtx7mgIXzIs0lIUjOfix6v16w2lIbpu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37" autoAdjust="0"/>
  </p:normalViewPr>
  <p:slideViewPr>
    <p:cSldViewPr snapToGrid="0">
      <p:cViewPr varScale="1">
        <p:scale>
          <a:sx n="104" d="100"/>
          <a:sy n="104" d="100"/>
        </p:scale>
        <p:origin x="17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31644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youtube.com/watch?v=NfwvUgOuiT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
        <p:nvSpPr>
          <p:cNvPr id="83" name="Google Shape;8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 name="Google Shape;8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692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
        <p:nvSpPr>
          <p:cNvPr id="172" name="Google Shape;172;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CHWs can coach the client in the following ways with regard to their preparation, actions, and behaviors prior to disclosing—review the slide. </a:t>
            </a:r>
            <a:endParaRPr/>
          </a:p>
          <a:p>
            <a:pPr marL="171450" lvl="0" indent="-171450" algn="l" rtl="0">
              <a:lnSpc>
                <a:spcPct val="100000"/>
              </a:lnSpc>
              <a:spcBef>
                <a:spcPts val="0"/>
              </a:spcBef>
              <a:spcAft>
                <a:spcPts val="0"/>
              </a:spcAft>
              <a:buSzPts val="1400"/>
              <a:buFont typeface="Arial"/>
              <a:buChar char="•"/>
            </a:pPr>
            <a:r>
              <a:rPr lang="en-US"/>
              <a:t>Encourage the client to gain knowledge about HIV, that way they can have answers to questions from the person they are disclosing. The client’s knowledge may reassure the person that things will be okay. </a:t>
            </a:r>
            <a:endParaRPr/>
          </a:p>
          <a:p>
            <a:pPr marL="171450" lvl="0" indent="-171450" algn="l" rtl="0">
              <a:lnSpc>
                <a:spcPct val="100000"/>
              </a:lnSpc>
              <a:spcBef>
                <a:spcPts val="0"/>
              </a:spcBef>
              <a:spcAft>
                <a:spcPts val="0"/>
              </a:spcAft>
              <a:buSzPts val="1400"/>
              <a:buFont typeface="Arial"/>
              <a:buChar char="•"/>
            </a:pPr>
            <a:r>
              <a:rPr lang="en-US"/>
              <a:t>Have resources available. There are up to date, factual websites where one can get informative brochures and other resources. </a:t>
            </a:r>
            <a:endParaRPr/>
          </a:p>
          <a:p>
            <a:pPr marL="171450" lvl="0" indent="-171450" algn="l" rtl="0">
              <a:lnSpc>
                <a:spcPct val="100000"/>
              </a:lnSpc>
              <a:spcBef>
                <a:spcPts val="0"/>
              </a:spcBef>
              <a:spcAft>
                <a:spcPts val="0"/>
              </a:spcAft>
              <a:buSzPts val="1400"/>
              <a:buFont typeface="Arial"/>
              <a:buChar char="•"/>
            </a:pPr>
            <a:r>
              <a:rPr lang="en-US"/>
              <a:t>Depending on how the disclosure process goes, the CHW can provide support or they may need to refer the client to seek out professional therapy to help manage their feelings.</a:t>
            </a:r>
            <a:endParaRPr/>
          </a:p>
          <a:p>
            <a:pPr marL="171450" lvl="0" indent="-171450" algn="l" rtl="0">
              <a:lnSpc>
                <a:spcPct val="100000"/>
              </a:lnSpc>
              <a:spcBef>
                <a:spcPts val="0"/>
              </a:spcBef>
              <a:spcAft>
                <a:spcPts val="0"/>
              </a:spcAft>
              <a:buSzPts val="1400"/>
              <a:buFont typeface="Arial"/>
              <a:buChar char="•"/>
            </a:pPr>
            <a:r>
              <a:rPr lang="en-US"/>
              <a:t>Encourage the client to think about what they know about the person they are disclosing to, and to try to anticipate their reaction—but also accept how the person may react to the news. Ultimately, we can only control ourselves and not how others respond to information.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a:t>
            </a:r>
            <a:endParaRPr/>
          </a:p>
        </p:txBody>
      </p:sp>
    </p:spTree>
    <p:extLst>
      <p:ext uri="{BB962C8B-B14F-4D97-AF65-F5344CB8AC3E}">
        <p14:creationId xmlns:p14="http://schemas.microsoft.com/office/powerpoint/2010/main" val="963650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Ask a participant to read the slide. </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
        <p:nvSpPr>
          <p:cNvPr id="183" name="Google Shape;18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4016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
        <p:nvSpPr>
          <p:cNvPr id="190" name="Google Shape;19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1" dirty="0">
                <a:solidFill>
                  <a:srgbClr val="000000"/>
                </a:solidFill>
                <a:latin typeface="Calibri"/>
                <a:ea typeface="Calibri"/>
                <a:cs typeface="Calibri"/>
                <a:sym typeface="Calibri"/>
              </a:rPr>
              <a:t>Group activity: CHWs and self-care, and tips and considerations that CHWs can share with clients</a:t>
            </a:r>
            <a:endParaRPr dirty="0"/>
          </a:p>
          <a:p>
            <a:pPr marL="0" marR="0" lvl="0" indent="0" algn="l" rtl="0">
              <a:lnSpc>
                <a:spcPct val="100000"/>
              </a:lnSpc>
              <a:spcBef>
                <a:spcPts val="0"/>
              </a:spcBef>
              <a:spcAft>
                <a:spcPts val="0"/>
              </a:spcAft>
              <a:buSzPts val="1400"/>
              <a:buNone/>
            </a:pPr>
            <a:endParaRPr sz="1200"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SzPts val="1400"/>
              <a:buFont typeface="Noto Sans Symbols"/>
              <a:buChar char="∙"/>
            </a:pPr>
            <a:r>
              <a:rPr lang="en-US" sz="1200" dirty="0">
                <a:solidFill>
                  <a:srgbClr val="000000"/>
                </a:solidFill>
                <a:latin typeface="Calibri"/>
                <a:ea typeface="Calibri"/>
                <a:cs typeface="Calibri"/>
                <a:sym typeface="Calibri"/>
              </a:rPr>
              <a:t>Split participants into two groups. Label two flip chart sheets: CHWs and self-care, and tips for disclosure. </a:t>
            </a:r>
            <a:endParaRPr dirty="0"/>
          </a:p>
          <a:p>
            <a:pPr marL="342900" marR="0" lvl="0" indent="-342900" algn="l" rtl="0">
              <a:lnSpc>
                <a:spcPct val="100000"/>
              </a:lnSpc>
              <a:spcBef>
                <a:spcPts val="0"/>
              </a:spcBef>
              <a:spcAft>
                <a:spcPts val="0"/>
              </a:spcAft>
              <a:buSzPts val="1400"/>
              <a:buFont typeface="Noto Sans Symbols"/>
              <a:buChar char="∙"/>
            </a:pPr>
            <a:r>
              <a:rPr lang="en-US" sz="1200" dirty="0">
                <a:solidFill>
                  <a:srgbClr val="000000"/>
                </a:solidFill>
                <a:latin typeface="Calibri"/>
                <a:ea typeface="Calibri"/>
                <a:cs typeface="Calibri"/>
                <a:sym typeface="Calibri"/>
              </a:rPr>
              <a:t>Instruct participants: Disclosure can be stressful for both CHWs and clients. Have one group identify tips CHWs can share with clients for disclosure, and the other identify self-care practices. Each group will have a recorder to write responses, and a reporter to report back. Allow 10 minutes for the groups to discuss.</a:t>
            </a:r>
            <a:endParaRPr dirty="0"/>
          </a:p>
          <a:p>
            <a:pPr marL="342900" marR="0" lvl="0" indent="-342900" algn="l" rtl="0">
              <a:lnSpc>
                <a:spcPct val="100000"/>
              </a:lnSpc>
              <a:spcBef>
                <a:spcPts val="0"/>
              </a:spcBef>
              <a:spcAft>
                <a:spcPts val="0"/>
              </a:spcAft>
              <a:buSzPts val="1400"/>
              <a:buFont typeface="Noto Sans Symbols"/>
              <a:buChar char="∙"/>
            </a:pPr>
            <a:r>
              <a:rPr lang="en-US" sz="1200" dirty="0">
                <a:solidFill>
                  <a:srgbClr val="000000"/>
                </a:solidFill>
                <a:latin typeface="Calibri"/>
                <a:ea typeface="Calibri"/>
                <a:cs typeface="Calibri"/>
                <a:sym typeface="Calibri"/>
              </a:rPr>
              <a:t>Ask the reporters for each group to share the groups responses. Review slides for any tips the groups did not cover. </a:t>
            </a:r>
            <a:endParaRPr dirty="0"/>
          </a:p>
          <a:p>
            <a:pPr marL="342900" marR="0" lvl="0" indent="-342900" algn="l" rtl="0">
              <a:lnSpc>
                <a:spcPct val="100000"/>
              </a:lnSpc>
              <a:spcBef>
                <a:spcPts val="0"/>
              </a:spcBef>
              <a:spcAft>
                <a:spcPts val="0"/>
              </a:spcAft>
              <a:buSzPts val="1400"/>
              <a:buFont typeface="Noto Sans Symbols"/>
              <a:buChar char="∙"/>
            </a:pPr>
            <a:r>
              <a:rPr lang="en-US" sz="1200" dirty="0">
                <a:solidFill>
                  <a:srgbClr val="000000"/>
                </a:solidFill>
                <a:latin typeface="Calibri"/>
                <a:ea typeface="Calibri"/>
                <a:cs typeface="Calibri"/>
                <a:sym typeface="Calibri"/>
              </a:rPr>
              <a:t>Distribute the handout Tips and Considerations for CHWs as They Work with Clients around Disclosure.</a:t>
            </a:r>
            <a:r>
              <a:rPr lang="en-US" sz="900" dirty="0">
                <a:solidFill>
                  <a:srgbClr val="000000"/>
                </a:solidFill>
                <a:latin typeface="Calibri"/>
                <a:ea typeface="Calibri"/>
                <a:cs typeface="Calibri"/>
                <a:sym typeface="Calibri"/>
              </a:rPr>
              <a:t> </a:t>
            </a:r>
            <a:endParaRPr sz="1200" dirty="0">
              <a:solidFill>
                <a:srgbClr val="000000"/>
              </a:solidFill>
              <a:latin typeface="Calibri"/>
              <a:ea typeface="Calibri"/>
              <a:cs typeface="Calibri"/>
              <a:sym typeface="Calibri"/>
            </a:endParaRPr>
          </a:p>
          <a:p>
            <a:pPr marL="0" marR="0" lvl="0" indent="0" algn="l" rtl="0">
              <a:lnSpc>
                <a:spcPct val="100000"/>
              </a:lnSpc>
              <a:spcBef>
                <a:spcPts val="1200"/>
              </a:spcBef>
              <a:spcAft>
                <a:spcPts val="0"/>
              </a:spcAft>
              <a:buSzPts val="1400"/>
              <a:buNone/>
            </a:pPr>
            <a:endParaRPr sz="12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dirty="0">
                <a:solidFill>
                  <a:srgbClr val="000000"/>
                </a:solidFill>
                <a:latin typeface="Calibri"/>
                <a:ea typeface="Calibri"/>
                <a:cs typeface="Calibri"/>
                <a:sym typeface="Calibri"/>
              </a:rPr>
              <a:t>Ask, “What is your confidence level in supporting clients’ disclosure decisions?” Tell participants to keep this question in mind while working on the case scenarios. </a:t>
            </a:r>
            <a:endParaRPr sz="12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dirty="0">
                <a:solidFill>
                  <a:srgbClr val="000000"/>
                </a:solidFill>
                <a:latin typeface="Calibri"/>
                <a:ea typeface="Calibri"/>
                <a:cs typeface="Calibri"/>
                <a:sym typeface="Calibri"/>
              </a:rPr>
              <a:t>	</a:t>
            </a:r>
            <a:endParaRPr sz="12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dirty="0">
                <a:solidFill>
                  <a:srgbClr val="000000"/>
                </a:solidFill>
                <a:latin typeface="Calibri"/>
                <a:ea typeface="Calibri"/>
                <a:cs typeface="Calibri"/>
                <a:sym typeface="Calibri"/>
              </a:rPr>
              <a:t>Distribute the 13 Steps to Better Active Li</a:t>
            </a:r>
            <a:r>
              <a:rPr lang="en-US" sz="1200" b="0" i="0" u="none" strike="noStrike" cap="none" dirty="0">
                <a:solidFill>
                  <a:schemeClr val="dk1"/>
                </a:solidFill>
                <a:latin typeface="Calibri"/>
                <a:ea typeface="Calibri"/>
                <a:cs typeface="Calibri"/>
                <a:sym typeface="Calibri"/>
              </a:rPr>
              <a:t>stening handout. </a:t>
            </a:r>
            <a:r>
              <a:rPr lang="en-US" sz="1200" dirty="0">
                <a:solidFill>
                  <a:srgbClr val="000000"/>
                </a:solidFill>
                <a:latin typeface="Calibri"/>
                <a:ea typeface="Calibri"/>
                <a:cs typeface="Calibri"/>
                <a:sym typeface="Calibri"/>
              </a:rPr>
              <a:t>This can be useful in guiding CHWs in conversations with clients, and will be used during the case scenarios.</a:t>
            </a:r>
            <a:endParaRPr sz="1200" dirty="0">
              <a:solidFill>
                <a:srgbClr val="000000"/>
              </a:solidFill>
              <a:latin typeface="Calibri"/>
              <a:ea typeface="Calibri"/>
              <a:cs typeface="Calibri"/>
              <a:sym typeface="Calibri"/>
            </a:endParaRPr>
          </a:p>
          <a:p>
            <a:pPr marL="0" marR="0" lvl="0" indent="0" algn="l" rtl="0">
              <a:lnSpc>
                <a:spcPct val="100000"/>
              </a:lnSpc>
              <a:spcBef>
                <a:spcPts val="0"/>
              </a:spcBef>
              <a:spcAft>
                <a:spcPts val="1200"/>
              </a:spcAft>
              <a:buSzPts val="1400"/>
              <a:buNone/>
            </a:pPr>
            <a:r>
              <a:rPr lang="en-US" sz="900" dirty="0">
                <a:solidFill>
                  <a:srgbClr val="000000"/>
                </a:solidFill>
                <a:latin typeface="Calibri"/>
                <a:ea typeface="Calibri"/>
                <a:cs typeface="Calibri"/>
                <a:sym typeface="Calibri"/>
              </a:rPr>
              <a:t> </a:t>
            </a:r>
            <a:endParaRPr dirty="0"/>
          </a:p>
        </p:txBody>
      </p:sp>
    </p:spTree>
    <p:extLst>
      <p:ext uri="{BB962C8B-B14F-4D97-AF65-F5344CB8AC3E}">
        <p14:creationId xmlns:p14="http://schemas.microsoft.com/office/powerpoint/2010/main" val="151624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
        <p:nvSpPr>
          <p:cNvPr id="200" name="Google Shape;20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1" name="Google Shape;2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CHWs can support clients while still maintaining their own self-care. However, CHWs may experience feelings of transference and countertransference especially if the CHW is a person living with HIV, if they have a family member living with HIV, or if they have experience with disclosure from another traumatizing life event. CHWs can sometimes feel pressure to give advice and in turn feel frustrated when clients don’t follow through. </a:t>
            </a: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a:t>You never know how disclosure is going to go. CHWs can advise clients to gain more knowledge, work with a support system such as a support group, or stick with a CHW to talk things through; however, the decision to disclose is ultimately up to the client.</a:t>
            </a:r>
            <a:endParaRPr/>
          </a:p>
          <a:p>
            <a:pPr marL="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603440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
        <p:nvSpPr>
          <p:cNvPr id="210" name="Google Shape;21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It can be difficult to decide whether or not to disclose, but CHWs can help clients consider why and when they want to self-disclose. In other words, there should be a purpose for self-disclosing. </a:t>
            </a:r>
            <a:endParaRPr dirty="0"/>
          </a:p>
          <a:p>
            <a:pPr marL="0" lvl="0" indent="0" algn="l" rtl="0">
              <a:lnSpc>
                <a:spcPct val="100000"/>
              </a:lnSpc>
              <a:spcBef>
                <a:spcPts val="0"/>
              </a:spcBef>
              <a:spcAft>
                <a:spcPts val="0"/>
              </a:spcAft>
              <a:buSzPts val="1400"/>
              <a:buNone/>
            </a:pPr>
            <a:r>
              <a:rPr lang="en-US" dirty="0">
                <a:latin typeface="Arial"/>
                <a:ea typeface="Arial"/>
                <a:cs typeface="Arial"/>
                <a:sym typeface="Arial"/>
              </a:rPr>
              <a:t> </a:t>
            </a:r>
            <a:endParaRPr dirty="0"/>
          </a:p>
          <a:p>
            <a:pPr marL="0" lvl="0" indent="0" algn="l" rtl="0">
              <a:lnSpc>
                <a:spcPct val="100000"/>
              </a:lnSpc>
              <a:spcBef>
                <a:spcPts val="0"/>
              </a:spcBef>
              <a:spcAft>
                <a:spcPts val="0"/>
              </a:spcAft>
              <a:buSzPts val="1400"/>
              <a:buNone/>
            </a:pPr>
            <a:r>
              <a:rPr lang="en-US" dirty="0">
                <a:latin typeface="Arial"/>
                <a:ea typeface="Arial"/>
                <a:cs typeface="Arial"/>
                <a:sym typeface="Arial"/>
              </a:rPr>
              <a:t>A few points the CHW can discuss with the client is to make sure there is a quiet place free of distractions, and make sure the client has adequate time so that there is time to react to the news.</a:t>
            </a:r>
            <a:endParaRPr dirty="0"/>
          </a:p>
          <a:p>
            <a:pPr marL="0" lvl="0" indent="0" algn="l" rtl="0">
              <a:lnSpc>
                <a:spcPct val="100000"/>
              </a:lnSpc>
              <a:spcBef>
                <a:spcPts val="0"/>
              </a:spcBef>
              <a:spcAft>
                <a:spcPts val="0"/>
              </a:spcAft>
              <a:buSzPts val="1400"/>
              <a:buNone/>
            </a:pPr>
            <a:r>
              <a:rPr lang="en-US" dirty="0">
                <a:latin typeface="Arial"/>
                <a:ea typeface="Arial"/>
                <a:cs typeface="Arial"/>
                <a:sym typeface="Arial"/>
              </a:rPr>
              <a:t> </a:t>
            </a:r>
            <a:endParaRPr dirty="0"/>
          </a:p>
          <a:p>
            <a:pPr marL="0" lvl="0" indent="0" algn="l" rtl="0">
              <a:lnSpc>
                <a:spcPct val="100000"/>
              </a:lnSpc>
              <a:spcBef>
                <a:spcPts val="0"/>
              </a:spcBef>
              <a:spcAft>
                <a:spcPts val="0"/>
              </a:spcAft>
              <a:buSzPts val="1400"/>
              <a:buNone/>
            </a:pPr>
            <a:r>
              <a:rPr lang="en-US" dirty="0">
                <a:latin typeface="Arial"/>
                <a:ea typeface="Arial"/>
                <a:cs typeface="Arial"/>
                <a:sym typeface="Arial"/>
              </a:rPr>
              <a:t>The client should also be clear about what they want or do not want to receive from the person with whom they are disclosing. For example, if you are disclosing to a significant other because you want to be open and honest, then you may not expect them to respond to the news immediately, and instead allow them time to process what they have heard, just as you may have done when you were given your diagnosis—it took time to accept and fully understand what an HIV diagnosis meant. With close family, friends, and your significant other, you may want to ask them not to disclose your status to others. </a:t>
            </a:r>
            <a:endParaRPr dirty="0"/>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Tree>
    <p:extLst>
      <p:ext uri="{BB962C8B-B14F-4D97-AF65-F5344CB8AC3E}">
        <p14:creationId xmlns:p14="http://schemas.microsoft.com/office/powerpoint/2010/main" val="151644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
        <p:nvSpPr>
          <p:cNvPr id="219" name="Google Shape;21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Review the 13 Steps to Better Active Listening handout. </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Keep these techniques in mind when having conversations with clients, and when we work on the new two activities. </a:t>
            </a:r>
            <a:endParaRPr>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a:latin typeface="Arial"/>
              <a:ea typeface="Arial"/>
              <a:cs typeface="Arial"/>
              <a:sym typeface="Arial"/>
            </a:endParaRPr>
          </a:p>
        </p:txBody>
      </p:sp>
    </p:spTree>
    <p:extLst>
      <p:ext uri="{BB962C8B-B14F-4D97-AF65-F5344CB8AC3E}">
        <p14:creationId xmlns:p14="http://schemas.microsoft.com/office/powerpoint/2010/main" val="4238701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
        <p:nvSpPr>
          <p:cNvPr id="228" name="Google Shape;22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dirty="0">
                <a:solidFill>
                  <a:srgbClr val="000000"/>
                </a:solidFill>
                <a:latin typeface="Calibri"/>
                <a:ea typeface="Calibri"/>
                <a:cs typeface="Calibri"/>
                <a:sym typeface="Calibri"/>
              </a:rPr>
              <a:t>Ask participants which answer would they choose? After some responses, point out that there is no right or wrong answer. It really depends on the person disclosing knowing their own family members. Discuss the options: </a:t>
            </a:r>
            <a:endParaRPr sz="1200"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  Convince the client to only tell older children   </a:t>
            </a:r>
            <a:endParaRPr dirty="0"/>
          </a:p>
          <a:p>
            <a:pPr marL="0" lvl="0" indent="0" algn="l" rtl="0">
              <a:lnSpc>
                <a:spcPct val="100000"/>
              </a:lnSpc>
              <a:spcBef>
                <a:spcPts val="0"/>
              </a:spcBef>
              <a:spcAft>
                <a:spcPts val="0"/>
              </a:spcAft>
              <a:buSzPts val="1400"/>
              <a:buNone/>
            </a:pPr>
            <a:r>
              <a:rPr lang="en-US" dirty="0"/>
              <a:t>Depending on the age of the child, the child may be too young to understand what HIV and AIDS means and therefore does not understand how it affects them, whereas an older child may have already encountered the subject in school and definitely understands that the news not only impacts the person disclosing, but also the family.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B. Role playing different scenarios with the client can give the client the confidence to be able to disclose to family or friends.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C. Tell the client to consult a therapist first.</a:t>
            </a:r>
            <a:endParaRPr dirty="0"/>
          </a:p>
          <a:p>
            <a:pPr marL="0" lvl="0" indent="0" algn="l" rtl="0">
              <a:lnSpc>
                <a:spcPct val="100000"/>
              </a:lnSpc>
              <a:spcBef>
                <a:spcPts val="0"/>
              </a:spcBef>
              <a:spcAft>
                <a:spcPts val="0"/>
              </a:spcAft>
              <a:buSzPts val="1400"/>
              <a:buNone/>
            </a:pPr>
            <a:r>
              <a:rPr lang="en-US" dirty="0"/>
              <a:t>Seeing a therapist can help the client prepare themselves for disclosure and the reaction that may occur. In one example, a client was divorced and admitted that she contracted HIV from her ex-husband.  She was distraught with how she was going to tell their children, various ages but all old enough to understand. She said that the therapist helped her understand how each child would probably receive the information. The client reported that the therapist was right on target and it helped her gain the confidence to disclose.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D. Advise the client to be open and honest, only answering questions asked </a:t>
            </a:r>
            <a:endParaRPr dirty="0"/>
          </a:p>
          <a:p>
            <a:pPr marL="0" lvl="0" indent="0" algn="l" rtl="0">
              <a:lnSpc>
                <a:spcPct val="100000"/>
              </a:lnSpc>
              <a:spcBef>
                <a:spcPts val="0"/>
              </a:spcBef>
              <a:spcAft>
                <a:spcPts val="0"/>
              </a:spcAft>
              <a:buSzPts val="1400"/>
              <a:buNone/>
            </a:pPr>
            <a:r>
              <a:rPr lang="en-US" dirty="0"/>
              <a:t>How many times have we all given information that was not asked? Be honest, be clear, but be brief and allow children to process what they have been told. This gives them time to think about it and ask questions later.</a:t>
            </a:r>
            <a:endParaRPr dirty="0"/>
          </a:p>
          <a:p>
            <a:pPr marL="0" lvl="0" indent="0" algn="l" rtl="0">
              <a:lnSpc>
                <a:spcPct val="100000"/>
              </a:lnSpc>
              <a:spcBef>
                <a:spcPts val="0"/>
              </a:spcBef>
              <a:spcAft>
                <a:spcPts val="0"/>
              </a:spcAft>
              <a:buSzPts val="1400"/>
              <a:buNone/>
            </a:pPr>
            <a:endParaRPr dirty="0"/>
          </a:p>
          <a:p>
            <a:pPr marL="685800" marR="0" lvl="0" indent="-228600" algn="l" rtl="0">
              <a:lnSpc>
                <a:spcPct val="100000"/>
              </a:lnSpc>
              <a:spcBef>
                <a:spcPts val="0"/>
              </a:spcBef>
              <a:spcAft>
                <a:spcPts val="0"/>
              </a:spcAft>
              <a:buSzPts val="1400"/>
              <a:buNone/>
            </a:pPr>
            <a:r>
              <a:rPr lang="en-US" sz="1200" b="1" dirty="0">
                <a:solidFill>
                  <a:srgbClr val="000000"/>
                </a:solidFill>
                <a:latin typeface="Calibri"/>
                <a:ea typeface="Calibri"/>
                <a:cs typeface="Calibri"/>
                <a:sym typeface="Calibri"/>
              </a:rPr>
              <a:t> </a:t>
            </a:r>
            <a:endParaRPr sz="1200"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994648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
        <p:nvSpPr>
          <p:cNvPr id="238" name="Google Shape;23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 name="Google Shape;23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Font typeface="Noto Sans Symbols"/>
              <a:buNone/>
            </a:pPr>
            <a:r>
              <a:rPr lang="en-US" sz="1200" dirty="0">
                <a:solidFill>
                  <a:srgbClr val="000000"/>
                </a:solidFill>
                <a:latin typeface="Calibri"/>
                <a:ea typeface="Calibri"/>
                <a:cs typeface="Calibri"/>
                <a:sym typeface="Calibri"/>
              </a:rPr>
              <a:t>Distribute the 7 Stages of Grief handout and very briefly review the stages of grief. This </a:t>
            </a:r>
            <a:r>
              <a:rPr lang="en-US" dirty="0">
                <a:latin typeface="Arial"/>
                <a:ea typeface="Arial"/>
                <a:cs typeface="Arial"/>
                <a:sym typeface="Arial"/>
              </a:rPr>
              <a:t>handout can be useful in guiding CHWs in conversations with clients.</a:t>
            </a:r>
            <a:r>
              <a:rPr lang="en-US" sz="1200" dirty="0">
                <a:solidFill>
                  <a:srgbClr val="000000"/>
                </a:solidFill>
                <a:latin typeface="Calibri"/>
                <a:ea typeface="Calibri"/>
                <a:cs typeface="Calibri"/>
                <a:sym typeface="Calibri"/>
              </a:rPr>
              <a:t> Many HIV long-term survivors said the most painful part was realizing that their friends were gone but they were still here. Disclosure can be more difficult if a client has not gone through the grieving process.</a:t>
            </a:r>
            <a:endParaRPr sz="1200" dirty="0">
              <a:solidFill>
                <a:srgbClr val="000000"/>
              </a:solidFill>
              <a:latin typeface="Calibri"/>
              <a:ea typeface="Calibri"/>
              <a:cs typeface="Calibri"/>
              <a:sym typeface="Calibri"/>
            </a:endParaRPr>
          </a:p>
          <a:p>
            <a:pPr marL="0" marR="0" lvl="0" indent="0" algn="l" rtl="0">
              <a:lnSpc>
                <a:spcPct val="100000"/>
              </a:lnSpc>
              <a:spcBef>
                <a:spcPts val="0"/>
              </a:spcBef>
              <a:spcAft>
                <a:spcPts val="1200"/>
              </a:spcAft>
              <a:buSzPts val="1400"/>
              <a:buNone/>
            </a:pPr>
            <a:r>
              <a:rPr lang="en-US" sz="900" dirty="0">
                <a:solidFill>
                  <a:srgbClr val="000000"/>
                </a:solidFill>
                <a:latin typeface="Calibri"/>
                <a:ea typeface="Calibri"/>
                <a:cs typeface="Calibri"/>
                <a:sym typeface="Calibri"/>
              </a:rPr>
              <a:t> </a:t>
            </a:r>
            <a:endParaRPr dirty="0"/>
          </a:p>
        </p:txBody>
      </p:sp>
    </p:spTree>
    <p:extLst>
      <p:ext uri="{BB962C8B-B14F-4D97-AF65-F5344CB8AC3E}">
        <p14:creationId xmlns:p14="http://schemas.microsoft.com/office/powerpoint/2010/main" val="888341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
        <p:nvSpPr>
          <p:cNvPr id="248" name="Google Shape;24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9" name="Google Shape;2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0">
                <a:solidFill>
                  <a:srgbClr val="000000"/>
                </a:solidFill>
                <a:latin typeface="Calibri"/>
                <a:ea typeface="Calibri"/>
                <a:cs typeface="Calibri"/>
                <a:sym typeface="Calibri"/>
              </a:rPr>
              <a:t>Review the slide. </a:t>
            </a:r>
            <a:endParaRPr sz="1200" b="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489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19</a:t>
            </a:fld>
            <a:endParaRPr sz="1200" b="0" i="0" u="none" strike="noStrike" cap="none">
              <a:solidFill>
                <a:srgbClr val="000000"/>
              </a:solidFill>
              <a:latin typeface="Arial"/>
              <a:ea typeface="Arial"/>
              <a:cs typeface="Arial"/>
              <a:sym typeface="Arial"/>
            </a:endParaRPr>
          </a:p>
        </p:txBody>
      </p:sp>
      <p:sp>
        <p:nvSpPr>
          <p:cNvPr id="258" name="Google Shape;258;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100" b="1" dirty="0">
                <a:solidFill>
                  <a:srgbClr val="000000"/>
                </a:solidFill>
                <a:latin typeface="Calibri"/>
                <a:ea typeface="Calibri"/>
                <a:cs typeface="Calibri"/>
                <a:sym typeface="Calibri"/>
              </a:rPr>
              <a:t>Case scenario activity </a:t>
            </a:r>
            <a:endParaRPr sz="1100"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SzPts val="1000"/>
              <a:buFont typeface="Noto Sans Symbols"/>
              <a:buChar char="∙"/>
            </a:pPr>
            <a:r>
              <a:rPr lang="en-US" sz="1200" dirty="0">
                <a:latin typeface="Times New Roman"/>
                <a:ea typeface="Times New Roman"/>
                <a:cs typeface="Times New Roman"/>
                <a:sym typeface="Times New Roman"/>
              </a:rPr>
              <a:t>Divide participants into 2 groups and distribute the Case Scenarios: HIV Disclosure handout. Each group should select a recorder who will document the group’s responses, and a reporter who will share them with the larger group. </a:t>
            </a:r>
            <a:endParaRPr sz="1200" dirty="0">
              <a:latin typeface="Times New Roman"/>
              <a:ea typeface="Times New Roman"/>
              <a:cs typeface="Times New Roman"/>
              <a:sym typeface="Times New Roman"/>
            </a:endParaRPr>
          </a:p>
          <a:p>
            <a:pPr marL="342900" marR="0" lvl="0" indent="-342900" algn="l" rtl="0">
              <a:lnSpc>
                <a:spcPct val="100000"/>
              </a:lnSpc>
              <a:spcBef>
                <a:spcPts val="0"/>
              </a:spcBef>
              <a:spcAft>
                <a:spcPts val="0"/>
              </a:spcAft>
              <a:buSzPts val="1000"/>
              <a:buFont typeface="Noto Sans Symbols"/>
              <a:buChar char="∙"/>
            </a:pPr>
            <a:r>
              <a:rPr lang="en-US" sz="1100" dirty="0">
                <a:latin typeface="Calibri"/>
                <a:ea typeface="Calibri"/>
                <a:cs typeface="Calibri"/>
                <a:sym typeface="Calibri"/>
              </a:rPr>
              <a:t>One group will discuss Tonya, the other James. Have the groups discuss for a few minutes, referring also to the </a:t>
            </a:r>
            <a:r>
              <a:rPr lang="en-US" sz="1200" b="0" i="0" u="none" strike="noStrike" cap="none" dirty="0">
                <a:solidFill>
                  <a:schemeClr val="dk1"/>
                </a:solidFill>
                <a:latin typeface="Calibri"/>
                <a:ea typeface="Calibri"/>
                <a:cs typeface="Calibri"/>
                <a:sym typeface="Calibri"/>
              </a:rPr>
              <a:t>Disclosure Activity handout,</a:t>
            </a:r>
            <a:r>
              <a:rPr lang="en-US" sz="1100" dirty="0">
                <a:latin typeface="Calibri"/>
                <a:ea typeface="Calibri"/>
                <a:cs typeface="Calibri"/>
                <a:sym typeface="Calibri"/>
              </a:rPr>
              <a:t> then report back on how they could help these clients.  </a:t>
            </a:r>
            <a:endParaRPr sz="1200"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31892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
        <p:nvSpPr>
          <p:cNvPr id="89" name="Google Shape;8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Review the objectives. </a:t>
            </a:r>
            <a:endParaRPr/>
          </a:p>
        </p:txBody>
      </p:sp>
    </p:spTree>
    <p:extLst>
      <p:ext uri="{BB962C8B-B14F-4D97-AF65-F5344CB8AC3E}">
        <p14:creationId xmlns:p14="http://schemas.microsoft.com/office/powerpoint/2010/main" val="20790812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20</a:t>
            </a:fld>
            <a:endParaRPr sz="1200" b="0" i="0" u="none" strike="noStrike" cap="none">
              <a:solidFill>
                <a:srgbClr val="000000"/>
              </a:solidFill>
              <a:latin typeface="Arial"/>
              <a:ea typeface="Arial"/>
              <a:cs typeface="Arial"/>
              <a:sym typeface="Arial"/>
            </a:endParaRPr>
          </a:p>
        </p:txBody>
      </p:sp>
      <p:sp>
        <p:nvSpPr>
          <p:cNvPr id="268" name="Google Shape;268;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9" name="Google Shape;26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1">
                <a:solidFill>
                  <a:srgbClr val="000000"/>
                </a:solidFill>
                <a:latin typeface="Calibri"/>
                <a:ea typeface="Calibri"/>
                <a:cs typeface="Calibri"/>
                <a:sym typeface="Calibri"/>
              </a:rPr>
              <a:t>Closing discussion questions  </a:t>
            </a:r>
            <a:endParaRPr sz="12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None/>
            </a:pPr>
            <a:r>
              <a:rPr lang="en-US" sz="1200">
                <a:solidFill>
                  <a:srgbClr val="000000"/>
                </a:solidFill>
                <a:latin typeface="Calibri"/>
                <a:ea typeface="Calibri"/>
                <a:cs typeface="Calibri"/>
                <a:sym typeface="Calibri"/>
              </a:rPr>
              <a:t> </a:t>
            </a:r>
            <a:endParaRPr sz="12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Font typeface="Arial"/>
              <a:buChar char="•"/>
            </a:pPr>
            <a:r>
              <a:rPr lang="en-US" sz="1200">
                <a:solidFill>
                  <a:srgbClr val="000000"/>
                </a:solidFill>
                <a:latin typeface="Calibri"/>
                <a:ea typeface="Calibri"/>
                <a:cs typeface="Calibri"/>
                <a:sym typeface="Calibri"/>
              </a:rPr>
              <a:t>Ask participants to share, by show of hands, how comfortable they feel in their ability to support clients with disclosure. </a:t>
            </a:r>
            <a:endParaRPr/>
          </a:p>
          <a:p>
            <a:pPr marL="0" marR="0" lvl="0" indent="0" algn="l" rtl="0">
              <a:lnSpc>
                <a:spcPct val="100000"/>
              </a:lnSpc>
              <a:spcBef>
                <a:spcPts val="0"/>
              </a:spcBef>
              <a:spcAft>
                <a:spcPts val="0"/>
              </a:spcAft>
              <a:buSzPts val="1400"/>
              <a:buFont typeface="Arial"/>
              <a:buChar char="•"/>
            </a:pPr>
            <a:r>
              <a:rPr lang="en-US" sz="1200">
                <a:solidFill>
                  <a:srgbClr val="000000"/>
                </a:solidFill>
                <a:latin typeface="Calibri"/>
                <a:ea typeface="Calibri"/>
                <a:cs typeface="Calibri"/>
                <a:sym typeface="Calibri"/>
              </a:rPr>
              <a:t>Depending on time, ask, “What additional supports are needed to help you?”</a:t>
            </a:r>
            <a:endParaRPr sz="12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Font typeface="Arial"/>
              <a:buChar char="•"/>
            </a:pPr>
            <a:r>
              <a:rPr lang="en-US" sz="1200">
                <a:solidFill>
                  <a:srgbClr val="000000"/>
                </a:solidFill>
                <a:latin typeface="Calibri"/>
                <a:ea typeface="Calibri"/>
                <a:cs typeface="Calibri"/>
                <a:sym typeface="Calibri"/>
              </a:rPr>
              <a:t>Explain that there may be special situations that involve disclosure (e.g. a CHW working with minors may need to disclose their status to school staff or in a court setting)</a:t>
            </a:r>
            <a:endParaRPr sz="1200">
              <a:solidFill>
                <a:srgbClr val="000000"/>
              </a:solidFill>
              <a:latin typeface="Calibri"/>
              <a:ea typeface="Calibri"/>
              <a:cs typeface="Calibri"/>
              <a:sym typeface="Calibri"/>
            </a:endParaRPr>
          </a:p>
          <a:p>
            <a:pPr marL="0" marR="0" lvl="0" indent="0" algn="l" rtl="0">
              <a:lnSpc>
                <a:spcPct val="100000"/>
              </a:lnSpc>
              <a:spcBef>
                <a:spcPts val="0"/>
              </a:spcBef>
              <a:spcAft>
                <a:spcPts val="0"/>
              </a:spcAft>
              <a:buSzPts val="1400"/>
              <a:buFont typeface="Arial"/>
              <a:buChar char="•"/>
            </a:pPr>
            <a:r>
              <a:rPr lang="en-US" sz="1200">
                <a:solidFill>
                  <a:srgbClr val="000000"/>
                </a:solidFill>
                <a:latin typeface="Calibri"/>
                <a:ea typeface="Calibri"/>
                <a:cs typeface="Calibri"/>
                <a:sym typeface="Calibri"/>
              </a:rPr>
              <a:t>When information is requested or needs to be released about a client, the CHW would need the client’s consent, and in addition, a signed release of information from the client or guardian.</a:t>
            </a: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000000"/>
              </a:buClr>
              <a:buSzPts val="1400"/>
              <a:buFont typeface="Arial"/>
              <a:buNone/>
            </a:pPr>
            <a:r>
              <a:rPr lang="en-US" sz="1200" b="0">
                <a:solidFill>
                  <a:srgbClr val="000000"/>
                </a:solidFill>
                <a:latin typeface="Calibri"/>
                <a:ea typeface="Calibri"/>
                <a:cs typeface="Calibri"/>
                <a:sym typeface="Calibri"/>
              </a:rPr>
              <a:t>Show optional video, Disclosure: Family Table Talk </a:t>
            </a:r>
            <a:r>
              <a:rPr lang="en-US" sz="1200" u="sng">
                <a:solidFill>
                  <a:srgbClr val="000000"/>
                </a:solidFill>
                <a:latin typeface="Calibri"/>
                <a:ea typeface="Calibri"/>
                <a:cs typeface="Calibri"/>
                <a:sym typeface="Calibri"/>
                <a:hlinkClick r:id="rId3"/>
              </a:rPr>
              <a:t>https://www.youtube.com/watch?v=NfwvUgOuiTE</a:t>
            </a: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950109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21</a:t>
            </a:fld>
            <a:endParaRPr sz="1200" b="0" i="0" u="none" strike="noStrike" cap="none">
              <a:solidFill>
                <a:srgbClr val="000000"/>
              </a:solidFill>
              <a:latin typeface="Arial"/>
              <a:ea typeface="Arial"/>
              <a:cs typeface="Arial"/>
              <a:sym typeface="Arial"/>
            </a:endParaRPr>
          </a:p>
        </p:txBody>
      </p:sp>
      <p:sp>
        <p:nvSpPr>
          <p:cNvPr id="278" name="Google Shape;278;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Review the slide. </a:t>
            </a:r>
            <a:endParaRPr/>
          </a:p>
        </p:txBody>
      </p:sp>
    </p:spTree>
    <p:extLst>
      <p:ext uri="{BB962C8B-B14F-4D97-AF65-F5344CB8AC3E}">
        <p14:creationId xmlns:p14="http://schemas.microsoft.com/office/powerpoint/2010/main" val="320651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22</a:t>
            </a:fld>
            <a:endParaRPr sz="1200" b="0" i="0" u="none" strike="noStrike" cap="none">
              <a:solidFill>
                <a:srgbClr val="000000"/>
              </a:solidFill>
              <a:latin typeface="Arial"/>
              <a:ea typeface="Arial"/>
              <a:cs typeface="Arial"/>
              <a:sym typeface="Arial"/>
            </a:endParaRPr>
          </a:p>
        </p:txBody>
      </p:sp>
      <p:sp>
        <p:nvSpPr>
          <p:cNvPr id="288" name="Google Shape;28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9" name="Google Shape;28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Share resources with participants. </a:t>
            </a:r>
            <a:endParaRPr/>
          </a:p>
        </p:txBody>
      </p:sp>
    </p:spTree>
    <p:extLst>
      <p:ext uri="{BB962C8B-B14F-4D97-AF65-F5344CB8AC3E}">
        <p14:creationId xmlns:p14="http://schemas.microsoft.com/office/powerpoint/2010/main" val="379579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
        <p:nvSpPr>
          <p:cNvPr id="98" name="Google Shape;98;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dirty="0"/>
              <a:t>Review the slide. </a:t>
            </a:r>
            <a:endParaRPr dirty="0"/>
          </a:p>
          <a:p>
            <a:pPr marL="0" lvl="0" indent="0" algn="l" rtl="0">
              <a:lnSpc>
                <a:spcPct val="80000"/>
              </a:lnSpc>
              <a:spcBef>
                <a:spcPts val="0"/>
              </a:spcBef>
              <a:spcAft>
                <a:spcPts val="0"/>
              </a:spcAft>
              <a:buSzPts val="1400"/>
              <a:buNone/>
            </a:pPr>
            <a:endParaRPr dirty="0"/>
          </a:p>
          <a:p>
            <a:pPr marL="0" lvl="0" indent="0" algn="l" rtl="0">
              <a:lnSpc>
                <a:spcPct val="80000"/>
              </a:lnSpc>
              <a:spcBef>
                <a:spcPts val="0"/>
              </a:spcBef>
              <a:spcAft>
                <a:spcPts val="0"/>
              </a:spcAft>
              <a:buSzPts val="1400"/>
              <a:buNone/>
            </a:pPr>
            <a:r>
              <a:rPr lang="en-US" dirty="0"/>
              <a:t>What is disclosure? The dictionary defines it as “to reveal, to admit.”  The term is used in finance, law, and real estate. Most often we think of disclosure as self-disclosure.  That is, we are revealing something about ourselves that is not otherwise evident and that perhaps we don’t reveal to everyone.</a:t>
            </a:r>
            <a:endParaRPr dirty="0"/>
          </a:p>
          <a:p>
            <a:pPr marL="0" lvl="0" indent="0" algn="l" rtl="0">
              <a:lnSpc>
                <a:spcPct val="80000"/>
              </a:lnSpc>
              <a:spcBef>
                <a:spcPts val="0"/>
              </a:spcBef>
              <a:spcAft>
                <a:spcPts val="0"/>
              </a:spcAft>
              <a:buSzPts val="1400"/>
              <a:buNone/>
            </a:pPr>
            <a:endParaRPr dirty="0"/>
          </a:p>
          <a:p>
            <a:pPr marL="0" lvl="0" indent="0" algn="l" rtl="0">
              <a:lnSpc>
                <a:spcPct val="80000"/>
              </a:lnSpc>
              <a:spcBef>
                <a:spcPts val="0"/>
              </a:spcBef>
              <a:spcAft>
                <a:spcPts val="0"/>
              </a:spcAft>
              <a:buSzPts val="1400"/>
              <a:buNone/>
            </a:pPr>
            <a:r>
              <a:rPr lang="en-US" dirty="0"/>
              <a:t>Deciding who to disclose to, what to disclose, why to disclose, when, and where is an on-going process for clients—one that is stressful, creates fear and anxiety, and can change relationships.  </a:t>
            </a:r>
            <a:endParaRPr dirty="0"/>
          </a:p>
          <a:p>
            <a:pPr marL="0" lvl="0" indent="0" algn="l" rtl="0">
              <a:lnSpc>
                <a:spcPct val="80000"/>
              </a:lnSpc>
              <a:spcBef>
                <a:spcPts val="0"/>
              </a:spcBef>
              <a:spcAft>
                <a:spcPts val="0"/>
              </a:spcAft>
              <a:buSzPts val="1400"/>
              <a:buNone/>
            </a:pPr>
            <a:endParaRPr i="1" dirty="0"/>
          </a:p>
          <a:p>
            <a:pPr marL="0" lvl="0" indent="0" algn="l" rtl="0">
              <a:lnSpc>
                <a:spcPct val="80000"/>
              </a:lnSpc>
              <a:spcBef>
                <a:spcPts val="0"/>
              </a:spcBef>
              <a:spcAft>
                <a:spcPts val="0"/>
              </a:spcAft>
              <a:buSzPts val="1400"/>
              <a:buNone/>
            </a:pPr>
            <a:r>
              <a:rPr lang="en-US" dirty="0"/>
              <a:t>The decision to disclose is personal. There are risks and benefits to weigh and there are fears to conquer. The focus of this unit is to provide you with information and resources to help you help your clients with their decision to disclose.  </a:t>
            </a: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810923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
        <p:nvSpPr>
          <p:cNvPr id="108" name="Google Shape;10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dirty="0"/>
              <a:t>Review the slide. </a:t>
            </a:r>
            <a:endParaRPr dirty="0"/>
          </a:p>
          <a:p>
            <a:pPr marL="0" lvl="0" indent="0" algn="l" rtl="0">
              <a:lnSpc>
                <a:spcPct val="80000"/>
              </a:lnSpc>
              <a:spcBef>
                <a:spcPts val="0"/>
              </a:spcBef>
              <a:spcAft>
                <a:spcPts val="0"/>
              </a:spcAft>
              <a:buSzPts val="1400"/>
              <a:buNone/>
            </a:pPr>
            <a:endParaRPr dirty="0"/>
          </a:p>
          <a:p>
            <a:pPr marL="0" lvl="0" indent="0" algn="l" rtl="0">
              <a:lnSpc>
                <a:spcPct val="80000"/>
              </a:lnSpc>
              <a:spcBef>
                <a:spcPts val="0"/>
              </a:spcBef>
              <a:spcAft>
                <a:spcPts val="0"/>
              </a:spcAft>
              <a:buSzPts val="1400"/>
              <a:buNone/>
            </a:pPr>
            <a:r>
              <a:rPr lang="en-US" dirty="0"/>
              <a:t>Self disclosure is a fact of life for all of us, and we each make decisions many times a day to disclose or not to disclose information about ourselves. Sometimes those decisions are easy and sometimes they are hard. Sometimes we disclose to a few (and hope they keep it quiet) and sometimes we tell everyone.   </a:t>
            </a:r>
            <a:endParaRPr dirty="0"/>
          </a:p>
          <a:p>
            <a:pPr marL="0" lvl="0" indent="0" algn="l" rtl="0">
              <a:lnSpc>
                <a:spcPct val="80000"/>
              </a:lnSpc>
              <a:spcBef>
                <a:spcPts val="0"/>
              </a:spcBef>
              <a:spcAft>
                <a:spcPts val="0"/>
              </a:spcAft>
              <a:buSzPts val="1400"/>
              <a:buNone/>
            </a:pPr>
            <a:endParaRPr dirty="0"/>
          </a:p>
          <a:p>
            <a:pPr marL="0" lvl="0" indent="0" algn="l" rtl="0">
              <a:lnSpc>
                <a:spcPct val="80000"/>
              </a:lnSpc>
              <a:spcBef>
                <a:spcPts val="0"/>
              </a:spcBef>
              <a:spcAft>
                <a:spcPts val="0"/>
              </a:spcAft>
              <a:buSzPts val="1400"/>
              <a:buNone/>
            </a:pPr>
            <a:r>
              <a:rPr lang="en-US" dirty="0"/>
              <a:t>Disclosure of HIV status is difficult, and the difficulty sometimes arises from what we think the other person’s reaction might be. There is still so much stigma and fear associated with HIV that disclosure can be risky. We may know someone who has been rejected by family or loved ones, fired from their job, or shunned by their friends after disclosing their HIV status. We may also know someone who benefitted from disclosure; they gained strength, confidence, and found support and love for who they are with their secret revealed.</a:t>
            </a:r>
            <a:endParaRPr dirty="0"/>
          </a:p>
        </p:txBody>
      </p:sp>
    </p:spTree>
    <p:extLst>
      <p:ext uri="{BB962C8B-B14F-4D97-AF65-F5344CB8AC3E}">
        <p14:creationId xmlns:p14="http://schemas.microsoft.com/office/powerpoint/2010/main" val="3002478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200" b="1" dirty="0">
                <a:solidFill>
                  <a:srgbClr val="000000"/>
                </a:solidFill>
                <a:latin typeface="Calibri"/>
                <a:ea typeface="Calibri"/>
                <a:cs typeface="Calibri"/>
                <a:sym typeface="Calibri"/>
              </a:rPr>
              <a:t>Activity: Brainstorm risks and benefits</a:t>
            </a:r>
            <a:r>
              <a:rPr lang="en-US" sz="1200" dirty="0">
                <a:solidFill>
                  <a:srgbClr val="000000"/>
                </a:solidFill>
                <a:latin typeface="Calibri"/>
                <a:ea typeface="Calibri"/>
                <a:cs typeface="Calibri"/>
                <a:sym typeface="Calibri"/>
              </a:rPr>
              <a:t> </a:t>
            </a:r>
            <a:endParaRPr dirty="0"/>
          </a:p>
          <a:p>
            <a:pPr marL="342900" marR="0" lvl="0" indent="-342900" algn="l" rtl="0">
              <a:lnSpc>
                <a:spcPct val="100000"/>
              </a:lnSpc>
              <a:spcBef>
                <a:spcPts val="0"/>
              </a:spcBef>
              <a:spcAft>
                <a:spcPts val="0"/>
              </a:spcAft>
              <a:buSzPts val="1400"/>
              <a:buFont typeface="Noto Sans Symbols"/>
              <a:buChar char="∙"/>
            </a:pPr>
            <a:r>
              <a:rPr lang="en-US" sz="1200" dirty="0">
                <a:solidFill>
                  <a:srgbClr val="000000"/>
                </a:solidFill>
                <a:latin typeface="Calibri"/>
                <a:ea typeface="Calibri"/>
                <a:cs typeface="Calibri"/>
                <a:sym typeface="Calibri"/>
              </a:rPr>
              <a:t>Preparation: Before the session begins, place two pieces of flip chart paper around the room – one labeled benefits, the second labeled risks.</a:t>
            </a:r>
            <a:endParaRPr sz="1200" dirty="0">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SzPts val="1400"/>
              <a:buFont typeface="Noto Sans Symbols"/>
              <a:buChar char="∙"/>
            </a:pPr>
            <a:r>
              <a:rPr lang="en-US" sz="1200" dirty="0">
                <a:solidFill>
                  <a:srgbClr val="000000"/>
                </a:solidFill>
                <a:latin typeface="Calibri"/>
                <a:ea typeface="Calibri"/>
                <a:cs typeface="Calibri"/>
                <a:sym typeface="Calibri"/>
              </a:rPr>
              <a:t>Give the following instructions: There are benefits and risks to people with HIV disclosing their status. Using the post-it notes in front of you, write down as many benefits and risks that you can think of related to someone disclosing their HIV status and then post it on the sheet it applies to. Allow five minutes for the activity, then review as a group. </a:t>
            </a:r>
            <a:endParaRPr dirty="0"/>
          </a:p>
          <a:p>
            <a:pPr marL="342900" marR="0" lvl="0" indent="-342900" algn="l" rtl="0">
              <a:lnSpc>
                <a:spcPct val="100000"/>
              </a:lnSpc>
              <a:spcBef>
                <a:spcPts val="0"/>
              </a:spcBef>
              <a:spcAft>
                <a:spcPts val="0"/>
              </a:spcAft>
              <a:buSzPts val="1400"/>
              <a:buFont typeface="Noto Sans Symbols"/>
              <a:buChar char="∙"/>
            </a:pPr>
            <a:r>
              <a:rPr lang="en-US" sz="1200" dirty="0">
                <a:solidFill>
                  <a:srgbClr val="000000"/>
                </a:solidFill>
                <a:latin typeface="Calibri"/>
                <a:ea typeface="Calibri"/>
                <a:cs typeface="Calibri"/>
                <a:sym typeface="Calibri"/>
              </a:rPr>
              <a:t>Review the following slides to cover any risks and benefits that participants did not post. </a:t>
            </a:r>
            <a:endParaRPr dirty="0"/>
          </a:p>
          <a:p>
            <a:pPr marL="457200" lvl="0" indent="-228600" algn="l" rtl="0">
              <a:lnSpc>
                <a:spcPct val="100000"/>
              </a:lnSpc>
              <a:spcBef>
                <a:spcPts val="0"/>
              </a:spcBef>
              <a:spcAft>
                <a:spcPts val="0"/>
              </a:spcAft>
              <a:buSzPts val="1400"/>
              <a:buNone/>
            </a:pPr>
            <a:endParaRPr dirty="0"/>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775429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
        <p:nvSpPr>
          <p:cNvPr id="124" name="Google Shape;12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 name="Google Shape;1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Disclosure does have its benefits. However, benefits of disclosure can be different for everyone. By disclosing, it encourages a person to be open in sharing their HIV status and getting support from people with whom they trust. </a:t>
            </a:r>
            <a:endParaRPr dirty="0"/>
          </a:p>
          <a:p>
            <a:pPr marL="0" lvl="0" indent="0" algn="l" rtl="0">
              <a:lnSpc>
                <a:spcPct val="100000"/>
              </a:lnSpc>
              <a:spcBef>
                <a:spcPts val="0"/>
              </a:spcBef>
              <a:spcAft>
                <a:spcPts val="0"/>
              </a:spcAft>
              <a:buSzPts val="1400"/>
              <a:buNone/>
            </a:pPr>
            <a:r>
              <a:rPr lang="en-US" dirty="0"/>
              <a:t> </a:t>
            </a:r>
            <a:endParaRPr dirty="0"/>
          </a:p>
          <a:p>
            <a:pPr marL="0" lvl="0" indent="0" algn="l" rtl="0">
              <a:lnSpc>
                <a:spcPct val="100000"/>
              </a:lnSpc>
              <a:spcBef>
                <a:spcPts val="0"/>
              </a:spcBef>
              <a:spcAft>
                <a:spcPts val="0"/>
              </a:spcAft>
              <a:buSzPts val="1400"/>
              <a:buNone/>
            </a:pPr>
            <a:r>
              <a:rPr lang="en-US" dirty="0"/>
              <a:t>Disclosure helps to reduce anxiety, fear and worry of the unknown. People with HIV can feel better about sharing an important aspect of themselves. They don’t have to hide anymore, and it helps indirectly to boost the immune system, which is impacted by stress. </a:t>
            </a:r>
            <a:endParaRPr dirty="0"/>
          </a:p>
          <a:p>
            <a:pPr marL="0" lvl="0" indent="0" algn="l" rtl="0">
              <a:lnSpc>
                <a:spcPct val="100000"/>
              </a:lnSpc>
              <a:spcBef>
                <a:spcPts val="0"/>
              </a:spcBef>
              <a:spcAft>
                <a:spcPts val="0"/>
              </a:spcAft>
              <a:buSzPts val="1400"/>
              <a:buNone/>
            </a:pPr>
            <a:r>
              <a:rPr lang="en-US" dirty="0"/>
              <a:t> </a:t>
            </a:r>
            <a:endParaRPr dirty="0"/>
          </a:p>
          <a:p>
            <a:pPr marL="0" lvl="0" indent="0" algn="l" rtl="0">
              <a:lnSpc>
                <a:spcPct val="100000"/>
              </a:lnSpc>
              <a:spcBef>
                <a:spcPts val="0"/>
              </a:spcBef>
              <a:spcAft>
                <a:spcPts val="0"/>
              </a:spcAft>
              <a:buSzPts val="1400"/>
              <a:buNone/>
            </a:pPr>
            <a:r>
              <a:rPr lang="en-US" dirty="0"/>
              <a:t>Disclosure helps them feel genuine with others who they care about and trust; they no longer need to be secretive, hide when taking medications, or make up reasons for medical appointments. It reduces the stigma associated with living with HIV, especially as they connect with others who are also living with HIV– they begin to build a network of support. </a:t>
            </a:r>
            <a:endParaRPr dirty="0"/>
          </a:p>
        </p:txBody>
      </p:sp>
    </p:spTree>
    <p:extLst>
      <p:ext uri="{BB962C8B-B14F-4D97-AF65-F5344CB8AC3E}">
        <p14:creationId xmlns:p14="http://schemas.microsoft.com/office/powerpoint/2010/main" val="1415028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
        <p:nvSpPr>
          <p:cNvPr id="134" name="Google Shape;13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People with HIV are still stigmatized and unfortunately that is not going away anytime soon. Of course there are many things we can do to combat stigma; mainly, normalize it by talking about it in our communities at schools, universities, churches, etc.  </a:t>
            </a:r>
            <a:endParaRPr dirty="0"/>
          </a:p>
          <a:p>
            <a:pPr marL="0" lvl="0" indent="0" algn="l" rtl="0">
              <a:lnSpc>
                <a:spcPct val="100000"/>
              </a:lnSpc>
              <a:spcBef>
                <a:spcPts val="0"/>
              </a:spcBef>
              <a:spcAft>
                <a:spcPts val="0"/>
              </a:spcAft>
              <a:buSzPts val="1400"/>
              <a:buNone/>
            </a:pPr>
            <a:r>
              <a:rPr lang="en-US" dirty="0"/>
              <a:t> </a:t>
            </a:r>
            <a:endParaRPr dirty="0"/>
          </a:p>
          <a:p>
            <a:pPr marL="171450" lvl="0" indent="-171450" algn="l" rtl="0">
              <a:lnSpc>
                <a:spcPct val="100000"/>
              </a:lnSpc>
              <a:spcBef>
                <a:spcPts val="0"/>
              </a:spcBef>
              <a:spcAft>
                <a:spcPts val="0"/>
              </a:spcAft>
              <a:buSzPts val="1400"/>
              <a:buFont typeface="Arial"/>
              <a:buChar char="•"/>
            </a:pPr>
            <a:r>
              <a:rPr lang="en-US" dirty="0"/>
              <a:t>Disclosure can impact a career at any job level (e.g. server at a restaurant, dentist, nurse, etc.) and it can impact your personal life (e.g. friends and family who don’t understand how the disease is transmitted can act out of ignorance. </a:t>
            </a:r>
            <a:endParaRPr dirty="0"/>
          </a:p>
          <a:p>
            <a:pPr marL="171450" lvl="0" indent="-171450" algn="l" rtl="0">
              <a:lnSpc>
                <a:spcPct val="100000"/>
              </a:lnSpc>
              <a:spcBef>
                <a:spcPts val="0"/>
              </a:spcBef>
              <a:spcAft>
                <a:spcPts val="0"/>
              </a:spcAft>
              <a:buSzPts val="1400"/>
              <a:buFont typeface="Arial"/>
              <a:buChar char="•"/>
            </a:pPr>
            <a:r>
              <a:rPr lang="en-US" dirty="0"/>
              <a:t>People have experienced emotional and physical harm, even death after disclosing or if someone finds out about their status. </a:t>
            </a:r>
            <a:endParaRPr dirty="0"/>
          </a:p>
          <a:p>
            <a:pPr marL="171450" lvl="0" indent="-171450" algn="l" rtl="0">
              <a:lnSpc>
                <a:spcPct val="100000"/>
              </a:lnSpc>
              <a:spcBef>
                <a:spcPts val="0"/>
              </a:spcBef>
              <a:spcAft>
                <a:spcPts val="0"/>
              </a:spcAft>
              <a:buSzPts val="1400"/>
              <a:buFont typeface="Arial"/>
              <a:buChar char="•"/>
            </a:pPr>
            <a:r>
              <a:rPr lang="en-US" dirty="0"/>
              <a:t>Fear of others respecting privacy—we’ll talk about tips and considerations to share with clients when they are thinking about disclosing. </a:t>
            </a:r>
            <a:endParaRPr dirty="0"/>
          </a:p>
          <a:p>
            <a:pPr marL="171450" lvl="0" indent="-171450" algn="l" rtl="0">
              <a:lnSpc>
                <a:spcPct val="100000"/>
              </a:lnSpc>
              <a:spcBef>
                <a:spcPts val="0"/>
              </a:spcBef>
              <a:spcAft>
                <a:spcPts val="0"/>
              </a:spcAft>
              <a:buSzPts val="1400"/>
              <a:buFont typeface="Arial"/>
              <a:buChar char="•"/>
            </a:pPr>
            <a:r>
              <a:rPr lang="en-US" dirty="0"/>
              <a:t>Rejection, feeling ashamed, guilty, dirty, judged as irresponsible, and lack of a strong social network can cause isolation and withdrawal.</a:t>
            </a:r>
            <a:endParaRPr dirty="0"/>
          </a:p>
          <a:p>
            <a:pPr marL="171450" lvl="0" indent="-171450" algn="l" rtl="0">
              <a:lnSpc>
                <a:spcPct val="100000"/>
              </a:lnSpc>
              <a:spcBef>
                <a:spcPts val="0"/>
              </a:spcBef>
              <a:spcAft>
                <a:spcPts val="0"/>
              </a:spcAft>
              <a:buSzPts val="1400"/>
              <a:buFont typeface="Arial"/>
              <a:buChar char="•"/>
            </a:pPr>
            <a:r>
              <a:rPr lang="en-US" dirty="0"/>
              <a:t>Homophobia is real; people can be shunned and put in harm’s way due to fear and ignorance. </a:t>
            </a:r>
            <a:endParaRPr dirty="0"/>
          </a:p>
          <a:p>
            <a:pPr marL="171450" marR="0" lvl="0" indent="-171450" algn="l" rtl="0">
              <a:lnSpc>
                <a:spcPct val="100000"/>
              </a:lnSpc>
              <a:spcBef>
                <a:spcPts val="0"/>
              </a:spcBef>
              <a:spcAft>
                <a:spcPts val="0"/>
              </a:spcAft>
              <a:buClr>
                <a:srgbClr val="000000"/>
              </a:buClr>
              <a:buSzPts val="1400"/>
              <a:buFont typeface="Arial"/>
              <a:buChar char="•"/>
            </a:pPr>
            <a:r>
              <a:rPr lang="en-US" dirty="0"/>
              <a:t>Burdening others—children may feel that they have to care for a parent living with living with HIV, family members may receive news of a diagnosis they may have no knowledge of—or even fear. </a:t>
            </a:r>
            <a:endParaRPr dirty="0"/>
          </a:p>
          <a:p>
            <a:pPr marL="171450" marR="0" lvl="0" indent="-8255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225"/>
              </a:spcBef>
              <a:spcAft>
                <a:spcPts val="0"/>
              </a:spcAft>
              <a:buClr>
                <a:srgbClr val="C00000"/>
              </a:buClr>
              <a:buSzPts val="1500"/>
              <a:buNone/>
            </a:pPr>
            <a:r>
              <a:rPr lang="en-US" sz="1200" dirty="0"/>
              <a:t>Research suggests that in most situations, the significant benefits outweigh the risks and that most people feel little or no regret after disclosing.</a:t>
            </a:r>
            <a:endParaRPr dirty="0"/>
          </a:p>
          <a:p>
            <a:pPr marL="0" marR="0" lvl="0" indent="0" algn="l" rtl="0">
              <a:lnSpc>
                <a:spcPct val="100000"/>
              </a:lnSpc>
              <a:spcBef>
                <a:spcPts val="0"/>
              </a:spcBef>
              <a:spcAft>
                <a:spcPts val="0"/>
              </a:spcAft>
              <a:buClr>
                <a:srgbClr val="000000"/>
              </a:buClr>
              <a:buSzPts val="1400"/>
              <a:buFont typeface="Arial"/>
              <a:buNone/>
            </a:pPr>
            <a:endParaRPr dirty="0"/>
          </a:p>
        </p:txBody>
      </p:sp>
    </p:spTree>
    <p:extLst>
      <p:ext uri="{BB962C8B-B14F-4D97-AF65-F5344CB8AC3E}">
        <p14:creationId xmlns:p14="http://schemas.microsoft.com/office/powerpoint/2010/main" val="4109839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
        <p:nvSpPr>
          <p:cNvPr id="144" name="Google Shape;14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5" name="Google Shape;14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Briefly review the Stages of Change Model handout.</a:t>
            </a:r>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Working with clients to help them think about where they are on the spectrum of disclosure is helpful in determining what their next course of action will be. Are they at the beginning, at pre-contemplation, not thinking about disclosing—or are they at the action stage, ready to disclose on a small scale to one or more people? Or are they ready to disclose to an audience on World AIDS Day? </a:t>
            </a:r>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 </a:t>
            </a: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16675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
        <p:nvSpPr>
          <p:cNvPr id="162" name="Google Shape;16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3" name="Google Shape;16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Review the Discussion and Role-Play Guideline – Telling Others You Are HIV Positive handout. CHWs can have a discussion or role play with clients in helping guide their decision to disclose or not.</a:t>
            </a: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122770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24"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24"/>
          <p:cNvPicPr preferRelativeResize="0"/>
          <p:nvPr/>
        </p:nvPicPr>
        <p:blipFill rotWithShape="1">
          <a:blip r:embed="rId3">
            <a:alphaModFix/>
          </a:blip>
          <a:srcRect/>
          <a:stretch/>
        </p:blipFill>
        <p:spPr>
          <a:xfrm>
            <a:off x="7543801" y="6118227"/>
            <a:ext cx="968375" cy="434975"/>
          </a:xfrm>
          <a:prstGeom prst="rect">
            <a:avLst/>
          </a:prstGeom>
          <a:noFill/>
          <a:ln>
            <a:noFill/>
          </a:ln>
        </p:spPr>
      </p:pic>
      <p:sp>
        <p:nvSpPr>
          <p:cNvPr id="22" name="Google Shape;22;p24"/>
          <p:cNvSpPr/>
          <p:nvPr/>
        </p:nvSpPr>
        <p:spPr>
          <a:xfrm>
            <a:off x="609601" y="6096002"/>
            <a:ext cx="4664075" cy="461963"/>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Boston University School of Social Work</a:t>
            </a:r>
            <a:endParaRPr sz="105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Center for Innovation in Social Work &amp; Health</a:t>
            </a:r>
            <a:endParaRPr sz="1050" b="0" i="0" u="none" strike="noStrike" cap="none">
              <a:solidFill>
                <a:srgbClr val="000000"/>
              </a:solidFill>
              <a:latin typeface="Arial"/>
              <a:ea typeface="Arial"/>
              <a:cs typeface="Arial"/>
              <a:sym typeface="Arial"/>
            </a:endParaRPr>
          </a:p>
        </p:txBody>
      </p:sp>
      <p:sp>
        <p:nvSpPr>
          <p:cNvPr id="23" name="Google Shape;23;p24"/>
          <p:cNvSpPr/>
          <p:nvPr/>
        </p:nvSpPr>
        <p:spPr>
          <a:xfrm>
            <a:off x="0" y="0"/>
            <a:ext cx="9144000" cy="4495800"/>
          </a:xfrm>
          <a:prstGeom prst="rect">
            <a:avLst/>
          </a:prstGeom>
          <a:solidFill>
            <a:srgbClr val="CF0A2C"/>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4" name="Google Shape;24;p24"/>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24"/>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4"/>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60"/>
              </a:spcBef>
              <a:spcAft>
                <a:spcPts val="0"/>
              </a:spcAft>
              <a:buSzPts val="2400"/>
              <a:buFont typeface="Noto Sans Symbols"/>
              <a:buNone/>
              <a:defRPr sz="1800">
                <a:solidFill>
                  <a:srgbClr val="CCCCCC"/>
                </a:solidFill>
                <a:latin typeface="Arial"/>
                <a:ea typeface="Arial"/>
                <a:cs typeface="Arial"/>
                <a:sym typeface="Arial"/>
              </a:defRPr>
            </a:lvl1pPr>
            <a:lvl2pPr lvl="1" algn="l">
              <a:lnSpc>
                <a:spcPct val="100000"/>
              </a:lnSpc>
              <a:spcBef>
                <a:spcPts val="270"/>
              </a:spcBef>
              <a:spcAft>
                <a:spcPts val="0"/>
              </a:spcAft>
              <a:buSzPts val="1800"/>
              <a:buChar char="▪"/>
              <a:defRPr/>
            </a:lvl2pPr>
            <a:lvl3pPr lvl="2" algn="l">
              <a:lnSpc>
                <a:spcPct val="100000"/>
              </a:lnSpc>
              <a:spcBef>
                <a:spcPts val="270"/>
              </a:spcBef>
              <a:spcAft>
                <a:spcPts val="0"/>
              </a:spcAft>
              <a:buSzPts val="1800"/>
              <a:buChar char="▪"/>
              <a:defRPr/>
            </a:lvl3pPr>
            <a:lvl4pPr lvl="3" algn="l">
              <a:lnSpc>
                <a:spcPct val="100000"/>
              </a:lnSpc>
              <a:spcBef>
                <a:spcPts val="270"/>
              </a:spcBef>
              <a:spcAft>
                <a:spcPts val="0"/>
              </a:spcAft>
              <a:buSzPts val="1800"/>
              <a:buChar char="▪"/>
              <a:defRPr/>
            </a:lvl4pPr>
            <a:lvl5pPr lvl="4" algn="l">
              <a:lnSpc>
                <a:spcPct val="100000"/>
              </a:lnSpc>
              <a:spcBef>
                <a:spcPts val="270"/>
              </a:spcBef>
              <a:spcAft>
                <a:spcPts val="0"/>
              </a:spcAft>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Char char="•"/>
              <a:defRPr/>
            </a:lvl8pPr>
            <a:lvl9pPr lvl="8"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33"/>
          <p:cNvSpPr txBox="1">
            <a:spLocks noGrp="1"/>
          </p:cNvSpPr>
          <p:nvPr>
            <p:ph type="title"/>
          </p:nvPr>
        </p:nvSpPr>
        <p:spPr>
          <a:xfrm>
            <a:off x="630239" y="457200"/>
            <a:ext cx="2949575"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body" idx="1"/>
          </p:nvPr>
        </p:nvSpPr>
        <p:spPr>
          <a:xfrm>
            <a:off x="3887788" y="987427"/>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480"/>
              </a:spcBef>
              <a:spcAft>
                <a:spcPts val="0"/>
              </a:spcAft>
              <a:buSzPts val="3200"/>
              <a:buChar char="▪"/>
              <a:defRPr sz="2400"/>
            </a:lvl1pPr>
            <a:lvl2pPr marL="914400" lvl="1" indent="-406400" algn="l">
              <a:lnSpc>
                <a:spcPct val="100000"/>
              </a:lnSpc>
              <a:spcBef>
                <a:spcPts val="420"/>
              </a:spcBef>
              <a:spcAft>
                <a:spcPts val="0"/>
              </a:spcAft>
              <a:buSzPts val="2800"/>
              <a:buChar char="▪"/>
              <a:defRPr sz="2100"/>
            </a:lvl2pPr>
            <a:lvl3pPr marL="1371600" lvl="2" indent="-381000" algn="l">
              <a:lnSpc>
                <a:spcPct val="100000"/>
              </a:lnSpc>
              <a:spcBef>
                <a:spcPts val="360"/>
              </a:spcBef>
              <a:spcAft>
                <a:spcPts val="0"/>
              </a:spcAft>
              <a:buSzPts val="2400"/>
              <a:buChar char="▪"/>
              <a:defRPr sz="1800"/>
            </a:lvl3pPr>
            <a:lvl4pPr marL="1828800" lvl="3" indent="-355600" algn="l">
              <a:lnSpc>
                <a:spcPct val="100000"/>
              </a:lnSpc>
              <a:spcBef>
                <a:spcPts val="300"/>
              </a:spcBef>
              <a:spcAft>
                <a:spcPts val="0"/>
              </a:spcAft>
              <a:buSzPts val="2000"/>
              <a:buChar char="▪"/>
              <a:defRPr sz="1500"/>
            </a:lvl4pPr>
            <a:lvl5pPr marL="2286000" lvl="4" indent="-355600" algn="l">
              <a:lnSpc>
                <a:spcPct val="100000"/>
              </a:lnSpc>
              <a:spcBef>
                <a:spcPts val="300"/>
              </a:spcBef>
              <a:spcAft>
                <a:spcPts val="0"/>
              </a:spcAft>
              <a:buSzPts val="2000"/>
              <a:buChar char="▪"/>
              <a:defRPr sz="1500"/>
            </a:lvl5pPr>
            <a:lvl6pPr marL="2743200" lvl="5" indent="-355600" algn="l">
              <a:lnSpc>
                <a:spcPct val="90000"/>
              </a:lnSpc>
              <a:spcBef>
                <a:spcPts val="375"/>
              </a:spcBef>
              <a:spcAft>
                <a:spcPts val="0"/>
              </a:spcAft>
              <a:buClr>
                <a:schemeClr val="dk1"/>
              </a:buClr>
              <a:buSzPts val="2000"/>
              <a:buChar char="•"/>
              <a:defRPr sz="1500"/>
            </a:lvl6pPr>
            <a:lvl7pPr marL="3200400" lvl="6" indent="-355600" algn="l">
              <a:lnSpc>
                <a:spcPct val="90000"/>
              </a:lnSpc>
              <a:spcBef>
                <a:spcPts val="375"/>
              </a:spcBef>
              <a:spcAft>
                <a:spcPts val="0"/>
              </a:spcAft>
              <a:buClr>
                <a:schemeClr val="dk1"/>
              </a:buClr>
              <a:buSzPts val="2000"/>
              <a:buChar char="•"/>
              <a:defRPr sz="1500"/>
            </a:lvl7pPr>
            <a:lvl8pPr marL="3657600" lvl="7" indent="-355600" algn="l">
              <a:lnSpc>
                <a:spcPct val="90000"/>
              </a:lnSpc>
              <a:spcBef>
                <a:spcPts val="375"/>
              </a:spcBef>
              <a:spcAft>
                <a:spcPts val="0"/>
              </a:spcAft>
              <a:buClr>
                <a:schemeClr val="dk1"/>
              </a:buClr>
              <a:buSzPts val="2000"/>
              <a:buChar char="•"/>
              <a:defRPr sz="1500"/>
            </a:lvl8pPr>
            <a:lvl9pPr marL="4114800" lvl="8" indent="-355600" algn="l">
              <a:lnSpc>
                <a:spcPct val="90000"/>
              </a:lnSpc>
              <a:spcBef>
                <a:spcPts val="375"/>
              </a:spcBef>
              <a:spcAft>
                <a:spcPts val="0"/>
              </a:spcAft>
              <a:buClr>
                <a:schemeClr val="dk1"/>
              </a:buClr>
              <a:buSzPts val="2000"/>
              <a:buChar char="•"/>
              <a:defRPr sz="1500"/>
            </a:lvl9pPr>
          </a:lstStyle>
          <a:p>
            <a:endParaRPr/>
          </a:p>
        </p:txBody>
      </p:sp>
      <p:sp>
        <p:nvSpPr>
          <p:cNvPr id="72" name="Google Shape;72;p33"/>
          <p:cNvSpPr txBox="1">
            <a:spLocks noGrp="1"/>
          </p:cNvSpPr>
          <p:nvPr>
            <p:ph type="body" idx="2"/>
          </p:nvPr>
        </p:nvSpPr>
        <p:spPr>
          <a:xfrm>
            <a:off x="630239"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40"/>
              </a:spcBef>
              <a:spcAft>
                <a:spcPts val="0"/>
              </a:spcAft>
              <a:buSzPts val="1600"/>
              <a:buNone/>
              <a:defRPr sz="1200"/>
            </a:lvl1pPr>
            <a:lvl2pPr marL="914400" lvl="1" indent="-228600" algn="l">
              <a:lnSpc>
                <a:spcPct val="100000"/>
              </a:lnSpc>
              <a:spcBef>
                <a:spcPts val="210"/>
              </a:spcBef>
              <a:spcAft>
                <a:spcPts val="0"/>
              </a:spcAft>
              <a:buSzPts val="1400"/>
              <a:buNone/>
              <a:defRPr sz="1050"/>
            </a:lvl2pPr>
            <a:lvl3pPr marL="1371600" lvl="2" indent="-228600" algn="l">
              <a:lnSpc>
                <a:spcPct val="100000"/>
              </a:lnSpc>
              <a:spcBef>
                <a:spcPts val="180"/>
              </a:spcBef>
              <a:spcAft>
                <a:spcPts val="0"/>
              </a:spcAft>
              <a:buSzPts val="1200"/>
              <a:buNone/>
              <a:defRPr sz="900"/>
            </a:lvl3pPr>
            <a:lvl4pPr marL="1828800" lvl="3" indent="-228600" algn="l">
              <a:lnSpc>
                <a:spcPct val="100000"/>
              </a:lnSpc>
              <a:spcBef>
                <a:spcPts val="150"/>
              </a:spcBef>
              <a:spcAft>
                <a:spcPts val="0"/>
              </a:spcAft>
              <a:buSzPts val="1000"/>
              <a:buNone/>
              <a:defRPr sz="750"/>
            </a:lvl4pPr>
            <a:lvl5pPr marL="2286000" lvl="4" indent="-228600" algn="l">
              <a:lnSpc>
                <a:spcPct val="100000"/>
              </a:lnSpc>
              <a:spcBef>
                <a:spcPts val="150"/>
              </a:spcBef>
              <a:spcAft>
                <a:spcPts val="0"/>
              </a:spcAft>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73" name="Google Shape;73;p3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34"/>
          <p:cNvSpPr txBox="1">
            <a:spLocks noGrp="1"/>
          </p:cNvSpPr>
          <p:nvPr>
            <p:ph type="title"/>
          </p:nvPr>
        </p:nvSpPr>
        <p:spPr>
          <a:xfrm>
            <a:off x="630239" y="457200"/>
            <a:ext cx="2949575"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a:spLocks noGrp="1"/>
          </p:cNvSpPr>
          <p:nvPr>
            <p:ph type="pic" idx="2"/>
          </p:nvPr>
        </p:nvSpPr>
        <p:spPr>
          <a:xfrm>
            <a:off x="3887788" y="987427"/>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rgbClr val="2675B4"/>
              </a:buClr>
              <a:buSzPts val="3200"/>
              <a:buFont typeface="Noto Sans Symbols"/>
              <a:buNone/>
              <a:defRPr sz="2400" b="0" i="0" u="none" strike="noStrike" cap="none">
                <a:solidFill>
                  <a:schemeClr val="dk1"/>
                </a:solidFill>
                <a:latin typeface="Arial"/>
                <a:ea typeface="Arial"/>
                <a:cs typeface="Arial"/>
                <a:sym typeface="Arial"/>
              </a:defRPr>
            </a:lvl1pPr>
            <a:lvl2pPr marR="0" lvl="1" algn="l" rtl="0">
              <a:lnSpc>
                <a:spcPct val="100000"/>
              </a:lnSpc>
              <a:spcBef>
                <a:spcPts val="420"/>
              </a:spcBef>
              <a:spcAft>
                <a:spcPts val="0"/>
              </a:spcAft>
              <a:buClr>
                <a:srgbClr val="2675B4"/>
              </a:buClr>
              <a:buSzPts val="2800"/>
              <a:buFont typeface="Noto Sans Symbols"/>
              <a:buNone/>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rgbClr val="2675B4"/>
              </a:buClr>
              <a:buSzPts val="2400"/>
              <a:buFont typeface="Noto Sans Symbols"/>
              <a:buNone/>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rgbClr val="2675B4"/>
              </a:buClr>
              <a:buSzPts val="2000"/>
              <a:buFont typeface="Noto Sans Symbols"/>
              <a:buNone/>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rgbClr val="2675B4"/>
              </a:buClr>
              <a:buSzPts val="2000"/>
              <a:buFont typeface="Noto Sans Symbols"/>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Arial"/>
                <a:ea typeface="Arial"/>
                <a:cs typeface="Arial"/>
                <a:sym typeface="Arial"/>
              </a:defRPr>
            </a:lvl9pPr>
          </a:lstStyle>
          <a:p>
            <a:endParaRPr/>
          </a:p>
        </p:txBody>
      </p:sp>
      <p:sp>
        <p:nvSpPr>
          <p:cNvPr id="78" name="Google Shape;78;p34"/>
          <p:cNvSpPr txBox="1">
            <a:spLocks noGrp="1"/>
          </p:cNvSpPr>
          <p:nvPr>
            <p:ph type="body" idx="1"/>
          </p:nvPr>
        </p:nvSpPr>
        <p:spPr>
          <a:xfrm>
            <a:off x="630239"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40"/>
              </a:spcBef>
              <a:spcAft>
                <a:spcPts val="0"/>
              </a:spcAft>
              <a:buSzPts val="1600"/>
              <a:buNone/>
              <a:defRPr sz="1200"/>
            </a:lvl1pPr>
            <a:lvl2pPr marL="914400" lvl="1" indent="-228600" algn="l">
              <a:lnSpc>
                <a:spcPct val="100000"/>
              </a:lnSpc>
              <a:spcBef>
                <a:spcPts val="210"/>
              </a:spcBef>
              <a:spcAft>
                <a:spcPts val="0"/>
              </a:spcAft>
              <a:buSzPts val="1400"/>
              <a:buNone/>
              <a:defRPr sz="1050"/>
            </a:lvl2pPr>
            <a:lvl3pPr marL="1371600" lvl="2" indent="-228600" algn="l">
              <a:lnSpc>
                <a:spcPct val="100000"/>
              </a:lnSpc>
              <a:spcBef>
                <a:spcPts val="180"/>
              </a:spcBef>
              <a:spcAft>
                <a:spcPts val="0"/>
              </a:spcAft>
              <a:buSzPts val="1200"/>
              <a:buNone/>
              <a:defRPr sz="900"/>
            </a:lvl3pPr>
            <a:lvl4pPr marL="1828800" lvl="3" indent="-228600" algn="l">
              <a:lnSpc>
                <a:spcPct val="100000"/>
              </a:lnSpc>
              <a:spcBef>
                <a:spcPts val="150"/>
              </a:spcBef>
              <a:spcAft>
                <a:spcPts val="0"/>
              </a:spcAft>
              <a:buSzPts val="1000"/>
              <a:buNone/>
              <a:defRPr sz="750"/>
            </a:lvl4pPr>
            <a:lvl5pPr marL="2286000" lvl="4" indent="-228600" algn="l">
              <a:lnSpc>
                <a:spcPct val="100000"/>
              </a:lnSpc>
              <a:spcBef>
                <a:spcPts val="150"/>
              </a:spcBef>
              <a:spcAft>
                <a:spcPts val="0"/>
              </a:spcAft>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79" name="Google Shape;79;p3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4"/>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0" name="Google Shape;30;p2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5"/>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32"/>
        <p:cNvGrpSpPr/>
        <p:nvPr/>
      </p:nvGrpSpPr>
      <p:grpSpPr>
        <a:xfrm>
          <a:off x="0" y="0"/>
          <a:ext cx="0" cy="0"/>
          <a:chOff x="0" y="0"/>
          <a:chExt cx="0" cy="0"/>
        </a:xfrm>
      </p:grpSpPr>
      <p:pic>
        <p:nvPicPr>
          <p:cNvPr id="33" name="Google Shape;33;p26"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4" name="Google Shape;34;p26"/>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26"/>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623888" y="1709740"/>
            <a:ext cx="7886700" cy="285273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623888" y="4589465"/>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SzPts val="2400"/>
              <a:buNone/>
              <a:defRPr sz="1800">
                <a:latin typeface="Arial"/>
                <a:ea typeface="Arial"/>
                <a:cs typeface="Arial"/>
                <a:sym typeface="Arial"/>
              </a:defRPr>
            </a:lvl1pPr>
            <a:lvl2pPr marL="914400" lvl="1" indent="-228600" algn="l">
              <a:lnSpc>
                <a:spcPct val="100000"/>
              </a:lnSpc>
              <a:spcBef>
                <a:spcPts val="300"/>
              </a:spcBef>
              <a:spcAft>
                <a:spcPts val="0"/>
              </a:spcAft>
              <a:buSzPts val="2000"/>
              <a:buNone/>
              <a:defRPr sz="1500"/>
            </a:lvl2pPr>
            <a:lvl3pPr marL="1371600" lvl="2" indent="-228600" algn="l">
              <a:lnSpc>
                <a:spcPct val="100000"/>
              </a:lnSpc>
              <a:spcBef>
                <a:spcPts val="270"/>
              </a:spcBef>
              <a:spcAft>
                <a:spcPts val="0"/>
              </a:spcAft>
              <a:buSzPts val="1800"/>
              <a:buNone/>
              <a:defRPr sz="1350"/>
            </a:lvl3pPr>
            <a:lvl4pPr marL="1828800" lvl="3" indent="-228600" algn="l">
              <a:lnSpc>
                <a:spcPct val="100000"/>
              </a:lnSpc>
              <a:spcBef>
                <a:spcPts val="240"/>
              </a:spcBef>
              <a:spcAft>
                <a:spcPts val="0"/>
              </a:spcAft>
              <a:buSzPts val="1600"/>
              <a:buNone/>
              <a:defRPr sz="1200"/>
            </a:lvl4pPr>
            <a:lvl5pPr marL="2286000" lvl="4" indent="-228600" algn="l">
              <a:lnSpc>
                <a:spcPct val="100000"/>
              </a:lnSpc>
              <a:spcBef>
                <a:spcPts val="240"/>
              </a:spcBef>
              <a:spcAft>
                <a:spcPts val="0"/>
              </a:spcAft>
              <a:buSzPts val="1600"/>
              <a:buNone/>
              <a:defRPr sz="1200"/>
            </a:lvl5pPr>
            <a:lvl6pPr marL="2743200" lvl="5" indent="-228600" algn="l">
              <a:lnSpc>
                <a:spcPct val="90000"/>
              </a:lnSpc>
              <a:spcBef>
                <a:spcPts val="375"/>
              </a:spcBef>
              <a:spcAft>
                <a:spcPts val="0"/>
              </a:spcAft>
              <a:buClr>
                <a:schemeClr val="dk1"/>
              </a:buClr>
              <a:buSzPts val="1600"/>
              <a:buNone/>
              <a:defRPr sz="1200"/>
            </a:lvl6pPr>
            <a:lvl7pPr marL="3200400" lvl="6" indent="-228600" algn="l">
              <a:lnSpc>
                <a:spcPct val="90000"/>
              </a:lnSpc>
              <a:spcBef>
                <a:spcPts val="375"/>
              </a:spcBef>
              <a:spcAft>
                <a:spcPts val="0"/>
              </a:spcAft>
              <a:buClr>
                <a:schemeClr val="dk1"/>
              </a:buClr>
              <a:buSzPts val="1600"/>
              <a:buNone/>
              <a:defRPr sz="1200"/>
            </a:lvl7pPr>
            <a:lvl8pPr marL="3657600" lvl="7" indent="-228600" algn="l">
              <a:lnSpc>
                <a:spcPct val="90000"/>
              </a:lnSpc>
              <a:spcBef>
                <a:spcPts val="375"/>
              </a:spcBef>
              <a:spcAft>
                <a:spcPts val="0"/>
              </a:spcAft>
              <a:buClr>
                <a:schemeClr val="dk1"/>
              </a:buClr>
              <a:buSzPts val="1600"/>
              <a:buNone/>
              <a:defRPr sz="1200"/>
            </a:lvl8pPr>
            <a:lvl9pPr marL="4114800" lvl="8" indent="-228600" algn="l">
              <a:lnSpc>
                <a:spcPct val="90000"/>
              </a:lnSpc>
              <a:spcBef>
                <a:spcPts val="375"/>
              </a:spcBef>
              <a:spcAft>
                <a:spcPts val="0"/>
              </a:spcAft>
              <a:buClr>
                <a:schemeClr val="dk1"/>
              </a:buClr>
              <a:buSzPts val="1600"/>
              <a:buNone/>
              <a:defRPr sz="1200"/>
            </a:lvl9pPr>
          </a:lstStyle>
          <a:p>
            <a:endParaRPr/>
          </a:p>
        </p:txBody>
      </p:sp>
      <p:sp>
        <p:nvSpPr>
          <p:cNvPr id="39" name="Google Shape;39;p2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7"/>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
        <p:cNvGrpSpPr/>
        <p:nvPr/>
      </p:nvGrpSpPr>
      <p:grpSpPr>
        <a:xfrm>
          <a:off x="0" y="0"/>
          <a:ext cx="0" cy="0"/>
          <a:chOff x="0" y="0"/>
          <a:chExt cx="0" cy="0"/>
        </a:xfrm>
      </p:grpSpPr>
      <p:pic>
        <p:nvPicPr>
          <p:cNvPr id="42" name="Google Shape;42;p28"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3" name="Google Shape;43;p28"/>
          <p:cNvSpPr/>
          <p:nvPr/>
        </p:nvSpPr>
        <p:spPr>
          <a:xfrm>
            <a:off x="0" y="2235200"/>
            <a:ext cx="9144000" cy="2413000"/>
          </a:xfrm>
          <a:prstGeom prst="rect">
            <a:avLst/>
          </a:prstGeom>
          <a:solidFill>
            <a:srgbClr val="CF0A2C"/>
          </a:soli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44" name="Google Shape;44;p28"/>
          <p:cNvSpPr txBox="1"/>
          <p:nvPr/>
        </p:nvSpPr>
        <p:spPr>
          <a:xfrm>
            <a:off x="685800" y="2819400"/>
            <a:ext cx="7772400" cy="1143000"/>
          </a:xfrm>
          <a:prstGeom prst="rect">
            <a:avLst/>
          </a:prstGeom>
          <a:no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Resting or transition slide</a:t>
            </a:r>
            <a:endParaRPr sz="1050" b="0" i="0" u="none" strike="noStrike" cap="none">
              <a:solidFill>
                <a:srgbClr val="000000"/>
              </a:solidFill>
              <a:latin typeface="Arial"/>
              <a:ea typeface="Arial"/>
              <a:cs typeface="Arial"/>
              <a:sym typeface="Arial"/>
            </a:endParaRPr>
          </a:p>
        </p:txBody>
      </p:sp>
      <p:sp>
        <p:nvSpPr>
          <p:cNvPr id="45" name="Google Shape;45;p2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2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9"/>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29"/>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2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630238" y="731839"/>
            <a:ext cx="7886700" cy="132556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630239"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60"/>
              </a:spcBef>
              <a:spcAft>
                <a:spcPts val="0"/>
              </a:spcAft>
              <a:buSzPts val="2400"/>
              <a:buNone/>
              <a:defRPr sz="1800" b="1"/>
            </a:lvl1pPr>
            <a:lvl2pPr marL="914400" lvl="1" indent="-228600" algn="l">
              <a:lnSpc>
                <a:spcPct val="100000"/>
              </a:lnSpc>
              <a:spcBef>
                <a:spcPts val="300"/>
              </a:spcBef>
              <a:spcAft>
                <a:spcPts val="0"/>
              </a:spcAft>
              <a:buSzPts val="2000"/>
              <a:buNone/>
              <a:defRPr sz="1500" b="1"/>
            </a:lvl2pPr>
            <a:lvl3pPr marL="1371600" lvl="2" indent="-228600" algn="l">
              <a:lnSpc>
                <a:spcPct val="100000"/>
              </a:lnSpc>
              <a:spcBef>
                <a:spcPts val="270"/>
              </a:spcBef>
              <a:spcAft>
                <a:spcPts val="0"/>
              </a:spcAft>
              <a:buSzPts val="1800"/>
              <a:buNone/>
              <a:defRPr sz="1350" b="1"/>
            </a:lvl3pPr>
            <a:lvl4pPr marL="1828800" lvl="3" indent="-228600" algn="l">
              <a:lnSpc>
                <a:spcPct val="100000"/>
              </a:lnSpc>
              <a:spcBef>
                <a:spcPts val="240"/>
              </a:spcBef>
              <a:spcAft>
                <a:spcPts val="0"/>
              </a:spcAft>
              <a:buSzPts val="1600"/>
              <a:buNone/>
              <a:defRPr sz="1200" b="1"/>
            </a:lvl4pPr>
            <a:lvl5pPr marL="2286000" lvl="4" indent="-228600" algn="l">
              <a:lnSpc>
                <a:spcPct val="100000"/>
              </a:lnSpc>
              <a:spcBef>
                <a:spcPts val="240"/>
              </a:spcBef>
              <a:spcAft>
                <a:spcPts val="0"/>
              </a:spcAft>
              <a:buSzPts val="1600"/>
              <a:buNone/>
              <a:defRPr sz="1200" b="1"/>
            </a:lvl5pPr>
            <a:lvl6pPr marL="2743200" lvl="5" indent="-228600" algn="l">
              <a:lnSpc>
                <a:spcPct val="90000"/>
              </a:lnSpc>
              <a:spcBef>
                <a:spcPts val="375"/>
              </a:spcBef>
              <a:spcAft>
                <a:spcPts val="0"/>
              </a:spcAft>
              <a:buClr>
                <a:schemeClr val="dk1"/>
              </a:buClr>
              <a:buSzPts val="1600"/>
              <a:buNone/>
              <a:defRPr sz="1200" b="1"/>
            </a:lvl6pPr>
            <a:lvl7pPr marL="3200400" lvl="6" indent="-228600" algn="l">
              <a:lnSpc>
                <a:spcPct val="90000"/>
              </a:lnSpc>
              <a:spcBef>
                <a:spcPts val="375"/>
              </a:spcBef>
              <a:spcAft>
                <a:spcPts val="0"/>
              </a:spcAft>
              <a:buClr>
                <a:schemeClr val="dk1"/>
              </a:buClr>
              <a:buSzPts val="1600"/>
              <a:buNone/>
              <a:defRPr sz="1200" b="1"/>
            </a:lvl7pPr>
            <a:lvl8pPr marL="3657600" lvl="7" indent="-228600" algn="l">
              <a:lnSpc>
                <a:spcPct val="90000"/>
              </a:lnSpc>
              <a:spcBef>
                <a:spcPts val="375"/>
              </a:spcBef>
              <a:spcAft>
                <a:spcPts val="0"/>
              </a:spcAft>
              <a:buClr>
                <a:schemeClr val="dk1"/>
              </a:buClr>
              <a:buSzPts val="1600"/>
              <a:buNone/>
              <a:defRPr sz="1200" b="1"/>
            </a:lvl8pPr>
            <a:lvl9pPr marL="4114800" lvl="8" indent="-228600" algn="l">
              <a:lnSpc>
                <a:spcPct val="90000"/>
              </a:lnSpc>
              <a:spcBef>
                <a:spcPts val="375"/>
              </a:spcBef>
              <a:spcAft>
                <a:spcPts val="0"/>
              </a:spcAft>
              <a:buClr>
                <a:schemeClr val="dk1"/>
              </a:buClr>
              <a:buSzPts val="1600"/>
              <a:buNone/>
              <a:defRPr sz="1200" b="1"/>
            </a:lvl9pPr>
          </a:lstStyle>
          <a:p>
            <a:endParaRPr/>
          </a:p>
        </p:txBody>
      </p:sp>
      <p:sp>
        <p:nvSpPr>
          <p:cNvPr id="57" name="Google Shape;57;p30"/>
          <p:cNvSpPr txBox="1">
            <a:spLocks noGrp="1"/>
          </p:cNvSpPr>
          <p:nvPr>
            <p:ph type="body" idx="2"/>
          </p:nvPr>
        </p:nvSpPr>
        <p:spPr>
          <a:xfrm>
            <a:off x="630239"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0"/>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60"/>
              </a:spcBef>
              <a:spcAft>
                <a:spcPts val="0"/>
              </a:spcAft>
              <a:buSzPts val="2400"/>
              <a:buNone/>
              <a:defRPr sz="1800" b="1"/>
            </a:lvl1pPr>
            <a:lvl2pPr marL="914400" lvl="1" indent="-228600" algn="l">
              <a:lnSpc>
                <a:spcPct val="100000"/>
              </a:lnSpc>
              <a:spcBef>
                <a:spcPts val="300"/>
              </a:spcBef>
              <a:spcAft>
                <a:spcPts val="0"/>
              </a:spcAft>
              <a:buSzPts val="2000"/>
              <a:buNone/>
              <a:defRPr sz="1500" b="1"/>
            </a:lvl2pPr>
            <a:lvl3pPr marL="1371600" lvl="2" indent="-228600" algn="l">
              <a:lnSpc>
                <a:spcPct val="100000"/>
              </a:lnSpc>
              <a:spcBef>
                <a:spcPts val="270"/>
              </a:spcBef>
              <a:spcAft>
                <a:spcPts val="0"/>
              </a:spcAft>
              <a:buSzPts val="1800"/>
              <a:buNone/>
              <a:defRPr sz="1350" b="1"/>
            </a:lvl3pPr>
            <a:lvl4pPr marL="1828800" lvl="3" indent="-228600" algn="l">
              <a:lnSpc>
                <a:spcPct val="100000"/>
              </a:lnSpc>
              <a:spcBef>
                <a:spcPts val="240"/>
              </a:spcBef>
              <a:spcAft>
                <a:spcPts val="0"/>
              </a:spcAft>
              <a:buSzPts val="1600"/>
              <a:buNone/>
              <a:defRPr sz="1200" b="1"/>
            </a:lvl4pPr>
            <a:lvl5pPr marL="2286000" lvl="4" indent="-228600" algn="l">
              <a:lnSpc>
                <a:spcPct val="100000"/>
              </a:lnSpc>
              <a:spcBef>
                <a:spcPts val="240"/>
              </a:spcBef>
              <a:spcAft>
                <a:spcPts val="0"/>
              </a:spcAft>
              <a:buSzPts val="1600"/>
              <a:buNone/>
              <a:defRPr sz="1200" b="1"/>
            </a:lvl5pPr>
            <a:lvl6pPr marL="2743200" lvl="5" indent="-228600" algn="l">
              <a:lnSpc>
                <a:spcPct val="90000"/>
              </a:lnSpc>
              <a:spcBef>
                <a:spcPts val="375"/>
              </a:spcBef>
              <a:spcAft>
                <a:spcPts val="0"/>
              </a:spcAft>
              <a:buClr>
                <a:schemeClr val="dk1"/>
              </a:buClr>
              <a:buSzPts val="1600"/>
              <a:buNone/>
              <a:defRPr sz="1200" b="1"/>
            </a:lvl6pPr>
            <a:lvl7pPr marL="3200400" lvl="6" indent="-228600" algn="l">
              <a:lnSpc>
                <a:spcPct val="90000"/>
              </a:lnSpc>
              <a:spcBef>
                <a:spcPts val="375"/>
              </a:spcBef>
              <a:spcAft>
                <a:spcPts val="0"/>
              </a:spcAft>
              <a:buClr>
                <a:schemeClr val="dk1"/>
              </a:buClr>
              <a:buSzPts val="1600"/>
              <a:buNone/>
              <a:defRPr sz="1200" b="1"/>
            </a:lvl7pPr>
            <a:lvl8pPr marL="3657600" lvl="7" indent="-228600" algn="l">
              <a:lnSpc>
                <a:spcPct val="90000"/>
              </a:lnSpc>
              <a:spcBef>
                <a:spcPts val="375"/>
              </a:spcBef>
              <a:spcAft>
                <a:spcPts val="0"/>
              </a:spcAft>
              <a:buClr>
                <a:schemeClr val="dk1"/>
              </a:buClr>
              <a:buSzPts val="1600"/>
              <a:buNone/>
              <a:defRPr sz="1200" b="1"/>
            </a:lvl8pPr>
            <a:lvl9pPr marL="4114800" lvl="8" indent="-228600" algn="l">
              <a:lnSpc>
                <a:spcPct val="90000"/>
              </a:lnSpc>
              <a:spcBef>
                <a:spcPts val="375"/>
              </a:spcBef>
              <a:spcAft>
                <a:spcPts val="0"/>
              </a:spcAft>
              <a:buClr>
                <a:schemeClr val="dk1"/>
              </a:buClr>
              <a:buSzPts val="1600"/>
              <a:buNone/>
              <a:defRPr sz="1200" b="1"/>
            </a:lvl9pPr>
          </a:lstStyle>
          <a:p>
            <a:endParaRPr/>
          </a:p>
        </p:txBody>
      </p:sp>
      <p:sp>
        <p:nvSpPr>
          <p:cNvPr id="59" name="Google Shape;59;p30"/>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270"/>
              </a:spcBef>
              <a:spcAft>
                <a:spcPts val="0"/>
              </a:spcAft>
              <a:buSzPts val="1800"/>
              <a:buChar char="▪"/>
              <a:defRPr/>
            </a:lvl1pPr>
            <a:lvl2pPr marL="914400" lvl="1" indent="-342900" algn="l">
              <a:lnSpc>
                <a:spcPct val="100000"/>
              </a:lnSpc>
              <a:spcBef>
                <a:spcPts val="270"/>
              </a:spcBef>
              <a:spcAft>
                <a:spcPts val="0"/>
              </a:spcAft>
              <a:buSzPts val="1800"/>
              <a:buChar char="▪"/>
              <a:defRPr/>
            </a:lvl2pPr>
            <a:lvl3pPr marL="1371600" lvl="2" indent="-342900" algn="l">
              <a:lnSpc>
                <a:spcPct val="100000"/>
              </a:lnSpc>
              <a:spcBef>
                <a:spcPts val="270"/>
              </a:spcBef>
              <a:spcAft>
                <a:spcPts val="0"/>
              </a:spcAft>
              <a:buSzPts val="1800"/>
              <a:buChar char="▪"/>
              <a:defRPr/>
            </a:lvl3pPr>
            <a:lvl4pPr marL="1828800" lvl="3" indent="-342900" algn="l">
              <a:lnSpc>
                <a:spcPct val="100000"/>
              </a:lnSpc>
              <a:spcBef>
                <a:spcPts val="270"/>
              </a:spcBef>
              <a:spcAft>
                <a:spcPts val="0"/>
              </a:spcAft>
              <a:buSzPts val="1800"/>
              <a:buChar char="▪"/>
              <a:defRPr/>
            </a:lvl4pPr>
            <a:lvl5pPr marL="2286000" lvl="4" indent="-342900" algn="l">
              <a:lnSpc>
                <a:spcPct val="100000"/>
              </a:lnSpc>
              <a:spcBef>
                <a:spcPts val="270"/>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 name="Google Shape;60;p3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0"/>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3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3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2"/>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68550" tIns="34275" rIns="68550" bIns="342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2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12" name="Google Shape;12;p23"/>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2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4" name="Google Shape;14;p23"/>
          <p:cNvSpPr txBox="1"/>
          <p:nvPr/>
        </p:nvSpPr>
        <p:spPr>
          <a:xfrm>
            <a:off x="609600" y="1524000"/>
            <a:ext cx="7924800" cy="274638"/>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a:ea typeface="Arial"/>
                <a:cs typeface="Arial"/>
                <a:sym typeface="Arial"/>
              </a:rPr>
              <a:t>Boston University</a:t>
            </a:r>
            <a:r>
              <a:rPr lang="en-US" sz="900" b="0" i="0" u="none" strike="noStrike" cap="none">
                <a:solidFill>
                  <a:schemeClr val="lt1"/>
                </a:solidFill>
                <a:latin typeface="Arial"/>
                <a:ea typeface="Arial"/>
                <a:cs typeface="Arial"/>
                <a:sym typeface="Arial"/>
              </a:rPr>
              <a:t> Slideshow Title Goes Here</a:t>
            </a:r>
            <a:endParaRPr sz="1050" b="0" i="0" u="none" strike="noStrike" cap="none">
              <a:solidFill>
                <a:srgbClr val="000000"/>
              </a:solidFill>
              <a:latin typeface="Arial"/>
              <a:ea typeface="Arial"/>
              <a:cs typeface="Arial"/>
              <a:sym typeface="Arial"/>
            </a:endParaRPr>
          </a:p>
        </p:txBody>
      </p:sp>
      <p:sp>
        <p:nvSpPr>
          <p:cNvPr id="15" name="Google Shape;15;p2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baseline="30000">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pic>
        <p:nvPicPr>
          <p:cNvPr id="16" name="Google Shape;16;p23"/>
          <p:cNvPicPr preferRelativeResize="0"/>
          <p:nvPr/>
        </p:nvPicPr>
        <p:blipFill rotWithShape="1">
          <a:blip r:embed="rId13">
            <a:alphaModFix/>
          </a:blip>
          <a:srcRect/>
          <a:stretch/>
        </p:blipFill>
        <p:spPr>
          <a:xfrm>
            <a:off x="609600" y="5867402"/>
            <a:ext cx="2438400" cy="804863"/>
          </a:xfrm>
          <a:prstGeom prst="rect">
            <a:avLst/>
          </a:prstGeom>
          <a:noFill/>
          <a:ln>
            <a:noFill/>
          </a:ln>
        </p:spPr>
      </p:pic>
      <p:cxnSp>
        <p:nvCxnSpPr>
          <p:cNvPr id="17" name="Google Shape;17;p23"/>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23" descr="standardfooter_sized.jpg"/>
          <p:cNvPicPr preferRelativeResize="0"/>
          <p:nvPr/>
        </p:nvPicPr>
        <p:blipFill rotWithShape="1">
          <a:blip r:embed="rId14">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iswh.org/project/peer-center/" TargetMode="External"/><Relationship Id="rId7" Type="http://schemas.openxmlformats.org/officeDocument/2006/relationships/hyperlink" Target="http://www.recover-from-grief.com/7-stages-of-grief.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psychcentral.com/lib/become-a-better-listener-active-listening/" TargetMode="External"/><Relationship Id="rId5" Type="http://schemas.openxmlformats.org/officeDocument/2006/relationships/hyperlink" Target="http://www.cpe.vt.edu/gttc/presentations/8eStagesofChange.pdf" TargetMode="External"/><Relationship Id="rId4" Type="http://schemas.openxmlformats.org/officeDocument/2006/relationships/hyperlink" Target="https://www.thebody.com/slideshow/eight-hiv-positive-folks-talk-anonymously-about-why-they-stay-in-the-hi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685800" y="2057400"/>
            <a:ext cx="7772400" cy="857250"/>
          </a:xfrm>
          <a:prstGeom prst="rect">
            <a:avLst/>
          </a:prstGeom>
          <a:noFill/>
          <a:ln>
            <a:noFill/>
          </a:ln>
        </p:spPr>
        <p:txBody>
          <a:bodyPr spcFirstLastPara="1" wrap="square" lIns="68550" tIns="34275" rIns="68550" bIns="34275" anchor="ctr" anchorCtr="0">
            <a:noAutofit/>
          </a:bodyPr>
          <a:lstStyle/>
          <a:p>
            <a:pPr marL="0" lvl="0" indent="0" algn="l" rtl="0">
              <a:lnSpc>
                <a:spcPct val="100000"/>
              </a:lnSpc>
              <a:spcBef>
                <a:spcPts val="0"/>
              </a:spcBef>
              <a:spcAft>
                <a:spcPts val="0"/>
              </a:spcAft>
              <a:buSzPts val="1400"/>
              <a:buNone/>
            </a:pPr>
            <a:r>
              <a:rPr lang="en-US"/>
              <a:t>Supporting Clients with Disclosure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0"/>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Supporting Clients with Disclosure</a:t>
            </a:r>
            <a:endParaRPr/>
          </a:p>
        </p:txBody>
      </p:sp>
      <p:sp>
        <p:nvSpPr>
          <p:cNvPr id="176" name="Google Shape;176;p10"/>
          <p:cNvSpPr txBox="1">
            <a:spLocks noGrp="1"/>
          </p:cNvSpPr>
          <p:nvPr>
            <p:ph type="title"/>
          </p:nvPr>
        </p:nvSpPr>
        <p:spPr>
          <a:xfrm>
            <a:off x="838200" y="941139"/>
            <a:ext cx="72390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Disclosure Tips: Preparation, Action, and Behavior</a:t>
            </a:r>
            <a:endParaRPr/>
          </a:p>
        </p:txBody>
      </p:sp>
      <p:sp>
        <p:nvSpPr>
          <p:cNvPr id="177" name="Google Shape;177;p10"/>
          <p:cNvSpPr txBox="1">
            <a:spLocks noGrp="1"/>
          </p:cNvSpPr>
          <p:nvPr>
            <p:ph type="body" idx="1"/>
          </p:nvPr>
        </p:nvSpPr>
        <p:spPr>
          <a:xfrm>
            <a:off x="838200" y="2053728"/>
            <a:ext cx="6667500" cy="3257550"/>
          </a:xfrm>
          <a:prstGeom prst="rect">
            <a:avLst/>
          </a:prstGeom>
          <a:noFill/>
          <a:ln>
            <a:noFill/>
          </a:ln>
        </p:spPr>
        <p:txBody>
          <a:bodyPr spcFirstLastPara="1" wrap="square" lIns="68550" tIns="34275" rIns="68550" bIns="34275" anchor="t" anchorCtr="0">
            <a:noAutofit/>
          </a:bodyPr>
          <a:lstStyle/>
          <a:p>
            <a:pPr marL="175022" lvl="0" indent="-175022" algn="l" rtl="0">
              <a:lnSpc>
                <a:spcPct val="100000"/>
              </a:lnSpc>
              <a:spcBef>
                <a:spcPts val="0"/>
              </a:spcBef>
              <a:spcAft>
                <a:spcPts val="0"/>
              </a:spcAft>
              <a:buClr>
                <a:srgbClr val="C00000"/>
              </a:buClr>
              <a:buSzPts val="2000"/>
              <a:buChar char="▪"/>
            </a:pPr>
            <a:r>
              <a:rPr lang="en-US" sz="2000" dirty="0"/>
              <a:t>Prepare – get informed about HIV </a:t>
            </a:r>
            <a:endParaRPr dirty="0"/>
          </a:p>
          <a:p>
            <a:pPr marL="175022" lvl="0" indent="-175022" algn="l" rtl="0">
              <a:lnSpc>
                <a:spcPct val="100000"/>
              </a:lnSpc>
              <a:spcBef>
                <a:spcPts val="0"/>
              </a:spcBef>
              <a:spcAft>
                <a:spcPts val="0"/>
              </a:spcAft>
              <a:buClr>
                <a:srgbClr val="C00000"/>
              </a:buClr>
              <a:buSzPts val="2000"/>
              <a:buChar char="▪"/>
            </a:pPr>
            <a:r>
              <a:rPr lang="en-US" sz="2000" dirty="0"/>
              <a:t>Leave resources (e.g., articles or a hotline phone number) for the person you tell</a:t>
            </a:r>
            <a:endParaRPr sz="2000" dirty="0"/>
          </a:p>
          <a:p>
            <a:pPr marL="175022" lvl="0" indent="-175022" algn="l" rtl="0">
              <a:lnSpc>
                <a:spcPct val="100000"/>
              </a:lnSpc>
              <a:spcBef>
                <a:spcPts val="300"/>
              </a:spcBef>
              <a:spcAft>
                <a:spcPts val="0"/>
              </a:spcAft>
              <a:buClr>
                <a:srgbClr val="C00000"/>
              </a:buClr>
              <a:buSzPts val="2000"/>
              <a:buChar char="▪"/>
            </a:pPr>
            <a:r>
              <a:rPr lang="en-US" sz="2000" dirty="0"/>
              <a:t>Get support</a:t>
            </a:r>
            <a:endParaRPr sz="2000" dirty="0"/>
          </a:p>
          <a:p>
            <a:pPr marL="175022" lvl="0" indent="-175022" algn="l" rtl="0">
              <a:lnSpc>
                <a:spcPct val="100000"/>
              </a:lnSpc>
              <a:spcBef>
                <a:spcPts val="300"/>
              </a:spcBef>
              <a:spcAft>
                <a:spcPts val="0"/>
              </a:spcAft>
              <a:buClr>
                <a:srgbClr val="C00000"/>
              </a:buClr>
              <a:buSzPts val="2000"/>
              <a:buChar char="▪"/>
            </a:pPr>
            <a:r>
              <a:rPr lang="en-US" sz="2000" dirty="0"/>
              <a:t>Talk it over with someone you trust, and come up with a plan</a:t>
            </a:r>
            <a:endParaRPr sz="2000" dirty="0"/>
          </a:p>
          <a:p>
            <a:pPr marL="175022" lvl="0" indent="-175022" algn="l" rtl="0">
              <a:lnSpc>
                <a:spcPct val="100000"/>
              </a:lnSpc>
              <a:spcBef>
                <a:spcPts val="300"/>
              </a:spcBef>
              <a:spcAft>
                <a:spcPts val="0"/>
              </a:spcAft>
              <a:buClr>
                <a:srgbClr val="C00000"/>
              </a:buClr>
              <a:buSzPts val="2000"/>
              <a:buChar char="▪"/>
            </a:pPr>
            <a:r>
              <a:rPr lang="en-US" sz="2000" dirty="0"/>
              <a:t>Accept the reaction</a:t>
            </a:r>
            <a:endParaRPr sz="2000" dirty="0"/>
          </a:p>
          <a:p>
            <a:pPr marL="175022" lvl="0" indent="-175022" algn="l" rtl="0">
              <a:lnSpc>
                <a:spcPct val="100000"/>
              </a:lnSpc>
              <a:spcBef>
                <a:spcPts val="300"/>
              </a:spcBef>
              <a:spcAft>
                <a:spcPts val="0"/>
              </a:spcAft>
              <a:buClr>
                <a:srgbClr val="C00000"/>
              </a:buClr>
              <a:buSzPts val="2000"/>
              <a:buChar char="▪"/>
            </a:pPr>
            <a:r>
              <a:rPr lang="en-US" sz="2000" dirty="0"/>
              <a:t>You can’t control how others will deal with your news</a:t>
            </a:r>
            <a:endParaRPr sz="2000" dirty="0"/>
          </a:p>
          <a:p>
            <a:pPr marL="175022" lvl="0" indent="-175022" algn="l" rtl="0">
              <a:lnSpc>
                <a:spcPct val="100000"/>
              </a:lnSpc>
              <a:spcBef>
                <a:spcPts val="300"/>
              </a:spcBef>
              <a:spcAft>
                <a:spcPts val="0"/>
              </a:spcAft>
              <a:buClr>
                <a:srgbClr val="C00000"/>
              </a:buClr>
              <a:buSzPts val="2000"/>
              <a:buChar char="▪"/>
            </a:pPr>
            <a:r>
              <a:rPr lang="en-US" sz="2000" dirty="0"/>
              <a:t>If telling a significant other or partner, other resources or fact sheets on U=U or </a:t>
            </a:r>
            <a:r>
              <a:rPr lang="en-US" sz="2000" dirty="0" err="1"/>
              <a:t>PrEP</a:t>
            </a:r>
            <a:r>
              <a:rPr lang="en-US" sz="2000" dirty="0"/>
              <a:t> may be helpful</a:t>
            </a:r>
            <a:endParaRPr sz="2000" dirty="0"/>
          </a:p>
          <a:p>
            <a:pPr marL="0" lvl="0" indent="0" algn="l" rtl="0">
              <a:lnSpc>
                <a:spcPct val="100000"/>
              </a:lnSpc>
              <a:spcBef>
                <a:spcPts val="225"/>
              </a:spcBef>
              <a:spcAft>
                <a:spcPts val="0"/>
              </a:spcAft>
              <a:buClr>
                <a:srgbClr val="C00000"/>
              </a:buClr>
              <a:buSzPts val="1500"/>
              <a:buNone/>
            </a:pPr>
            <a:r>
              <a:rPr lang="en-US" sz="1000" dirty="0"/>
              <a:t>Source: http://www.thebody.com</a:t>
            </a:r>
            <a:endParaRPr sz="1000" dirty="0"/>
          </a:p>
          <a:p>
            <a:pPr marL="0" lvl="0" indent="0" algn="l" rtl="0">
              <a:lnSpc>
                <a:spcPct val="100000"/>
              </a:lnSpc>
              <a:spcBef>
                <a:spcPts val="360"/>
              </a:spcBef>
              <a:spcAft>
                <a:spcPts val="0"/>
              </a:spcAft>
              <a:buClr>
                <a:srgbClr val="CC0000"/>
              </a:buClr>
              <a:buSzPts val="2400"/>
              <a:buNone/>
            </a:pPr>
            <a:br>
              <a:rPr lang="en-US" dirty="0"/>
            </a:br>
            <a:endParaRPr dirty="0"/>
          </a:p>
          <a:p>
            <a:pPr marL="557213" lvl="1" indent="-128587" algn="l" rtl="0">
              <a:lnSpc>
                <a:spcPct val="100000"/>
              </a:lnSpc>
              <a:spcBef>
                <a:spcPts val="270"/>
              </a:spcBef>
              <a:spcAft>
                <a:spcPts val="0"/>
              </a:spcAft>
              <a:buClr>
                <a:srgbClr val="CC0000"/>
              </a:buClr>
              <a:buSzPts val="1800"/>
              <a:buNone/>
            </a:pPr>
            <a:endParaRPr dirty="0"/>
          </a:p>
        </p:txBody>
      </p:sp>
      <p:sp>
        <p:nvSpPr>
          <p:cNvPr id="178" name="Google Shape;178;p10"/>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79" name="Google Shape;179;p10"/>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a:spLocks noGrp="1"/>
          </p:cNvSpPr>
          <p:nvPr>
            <p:ph type="title"/>
          </p:nvPr>
        </p:nvSpPr>
        <p:spPr>
          <a:xfrm>
            <a:off x="614916" y="10668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Disclosure Tips Continued</a:t>
            </a:r>
            <a:endParaRPr b="1"/>
          </a:p>
        </p:txBody>
      </p:sp>
      <p:sp>
        <p:nvSpPr>
          <p:cNvPr id="186" name="Google Shape;186;p11"/>
          <p:cNvSpPr txBox="1">
            <a:spLocks noGrp="1"/>
          </p:cNvSpPr>
          <p:nvPr>
            <p:ph type="body" idx="1"/>
          </p:nvPr>
        </p:nvSpPr>
        <p:spPr>
          <a:xfrm>
            <a:off x="609600" y="1752600"/>
            <a:ext cx="8534400" cy="3886200"/>
          </a:xfrm>
          <a:prstGeom prst="rect">
            <a:avLst/>
          </a:prstGeom>
          <a:noFill/>
          <a:ln>
            <a:noFill/>
          </a:ln>
        </p:spPr>
        <p:txBody>
          <a:bodyPr spcFirstLastPara="1" wrap="square" lIns="91425" tIns="45700" rIns="91425" bIns="45700" anchor="t" anchorCtr="0">
            <a:noAutofit/>
          </a:bodyPr>
          <a:lstStyle/>
          <a:p>
            <a:pPr marL="342900" lvl="0" indent="-257175" algn="l" rtl="0">
              <a:lnSpc>
                <a:spcPct val="100000"/>
              </a:lnSpc>
              <a:spcBef>
                <a:spcPts val="270"/>
              </a:spcBef>
              <a:spcAft>
                <a:spcPts val="0"/>
              </a:spcAft>
              <a:buClr>
                <a:srgbClr val="C00000"/>
              </a:buClr>
              <a:buSzPts val="1800"/>
              <a:buChar char="▪"/>
            </a:pPr>
            <a:r>
              <a:rPr lang="en-US" sz="2200" dirty="0"/>
              <a:t>Be selective</a:t>
            </a:r>
            <a:endParaRPr dirty="0"/>
          </a:p>
          <a:p>
            <a:pPr marL="342900" lvl="0" indent="-257175" algn="l" rtl="0">
              <a:lnSpc>
                <a:spcPct val="100000"/>
              </a:lnSpc>
              <a:spcBef>
                <a:spcPts val="270"/>
              </a:spcBef>
              <a:spcAft>
                <a:spcPts val="0"/>
              </a:spcAft>
              <a:buClr>
                <a:srgbClr val="C00000"/>
              </a:buClr>
              <a:buSzPts val="1800"/>
              <a:buChar char="▪"/>
            </a:pPr>
            <a:r>
              <a:rPr lang="en-US" sz="2200" dirty="0"/>
              <a:t>Consider the 6 W’s</a:t>
            </a:r>
            <a:endParaRPr dirty="0"/>
          </a:p>
          <a:p>
            <a:pPr marL="1114425" lvl="2" indent="-342900" algn="l" rtl="0">
              <a:lnSpc>
                <a:spcPct val="100000"/>
              </a:lnSpc>
              <a:spcBef>
                <a:spcPts val="270"/>
              </a:spcBef>
              <a:spcAft>
                <a:spcPts val="0"/>
              </a:spcAft>
              <a:buClr>
                <a:srgbClr val="C00000"/>
              </a:buClr>
              <a:buSzPts val="1800"/>
              <a:buFont typeface="Arial"/>
              <a:buAutoNum type="arabicPeriod"/>
            </a:pPr>
            <a:r>
              <a:rPr lang="en-US" sz="2200" dirty="0"/>
              <a:t>Who do you tell?</a:t>
            </a:r>
            <a:endParaRPr dirty="0"/>
          </a:p>
          <a:p>
            <a:pPr marL="1114425" lvl="2" indent="-342900" algn="l" rtl="0">
              <a:lnSpc>
                <a:spcPct val="100000"/>
              </a:lnSpc>
              <a:spcBef>
                <a:spcPts val="270"/>
              </a:spcBef>
              <a:spcAft>
                <a:spcPts val="0"/>
              </a:spcAft>
              <a:buClr>
                <a:srgbClr val="C00000"/>
              </a:buClr>
              <a:buSzPts val="1800"/>
              <a:buFont typeface="Arial"/>
              <a:buAutoNum type="arabicPeriod"/>
            </a:pPr>
            <a:r>
              <a:rPr lang="en-US" sz="2200" dirty="0"/>
              <a:t>What do you want to tell them about your HIV status?</a:t>
            </a:r>
            <a:endParaRPr dirty="0"/>
          </a:p>
          <a:p>
            <a:pPr marL="1114425" lvl="2" indent="-342900" algn="l" rtl="0">
              <a:lnSpc>
                <a:spcPct val="100000"/>
              </a:lnSpc>
              <a:spcBef>
                <a:spcPts val="270"/>
              </a:spcBef>
              <a:spcAft>
                <a:spcPts val="0"/>
              </a:spcAft>
              <a:buClr>
                <a:srgbClr val="C00000"/>
              </a:buClr>
              <a:buSzPts val="1800"/>
              <a:buFont typeface="Arial"/>
              <a:buAutoNum type="arabicPeriod"/>
            </a:pPr>
            <a:r>
              <a:rPr lang="en-US" sz="2200" dirty="0"/>
              <a:t>What are you expecting from the people you are disclosing your HIV status to?</a:t>
            </a:r>
            <a:endParaRPr dirty="0"/>
          </a:p>
          <a:p>
            <a:pPr marL="1114425" lvl="2" indent="-342900" algn="l" rtl="0">
              <a:lnSpc>
                <a:spcPct val="100000"/>
              </a:lnSpc>
              <a:spcBef>
                <a:spcPts val="270"/>
              </a:spcBef>
              <a:spcAft>
                <a:spcPts val="0"/>
              </a:spcAft>
              <a:buClr>
                <a:srgbClr val="C00000"/>
              </a:buClr>
              <a:buSzPts val="1800"/>
              <a:buFont typeface="Arial"/>
              <a:buAutoNum type="arabicPeriod"/>
            </a:pPr>
            <a:r>
              <a:rPr lang="en-US" sz="2200" dirty="0"/>
              <a:t>When should you tell them?</a:t>
            </a:r>
            <a:endParaRPr dirty="0"/>
          </a:p>
          <a:p>
            <a:pPr marL="1114425" lvl="2" indent="-342900" algn="l" rtl="0">
              <a:lnSpc>
                <a:spcPct val="100000"/>
              </a:lnSpc>
              <a:spcBef>
                <a:spcPts val="270"/>
              </a:spcBef>
              <a:spcAft>
                <a:spcPts val="0"/>
              </a:spcAft>
              <a:buClr>
                <a:srgbClr val="C00000"/>
              </a:buClr>
              <a:buSzPts val="1800"/>
              <a:buFont typeface="Arial"/>
              <a:buAutoNum type="arabicPeriod"/>
            </a:pPr>
            <a:r>
              <a:rPr lang="en-US" sz="2200" dirty="0"/>
              <a:t>Where is the best place to have this conversation?</a:t>
            </a:r>
            <a:endParaRPr dirty="0"/>
          </a:p>
          <a:p>
            <a:pPr marL="1114425" lvl="2" indent="-342900" algn="l" rtl="0">
              <a:lnSpc>
                <a:spcPct val="100000"/>
              </a:lnSpc>
              <a:spcBef>
                <a:spcPts val="270"/>
              </a:spcBef>
              <a:spcAft>
                <a:spcPts val="0"/>
              </a:spcAft>
              <a:buClr>
                <a:srgbClr val="C00000"/>
              </a:buClr>
              <a:buSzPts val="1800"/>
              <a:buFont typeface="Arial"/>
              <a:buAutoNum type="arabicPeriod"/>
            </a:pPr>
            <a:r>
              <a:rPr lang="en-US" sz="2200" dirty="0"/>
              <a:t>Why are you telling them?</a:t>
            </a:r>
            <a:endParaRPr dirty="0"/>
          </a:p>
        </p:txBody>
      </p:sp>
      <p:sp>
        <p:nvSpPr>
          <p:cNvPr id="187" name="Google Shape;187;p11"/>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2"/>
          <p:cNvSpPr txBox="1">
            <a:spLocks noGrp="1"/>
          </p:cNvSpPr>
          <p:nvPr>
            <p:ph type="ftr" idx="11"/>
          </p:nvPr>
        </p:nvSpPr>
        <p:spPr>
          <a:xfrm>
            <a:off x="228600" y="1076325"/>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Supporting Clients with Disclosure</a:t>
            </a:r>
            <a:endParaRPr/>
          </a:p>
        </p:txBody>
      </p:sp>
      <p:sp>
        <p:nvSpPr>
          <p:cNvPr id="194" name="Google Shape;194;p12"/>
          <p:cNvSpPr txBox="1">
            <a:spLocks noGrp="1"/>
          </p:cNvSpPr>
          <p:nvPr>
            <p:ph type="title"/>
          </p:nvPr>
        </p:nvSpPr>
        <p:spPr>
          <a:xfrm>
            <a:off x="762000" y="1000125"/>
            <a:ext cx="6902302"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Self-Care Tips and Considerations</a:t>
            </a:r>
            <a:endParaRPr/>
          </a:p>
        </p:txBody>
      </p:sp>
      <p:sp>
        <p:nvSpPr>
          <p:cNvPr id="195" name="Google Shape;195;p12"/>
          <p:cNvSpPr txBox="1">
            <a:spLocks noGrp="1"/>
          </p:cNvSpPr>
          <p:nvPr>
            <p:ph type="body" idx="1"/>
          </p:nvPr>
        </p:nvSpPr>
        <p:spPr>
          <a:xfrm>
            <a:off x="838200" y="1905000"/>
            <a:ext cx="7283302" cy="32575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300"/>
              </a:spcBef>
              <a:spcAft>
                <a:spcPts val="0"/>
              </a:spcAft>
              <a:buClr>
                <a:srgbClr val="C00000"/>
              </a:buClr>
              <a:buSzPts val="2000"/>
              <a:buNone/>
            </a:pPr>
            <a:r>
              <a:rPr lang="en-US" sz="2200" dirty="0"/>
              <a:t>As a CHW </a:t>
            </a:r>
            <a:endParaRPr sz="2200" dirty="0"/>
          </a:p>
          <a:p>
            <a:pPr marL="257175" lvl="0" indent="-257175" algn="l" rtl="0">
              <a:lnSpc>
                <a:spcPct val="100000"/>
              </a:lnSpc>
              <a:spcBef>
                <a:spcPts val="300"/>
              </a:spcBef>
              <a:spcAft>
                <a:spcPts val="0"/>
              </a:spcAft>
              <a:buClr>
                <a:srgbClr val="C00000"/>
              </a:buClr>
              <a:buSzPts val="2000"/>
              <a:buChar char="▪"/>
            </a:pPr>
            <a:r>
              <a:rPr lang="en-US" sz="2200" dirty="0"/>
              <a:t>What can you do to take care of yourself when you are working with a client on disclosure? </a:t>
            </a:r>
            <a:endParaRPr sz="2200" dirty="0"/>
          </a:p>
          <a:p>
            <a:pPr marL="257175" lvl="0" indent="-257175" algn="l" rtl="0">
              <a:lnSpc>
                <a:spcPct val="100000"/>
              </a:lnSpc>
              <a:spcBef>
                <a:spcPts val="300"/>
              </a:spcBef>
              <a:spcAft>
                <a:spcPts val="0"/>
              </a:spcAft>
              <a:buClr>
                <a:srgbClr val="C00000"/>
              </a:buClr>
              <a:buSzPts val="2000"/>
              <a:buChar char="▪"/>
            </a:pPr>
            <a:r>
              <a:rPr lang="en-US" sz="2200" dirty="0"/>
              <a:t>What do you need to consider when working with a client on disclosure? </a:t>
            </a:r>
            <a:endParaRPr sz="2200" dirty="0"/>
          </a:p>
          <a:p>
            <a:pPr marL="257175" lvl="0" indent="-257175" algn="l" rtl="0">
              <a:lnSpc>
                <a:spcPct val="100000"/>
              </a:lnSpc>
              <a:spcBef>
                <a:spcPts val="300"/>
              </a:spcBef>
              <a:spcAft>
                <a:spcPts val="0"/>
              </a:spcAft>
              <a:buClr>
                <a:srgbClr val="C00000"/>
              </a:buClr>
              <a:buSzPts val="2000"/>
              <a:buChar char="▪"/>
            </a:pPr>
            <a:r>
              <a:rPr lang="en-US" sz="2200" dirty="0"/>
              <a:t>What are some guidelines you would suggest to a client when they are getting ready to disclose their HIV status? </a:t>
            </a:r>
            <a:endParaRPr sz="2200" dirty="0"/>
          </a:p>
          <a:p>
            <a:pPr marL="175022" lvl="0" indent="-79772" algn="l" rtl="0">
              <a:lnSpc>
                <a:spcPct val="100000"/>
              </a:lnSpc>
              <a:spcBef>
                <a:spcPts val="300"/>
              </a:spcBef>
              <a:spcAft>
                <a:spcPts val="0"/>
              </a:spcAft>
              <a:buClr>
                <a:srgbClr val="C00000"/>
              </a:buClr>
              <a:buSzPts val="2000"/>
              <a:buNone/>
            </a:pPr>
            <a:endParaRPr sz="1500" dirty="0"/>
          </a:p>
          <a:p>
            <a:pPr marL="175022" lvl="0" indent="-79772" algn="l" rtl="0">
              <a:lnSpc>
                <a:spcPct val="100000"/>
              </a:lnSpc>
              <a:spcBef>
                <a:spcPts val="300"/>
              </a:spcBef>
              <a:spcAft>
                <a:spcPts val="0"/>
              </a:spcAft>
              <a:buClr>
                <a:srgbClr val="C00000"/>
              </a:buClr>
              <a:buSzPts val="2000"/>
              <a:buNone/>
            </a:pPr>
            <a:endParaRPr sz="1500" dirty="0"/>
          </a:p>
          <a:p>
            <a:pPr marL="0" lvl="0" indent="0" algn="l" rtl="0">
              <a:lnSpc>
                <a:spcPct val="100000"/>
              </a:lnSpc>
              <a:spcBef>
                <a:spcPts val="225"/>
              </a:spcBef>
              <a:spcAft>
                <a:spcPts val="0"/>
              </a:spcAft>
              <a:buClr>
                <a:srgbClr val="C00000"/>
              </a:buClr>
              <a:buSzPts val="1500"/>
              <a:buNone/>
            </a:pPr>
            <a:r>
              <a:rPr lang="en-US" sz="1000" dirty="0"/>
              <a:t>Source: http://www.thebody.com/</a:t>
            </a:r>
            <a:endParaRPr sz="1000" dirty="0"/>
          </a:p>
          <a:p>
            <a:pPr marL="0" lvl="0" indent="0" algn="l" rtl="0">
              <a:lnSpc>
                <a:spcPct val="100000"/>
              </a:lnSpc>
              <a:spcBef>
                <a:spcPts val="360"/>
              </a:spcBef>
              <a:spcAft>
                <a:spcPts val="0"/>
              </a:spcAft>
              <a:buClr>
                <a:srgbClr val="CC0000"/>
              </a:buClr>
              <a:buSzPts val="2400"/>
              <a:buNone/>
            </a:pPr>
            <a:br>
              <a:rPr lang="en-US" dirty="0"/>
            </a:br>
            <a:endParaRPr dirty="0"/>
          </a:p>
          <a:p>
            <a:pPr marL="557213" lvl="1" indent="-128587" algn="l" rtl="0">
              <a:lnSpc>
                <a:spcPct val="100000"/>
              </a:lnSpc>
              <a:spcBef>
                <a:spcPts val="270"/>
              </a:spcBef>
              <a:spcAft>
                <a:spcPts val="0"/>
              </a:spcAft>
              <a:buClr>
                <a:srgbClr val="CC0000"/>
              </a:buClr>
              <a:buSzPts val="1800"/>
              <a:buNone/>
            </a:pPr>
            <a:endParaRPr dirty="0"/>
          </a:p>
        </p:txBody>
      </p:sp>
      <p:sp>
        <p:nvSpPr>
          <p:cNvPr id="196" name="Google Shape;196;p12"/>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97" name="Google Shape;197;p12"/>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3"/>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Supporting Clients with Disclosure</a:t>
            </a:r>
            <a:endParaRPr/>
          </a:p>
        </p:txBody>
      </p:sp>
      <p:sp>
        <p:nvSpPr>
          <p:cNvPr id="204" name="Google Shape;204;p13"/>
          <p:cNvSpPr txBox="1">
            <a:spLocks noGrp="1"/>
          </p:cNvSpPr>
          <p:nvPr>
            <p:ph type="title"/>
          </p:nvPr>
        </p:nvSpPr>
        <p:spPr>
          <a:xfrm>
            <a:off x="609599" y="108585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CHWs and Self-Care</a:t>
            </a:r>
            <a:endParaRPr/>
          </a:p>
        </p:txBody>
      </p:sp>
      <p:sp>
        <p:nvSpPr>
          <p:cNvPr id="205" name="Google Shape;205;p13"/>
          <p:cNvSpPr txBox="1">
            <a:spLocks noGrp="1"/>
          </p:cNvSpPr>
          <p:nvPr>
            <p:ph type="body" idx="1"/>
          </p:nvPr>
        </p:nvSpPr>
        <p:spPr>
          <a:xfrm>
            <a:off x="609599" y="1679384"/>
            <a:ext cx="7759900" cy="3289697"/>
          </a:xfrm>
          <a:prstGeom prst="rect">
            <a:avLst/>
          </a:prstGeom>
          <a:noFill/>
          <a:ln>
            <a:noFill/>
          </a:ln>
        </p:spPr>
        <p:txBody>
          <a:bodyPr spcFirstLastPara="1" wrap="square" lIns="68550" tIns="34275" rIns="68550" bIns="34275" anchor="t" anchorCtr="0">
            <a:noAutofit/>
          </a:bodyPr>
          <a:lstStyle/>
          <a:p>
            <a:pPr marL="257175" lvl="0" indent="-257175" algn="l" rtl="0">
              <a:lnSpc>
                <a:spcPct val="100000"/>
              </a:lnSpc>
              <a:spcBef>
                <a:spcPts val="0"/>
              </a:spcBef>
              <a:spcAft>
                <a:spcPts val="0"/>
              </a:spcAft>
              <a:buClr>
                <a:srgbClr val="C00000"/>
              </a:buClr>
              <a:buSzPts val="2000"/>
              <a:buChar char="▪"/>
            </a:pPr>
            <a:r>
              <a:rPr lang="en-US" sz="1800"/>
              <a:t>Supporting and coaching clients on disclosure can be stressful.</a:t>
            </a:r>
            <a:endParaRPr sz="1800"/>
          </a:p>
          <a:p>
            <a:pPr marL="0" lvl="0" indent="0" algn="l" rtl="0">
              <a:lnSpc>
                <a:spcPct val="100000"/>
              </a:lnSpc>
              <a:spcBef>
                <a:spcPts val="75"/>
              </a:spcBef>
              <a:spcAft>
                <a:spcPts val="0"/>
              </a:spcAft>
              <a:buClr>
                <a:srgbClr val="C00000"/>
              </a:buClr>
              <a:buSzPts val="500"/>
              <a:buNone/>
            </a:pPr>
            <a:endParaRPr sz="1800"/>
          </a:p>
          <a:p>
            <a:pPr marL="257175" lvl="0" indent="-257175" algn="l" rtl="0">
              <a:lnSpc>
                <a:spcPct val="100000"/>
              </a:lnSpc>
              <a:spcBef>
                <a:spcPts val="300"/>
              </a:spcBef>
              <a:spcAft>
                <a:spcPts val="0"/>
              </a:spcAft>
              <a:buClr>
                <a:srgbClr val="C00000"/>
              </a:buClr>
              <a:buSzPts val="2000"/>
              <a:buChar char="▪"/>
            </a:pPr>
            <a:r>
              <a:rPr lang="en-US" sz="1800"/>
              <a:t>CHWs may feel pressure (from themselves or the client) to give advice, and in turn, feel frustrated when clients don’t follow through.</a:t>
            </a:r>
            <a:endParaRPr sz="1800"/>
          </a:p>
          <a:p>
            <a:pPr marL="0" lvl="0" indent="0" algn="l" rtl="0">
              <a:lnSpc>
                <a:spcPct val="100000"/>
              </a:lnSpc>
              <a:spcBef>
                <a:spcPts val="75"/>
              </a:spcBef>
              <a:spcAft>
                <a:spcPts val="0"/>
              </a:spcAft>
              <a:buClr>
                <a:srgbClr val="C00000"/>
              </a:buClr>
              <a:buSzPts val="500"/>
              <a:buNone/>
            </a:pPr>
            <a:endParaRPr sz="1800"/>
          </a:p>
          <a:p>
            <a:pPr marL="257175" lvl="0" indent="-257175" algn="l" rtl="0">
              <a:lnSpc>
                <a:spcPct val="100000"/>
              </a:lnSpc>
              <a:spcBef>
                <a:spcPts val="300"/>
              </a:spcBef>
              <a:spcAft>
                <a:spcPts val="0"/>
              </a:spcAft>
              <a:buClr>
                <a:srgbClr val="C00000"/>
              </a:buClr>
              <a:buSzPts val="2000"/>
              <a:buChar char="▪"/>
            </a:pPr>
            <a:r>
              <a:rPr lang="en-US" sz="1800"/>
              <a:t>Go at the client’s pace and know your limits. </a:t>
            </a:r>
            <a:endParaRPr sz="1800"/>
          </a:p>
          <a:p>
            <a:pPr marL="0" lvl="0" indent="0" algn="l" rtl="0">
              <a:lnSpc>
                <a:spcPct val="100000"/>
              </a:lnSpc>
              <a:spcBef>
                <a:spcPts val="75"/>
              </a:spcBef>
              <a:spcAft>
                <a:spcPts val="0"/>
              </a:spcAft>
              <a:buClr>
                <a:srgbClr val="C00000"/>
              </a:buClr>
              <a:buSzPts val="500"/>
              <a:buNone/>
            </a:pPr>
            <a:endParaRPr sz="1800"/>
          </a:p>
          <a:p>
            <a:pPr marL="257175" lvl="0" indent="-257175" algn="l" rtl="0">
              <a:lnSpc>
                <a:spcPct val="100000"/>
              </a:lnSpc>
              <a:spcBef>
                <a:spcPts val="300"/>
              </a:spcBef>
              <a:spcAft>
                <a:spcPts val="0"/>
              </a:spcAft>
              <a:buClr>
                <a:srgbClr val="C00000"/>
              </a:buClr>
              <a:buSzPts val="2000"/>
              <a:buChar char="▪"/>
            </a:pPr>
            <a:r>
              <a:rPr lang="en-US" sz="1800"/>
              <a:t>Remember that disclosure is a decision for your client to make; not you.</a:t>
            </a:r>
            <a:endParaRPr sz="1800"/>
          </a:p>
          <a:p>
            <a:pPr marL="257175" lvl="0" indent="-233363" algn="l" rtl="0">
              <a:lnSpc>
                <a:spcPct val="100000"/>
              </a:lnSpc>
              <a:spcBef>
                <a:spcPts val="75"/>
              </a:spcBef>
              <a:spcAft>
                <a:spcPts val="0"/>
              </a:spcAft>
              <a:buClr>
                <a:srgbClr val="C00000"/>
              </a:buClr>
              <a:buSzPts val="500"/>
              <a:buNone/>
            </a:pPr>
            <a:endParaRPr sz="1800"/>
          </a:p>
          <a:p>
            <a:pPr marL="257175" lvl="0" indent="-257175" algn="l" rtl="0">
              <a:lnSpc>
                <a:spcPct val="100000"/>
              </a:lnSpc>
              <a:spcBef>
                <a:spcPts val="300"/>
              </a:spcBef>
              <a:spcAft>
                <a:spcPts val="0"/>
              </a:spcAft>
              <a:buClr>
                <a:srgbClr val="C00000"/>
              </a:buClr>
              <a:buSzPts val="2000"/>
              <a:buChar char="▪"/>
            </a:pPr>
            <a:r>
              <a:rPr lang="en-US" sz="1800"/>
              <a:t>Other ways of handling stressful situations are to:</a:t>
            </a:r>
            <a:endParaRPr sz="1800"/>
          </a:p>
          <a:p>
            <a:pPr marL="557213" lvl="1" indent="-214312" algn="l" rtl="0">
              <a:lnSpc>
                <a:spcPct val="100000"/>
              </a:lnSpc>
              <a:spcBef>
                <a:spcPts val="300"/>
              </a:spcBef>
              <a:spcAft>
                <a:spcPts val="0"/>
              </a:spcAft>
              <a:buClr>
                <a:srgbClr val="C00000"/>
              </a:buClr>
              <a:buSzPts val="2000"/>
              <a:buChar char="▪"/>
            </a:pPr>
            <a:r>
              <a:rPr lang="en-US"/>
              <a:t>Try physical activity</a:t>
            </a:r>
            <a:endParaRPr/>
          </a:p>
          <a:p>
            <a:pPr marL="557213" lvl="1" indent="-214312" algn="l" rtl="0">
              <a:lnSpc>
                <a:spcPct val="100000"/>
              </a:lnSpc>
              <a:spcBef>
                <a:spcPts val="300"/>
              </a:spcBef>
              <a:spcAft>
                <a:spcPts val="0"/>
              </a:spcAft>
              <a:buClr>
                <a:srgbClr val="C00000"/>
              </a:buClr>
              <a:buSzPts val="2000"/>
              <a:buChar char="▪"/>
            </a:pPr>
            <a:r>
              <a:rPr lang="en-US"/>
              <a:t>Be sure to get rest and eat well</a:t>
            </a:r>
            <a:endParaRPr/>
          </a:p>
          <a:p>
            <a:pPr marL="557213" lvl="1" indent="-214312" algn="l" rtl="0">
              <a:lnSpc>
                <a:spcPct val="100000"/>
              </a:lnSpc>
              <a:spcBef>
                <a:spcPts val="300"/>
              </a:spcBef>
              <a:spcAft>
                <a:spcPts val="0"/>
              </a:spcAft>
              <a:buClr>
                <a:srgbClr val="C00000"/>
              </a:buClr>
              <a:buSzPts val="2000"/>
              <a:buChar char="▪"/>
            </a:pPr>
            <a:r>
              <a:rPr lang="en-US"/>
              <a:t>Talk about it</a:t>
            </a:r>
            <a:endParaRPr/>
          </a:p>
          <a:p>
            <a:pPr marL="342900" lvl="1" indent="0" algn="l" rtl="0">
              <a:lnSpc>
                <a:spcPct val="100000"/>
              </a:lnSpc>
              <a:spcBef>
                <a:spcPts val="270"/>
              </a:spcBef>
              <a:spcAft>
                <a:spcPts val="0"/>
              </a:spcAft>
              <a:buClr>
                <a:srgbClr val="CC0000"/>
              </a:buClr>
              <a:buSzPts val="1800"/>
              <a:buNone/>
            </a:pPr>
            <a:endParaRPr/>
          </a:p>
        </p:txBody>
      </p:sp>
      <p:sp>
        <p:nvSpPr>
          <p:cNvPr id="206" name="Google Shape;206;p13"/>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07" name="Google Shape;207;p13"/>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4"/>
          <p:cNvSpPr txBox="1">
            <a:spLocks noGrp="1"/>
          </p:cNvSpPr>
          <p:nvPr>
            <p:ph type="title"/>
          </p:nvPr>
        </p:nvSpPr>
        <p:spPr>
          <a:xfrm>
            <a:off x="634409" y="97155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Tips and Considerations for CHWs in Working with Clients around Disclosure</a:t>
            </a:r>
            <a:endParaRPr/>
          </a:p>
        </p:txBody>
      </p:sp>
      <p:sp>
        <p:nvSpPr>
          <p:cNvPr id="214" name="Google Shape;214;p14"/>
          <p:cNvSpPr txBox="1">
            <a:spLocks noGrp="1"/>
          </p:cNvSpPr>
          <p:nvPr>
            <p:ph type="body" idx="1"/>
          </p:nvPr>
        </p:nvSpPr>
        <p:spPr>
          <a:xfrm>
            <a:off x="634409" y="2057401"/>
            <a:ext cx="7671391" cy="3518298"/>
          </a:xfrm>
          <a:prstGeom prst="rect">
            <a:avLst/>
          </a:prstGeom>
          <a:noFill/>
          <a:ln>
            <a:noFill/>
          </a:ln>
        </p:spPr>
        <p:txBody>
          <a:bodyPr spcFirstLastPara="1" wrap="square" lIns="68550" tIns="34275" rIns="68550" bIns="34275" anchor="t" anchorCtr="0">
            <a:noAutofit/>
          </a:bodyPr>
          <a:lstStyle/>
          <a:p>
            <a:pPr marL="257175" lvl="0" indent="-257175" algn="l" rtl="0">
              <a:lnSpc>
                <a:spcPct val="100000"/>
              </a:lnSpc>
              <a:spcBef>
                <a:spcPts val="0"/>
              </a:spcBef>
              <a:spcAft>
                <a:spcPts val="0"/>
              </a:spcAft>
              <a:buClr>
                <a:srgbClr val="C00000"/>
              </a:buClr>
              <a:buSzPts val="2000"/>
              <a:buChar char="▪"/>
            </a:pPr>
            <a:r>
              <a:rPr lang="en-US" sz="1800"/>
              <a:t>CHWs can help clients consider why they want to disclose.</a:t>
            </a:r>
            <a:endParaRPr sz="1800"/>
          </a:p>
          <a:p>
            <a:pPr marL="257175" lvl="0" indent="-257175" algn="l" rtl="0">
              <a:lnSpc>
                <a:spcPct val="100000"/>
              </a:lnSpc>
              <a:spcBef>
                <a:spcPts val="300"/>
              </a:spcBef>
              <a:spcAft>
                <a:spcPts val="0"/>
              </a:spcAft>
              <a:buClr>
                <a:srgbClr val="C00000"/>
              </a:buClr>
              <a:buSzPts val="2000"/>
              <a:buChar char="▪"/>
            </a:pPr>
            <a:r>
              <a:rPr lang="en-US" sz="1800"/>
              <a:t>Encourage clients to arrange a comfortable, appropriate time and place for the discussion.</a:t>
            </a:r>
            <a:endParaRPr sz="1800"/>
          </a:p>
          <a:p>
            <a:pPr marL="257175" lvl="0" indent="-257175" algn="l" rtl="0">
              <a:lnSpc>
                <a:spcPct val="100000"/>
              </a:lnSpc>
              <a:spcBef>
                <a:spcPts val="300"/>
              </a:spcBef>
              <a:spcAft>
                <a:spcPts val="0"/>
              </a:spcAft>
              <a:buClr>
                <a:srgbClr val="C00000"/>
              </a:buClr>
              <a:buSzPts val="2000"/>
              <a:buChar char="▪"/>
            </a:pPr>
            <a:r>
              <a:rPr lang="en-US" sz="1800"/>
              <a:t>Tone – has a lot to do with how people might hear what you’re telling them. Being calm and matter of fact may help inform their reaction and minimize their fears.</a:t>
            </a:r>
            <a:endParaRPr sz="1800"/>
          </a:p>
          <a:p>
            <a:pPr marL="257175" lvl="0" indent="-257175" algn="l" rtl="0">
              <a:lnSpc>
                <a:spcPct val="100000"/>
              </a:lnSpc>
              <a:spcBef>
                <a:spcPts val="300"/>
              </a:spcBef>
              <a:spcAft>
                <a:spcPts val="0"/>
              </a:spcAft>
              <a:buClr>
                <a:srgbClr val="C00000"/>
              </a:buClr>
              <a:buSzPts val="2000"/>
              <a:buChar char="▪"/>
            </a:pPr>
            <a:r>
              <a:rPr lang="en-US" sz="1800"/>
              <a:t>Clients should make sure they are emotionally and physically safe.</a:t>
            </a:r>
            <a:endParaRPr sz="1800"/>
          </a:p>
          <a:p>
            <a:pPr marL="257175" lvl="0" indent="-257175" algn="l" rtl="0">
              <a:lnSpc>
                <a:spcPct val="100000"/>
              </a:lnSpc>
              <a:spcBef>
                <a:spcPts val="300"/>
              </a:spcBef>
              <a:spcAft>
                <a:spcPts val="0"/>
              </a:spcAft>
              <a:buClr>
                <a:srgbClr val="C00000"/>
              </a:buClr>
              <a:buSzPts val="2000"/>
              <a:buChar char="▪"/>
            </a:pPr>
            <a:r>
              <a:rPr lang="en-US" sz="1800"/>
              <a:t>Clients may anticipate how the person might react to the disclosure.</a:t>
            </a:r>
            <a:endParaRPr sz="1800"/>
          </a:p>
          <a:p>
            <a:pPr marL="257175" lvl="0" indent="-257175" algn="l" rtl="0">
              <a:lnSpc>
                <a:spcPct val="100000"/>
              </a:lnSpc>
              <a:spcBef>
                <a:spcPts val="300"/>
              </a:spcBef>
              <a:spcAft>
                <a:spcPts val="0"/>
              </a:spcAft>
              <a:buClr>
                <a:srgbClr val="C00000"/>
              </a:buClr>
              <a:buSzPts val="2000"/>
              <a:buChar char="▪"/>
            </a:pPr>
            <a:r>
              <a:rPr lang="en-US" sz="1800"/>
              <a:t>Encourage clients to ask for what they want and do not want from the person they are disclosing to.</a:t>
            </a:r>
            <a:endParaRPr sz="1800"/>
          </a:p>
          <a:p>
            <a:pPr marL="0" lvl="0" indent="0" algn="l" rtl="0">
              <a:lnSpc>
                <a:spcPct val="100000"/>
              </a:lnSpc>
              <a:spcBef>
                <a:spcPts val="360"/>
              </a:spcBef>
              <a:spcAft>
                <a:spcPts val="0"/>
              </a:spcAft>
              <a:buClr>
                <a:srgbClr val="CC0000"/>
              </a:buClr>
              <a:buSzPts val="2400"/>
              <a:buNone/>
            </a:pPr>
            <a:br>
              <a:rPr lang="en-US"/>
            </a:br>
            <a:endParaRPr/>
          </a:p>
          <a:p>
            <a:pPr marL="557213" lvl="1" indent="-128587" algn="l" rtl="0">
              <a:lnSpc>
                <a:spcPct val="100000"/>
              </a:lnSpc>
              <a:spcBef>
                <a:spcPts val="270"/>
              </a:spcBef>
              <a:spcAft>
                <a:spcPts val="0"/>
              </a:spcAft>
              <a:buClr>
                <a:srgbClr val="CC0000"/>
              </a:buClr>
              <a:buSzPts val="1800"/>
              <a:buNone/>
            </a:pPr>
            <a:endParaRPr/>
          </a:p>
        </p:txBody>
      </p:sp>
      <p:sp>
        <p:nvSpPr>
          <p:cNvPr id="215" name="Google Shape;215;p14"/>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16" name="Google Shape;216;p14"/>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Supporting Clients with Disclosure</a:t>
            </a:r>
            <a:endParaRPr/>
          </a:p>
        </p:txBody>
      </p:sp>
      <p:sp>
        <p:nvSpPr>
          <p:cNvPr id="223" name="Google Shape;223;p15"/>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24" name="Google Shape;224;p15"/>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pic>
        <p:nvPicPr>
          <p:cNvPr id="225" name="Google Shape;225;p15"/>
          <p:cNvPicPr preferRelativeResize="0"/>
          <p:nvPr/>
        </p:nvPicPr>
        <p:blipFill rotWithShape="1">
          <a:blip r:embed="rId3">
            <a:alphaModFix/>
          </a:blip>
          <a:srcRect/>
          <a:stretch/>
        </p:blipFill>
        <p:spPr>
          <a:xfrm>
            <a:off x="0" y="1257300"/>
            <a:ext cx="9144000" cy="4305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Supporting Clients with Disclosure</a:t>
            </a:r>
            <a:endParaRPr/>
          </a:p>
        </p:txBody>
      </p:sp>
      <p:sp>
        <p:nvSpPr>
          <p:cNvPr id="232" name="Google Shape;232;p16"/>
          <p:cNvSpPr txBox="1">
            <a:spLocks noGrp="1"/>
          </p:cNvSpPr>
          <p:nvPr>
            <p:ph type="title"/>
          </p:nvPr>
        </p:nvSpPr>
        <p:spPr>
          <a:xfrm>
            <a:off x="609600" y="114300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How Can a CHW Help This Client? </a:t>
            </a:r>
            <a:endParaRPr/>
          </a:p>
        </p:txBody>
      </p:sp>
      <p:sp>
        <p:nvSpPr>
          <p:cNvPr id="233" name="Google Shape;233;p16"/>
          <p:cNvSpPr txBox="1">
            <a:spLocks noGrp="1"/>
          </p:cNvSpPr>
          <p:nvPr>
            <p:ph type="body" idx="1"/>
          </p:nvPr>
        </p:nvSpPr>
        <p:spPr>
          <a:xfrm>
            <a:off x="762001" y="1779984"/>
            <a:ext cx="7118748" cy="347781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Clr>
                <a:srgbClr val="C00000"/>
              </a:buClr>
              <a:buSzPts val="2400"/>
              <a:buNone/>
            </a:pPr>
            <a:r>
              <a:rPr lang="en-US"/>
              <a:t>A client is struggling with disclosure to children.</a:t>
            </a:r>
            <a:endParaRPr/>
          </a:p>
          <a:p>
            <a:pPr marL="400050" lvl="0" indent="-400050" algn="l" rtl="0">
              <a:lnSpc>
                <a:spcPct val="100000"/>
              </a:lnSpc>
              <a:spcBef>
                <a:spcPts val="360"/>
              </a:spcBef>
              <a:spcAft>
                <a:spcPts val="0"/>
              </a:spcAft>
              <a:buClr>
                <a:srgbClr val="C00000"/>
              </a:buClr>
              <a:buSzPts val="2400"/>
              <a:buNone/>
            </a:pPr>
            <a:endParaRPr/>
          </a:p>
          <a:p>
            <a:pPr marL="600075" lvl="1" indent="-342900" algn="l" rtl="0">
              <a:lnSpc>
                <a:spcPct val="100000"/>
              </a:lnSpc>
              <a:spcBef>
                <a:spcPts val="360"/>
              </a:spcBef>
              <a:spcAft>
                <a:spcPts val="0"/>
              </a:spcAft>
              <a:buClr>
                <a:srgbClr val="C00000"/>
              </a:buClr>
              <a:buSzPts val="2400"/>
              <a:buFont typeface="Arial"/>
              <a:buAutoNum type="alphaUcPeriod"/>
            </a:pPr>
            <a:r>
              <a:rPr lang="en-US" sz="2400"/>
              <a:t>Convince the client to only tell older children.</a:t>
            </a:r>
            <a:endParaRPr sz="2400"/>
          </a:p>
          <a:p>
            <a:pPr marL="600075" lvl="1" indent="-342900" algn="l" rtl="0">
              <a:lnSpc>
                <a:spcPct val="100000"/>
              </a:lnSpc>
              <a:spcBef>
                <a:spcPts val="360"/>
              </a:spcBef>
              <a:spcAft>
                <a:spcPts val="0"/>
              </a:spcAft>
              <a:buClr>
                <a:srgbClr val="C00000"/>
              </a:buClr>
              <a:buSzPts val="2400"/>
              <a:buFont typeface="Arial"/>
              <a:buAutoNum type="alphaUcPeriod"/>
            </a:pPr>
            <a:r>
              <a:rPr lang="en-US" sz="2400"/>
              <a:t>Role-play different scenarios with the client.</a:t>
            </a:r>
            <a:endParaRPr sz="2400"/>
          </a:p>
          <a:p>
            <a:pPr marL="600075" lvl="1" indent="-342900" algn="l" rtl="0">
              <a:lnSpc>
                <a:spcPct val="100000"/>
              </a:lnSpc>
              <a:spcBef>
                <a:spcPts val="360"/>
              </a:spcBef>
              <a:spcAft>
                <a:spcPts val="0"/>
              </a:spcAft>
              <a:buClr>
                <a:srgbClr val="C00000"/>
              </a:buClr>
              <a:buSzPts val="2400"/>
              <a:buFont typeface="Arial"/>
              <a:buAutoNum type="alphaUcPeriod"/>
            </a:pPr>
            <a:r>
              <a:rPr lang="en-US" sz="2400"/>
              <a:t>Tell the client to consult a therapist first.</a:t>
            </a:r>
            <a:endParaRPr sz="2400"/>
          </a:p>
          <a:p>
            <a:pPr marL="600075" lvl="1" indent="-342900" algn="l" rtl="0">
              <a:lnSpc>
                <a:spcPct val="100000"/>
              </a:lnSpc>
              <a:spcBef>
                <a:spcPts val="360"/>
              </a:spcBef>
              <a:spcAft>
                <a:spcPts val="0"/>
              </a:spcAft>
              <a:buClr>
                <a:srgbClr val="C00000"/>
              </a:buClr>
              <a:buSzPts val="2400"/>
              <a:buFont typeface="Arial"/>
              <a:buAutoNum type="alphaUcPeriod"/>
            </a:pPr>
            <a:r>
              <a:rPr lang="en-US" sz="2400"/>
              <a:t>Advise the client to be open and honest, only answering questions asked.</a:t>
            </a:r>
            <a:endParaRPr sz="2400"/>
          </a:p>
          <a:p>
            <a:pPr marL="342900" lvl="0" indent="-247650" algn="l" rtl="0">
              <a:lnSpc>
                <a:spcPct val="100000"/>
              </a:lnSpc>
              <a:spcBef>
                <a:spcPts val="300"/>
              </a:spcBef>
              <a:spcAft>
                <a:spcPts val="0"/>
              </a:spcAft>
              <a:buClr>
                <a:srgbClr val="C00000"/>
              </a:buClr>
              <a:buSzPts val="2000"/>
              <a:buNone/>
            </a:pPr>
            <a:endParaRPr sz="1500"/>
          </a:p>
        </p:txBody>
      </p:sp>
      <p:sp>
        <p:nvSpPr>
          <p:cNvPr id="234" name="Google Shape;234;p16"/>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35" name="Google Shape;235;p16"/>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Supporting Clients with Disclosure</a:t>
            </a:r>
            <a:endParaRPr/>
          </a:p>
        </p:txBody>
      </p:sp>
      <p:sp>
        <p:nvSpPr>
          <p:cNvPr id="242" name="Google Shape;242;p17"/>
          <p:cNvSpPr txBox="1">
            <a:spLocks noGrp="1"/>
          </p:cNvSpPr>
          <p:nvPr>
            <p:ph type="title"/>
          </p:nvPr>
        </p:nvSpPr>
        <p:spPr>
          <a:xfrm>
            <a:off x="609600" y="106680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dirty="0"/>
              <a:t>HIV Grief and Disclosure</a:t>
            </a:r>
            <a:endParaRPr dirty="0"/>
          </a:p>
        </p:txBody>
      </p:sp>
      <p:sp>
        <p:nvSpPr>
          <p:cNvPr id="243" name="Google Shape;243;p17"/>
          <p:cNvSpPr txBox="1">
            <a:spLocks noGrp="1"/>
          </p:cNvSpPr>
          <p:nvPr>
            <p:ph type="body" idx="1"/>
          </p:nvPr>
        </p:nvSpPr>
        <p:spPr>
          <a:xfrm>
            <a:off x="609600" y="1905001"/>
            <a:ext cx="8153400" cy="3581399"/>
          </a:xfrm>
          <a:prstGeom prst="rect">
            <a:avLst/>
          </a:prstGeom>
          <a:noFill/>
          <a:ln>
            <a:noFill/>
          </a:ln>
        </p:spPr>
        <p:txBody>
          <a:bodyPr spcFirstLastPara="1" wrap="square" lIns="68550" tIns="34275" rIns="68550" bIns="34275" anchor="t" anchorCtr="0">
            <a:noAutofit/>
          </a:bodyPr>
          <a:lstStyle/>
          <a:p>
            <a:pPr marL="400050" lvl="0" indent="-400050" algn="l" rtl="0">
              <a:lnSpc>
                <a:spcPct val="100000"/>
              </a:lnSpc>
              <a:spcBef>
                <a:spcPts val="0"/>
              </a:spcBef>
              <a:spcAft>
                <a:spcPts val="0"/>
              </a:spcAft>
              <a:buClr>
                <a:srgbClr val="C00000"/>
              </a:buClr>
              <a:buSzPts val="2400"/>
              <a:buChar char="▪"/>
            </a:pPr>
            <a:r>
              <a:rPr lang="en-US"/>
              <a:t>Review the 7 Stages of Grief handout.</a:t>
            </a:r>
            <a:br>
              <a:rPr lang="en-US"/>
            </a:br>
            <a:endParaRPr/>
          </a:p>
          <a:p>
            <a:pPr marL="400050" lvl="0" indent="-400050" algn="l" rtl="0">
              <a:lnSpc>
                <a:spcPct val="100000"/>
              </a:lnSpc>
              <a:spcBef>
                <a:spcPts val="0"/>
              </a:spcBef>
              <a:spcAft>
                <a:spcPts val="0"/>
              </a:spcAft>
              <a:buClr>
                <a:srgbClr val="C00000"/>
              </a:buClr>
              <a:buSzPts val="2400"/>
              <a:buChar char="▪"/>
            </a:pPr>
            <a:r>
              <a:rPr lang="en-US"/>
              <a:t>Disclosure can be more difficult if a client has not gone through the grieving process.</a:t>
            </a:r>
            <a:endParaRPr/>
          </a:p>
          <a:p>
            <a:pPr marL="400050" lvl="0" indent="-285750" algn="l" rtl="0">
              <a:lnSpc>
                <a:spcPct val="100000"/>
              </a:lnSpc>
              <a:spcBef>
                <a:spcPts val="360"/>
              </a:spcBef>
              <a:spcAft>
                <a:spcPts val="0"/>
              </a:spcAft>
              <a:buClr>
                <a:srgbClr val="C00000"/>
              </a:buClr>
              <a:buSzPts val="2400"/>
              <a:buNone/>
            </a:pPr>
            <a:endParaRPr/>
          </a:p>
          <a:p>
            <a:pPr marL="400050" lvl="0" indent="-400050" algn="l" rtl="0">
              <a:lnSpc>
                <a:spcPct val="100000"/>
              </a:lnSpc>
              <a:spcBef>
                <a:spcPts val="360"/>
              </a:spcBef>
              <a:spcAft>
                <a:spcPts val="0"/>
              </a:spcAft>
              <a:buClr>
                <a:srgbClr val="C00000"/>
              </a:buClr>
              <a:buSzPts val="2400"/>
              <a:buChar char="▪"/>
            </a:pPr>
            <a:r>
              <a:rPr lang="en-US"/>
              <a:t>Stages of grief can help identify where clients are in the process.</a:t>
            </a:r>
            <a:endParaRPr/>
          </a:p>
          <a:p>
            <a:pPr marL="400050" lvl="0" indent="-285750" algn="l" rtl="0">
              <a:lnSpc>
                <a:spcPct val="100000"/>
              </a:lnSpc>
              <a:spcBef>
                <a:spcPts val="360"/>
              </a:spcBef>
              <a:spcAft>
                <a:spcPts val="0"/>
              </a:spcAft>
              <a:buClr>
                <a:srgbClr val="C00000"/>
              </a:buClr>
              <a:buSzPts val="2400"/>
              <a:buNone/>
            </a:pPr>
            <a:endParaRPr/>
          </a:p>
          <a:p>
            <a:pPr marL="400050" lvl="0" indent="-400050" algn="l" rtl="0">
              <a:lnSpc>
                <a:spcPct val="100000"/>
              </a:lnSpc>
              <a:spcBef>
                <a:spcPts val="360"/>
              </a:spcBef>
              <a:spcAft>
                <a:spcPts val="0"/>
              </a:spcAft>
              <a:buClr>
                <a:srgbClr val="C00000"/>
              </a:buClr>
              <a:buSzPts val="2400"/>
              <a:buChar char="▪"/>
            </a:pPr>
            <a:r>
              <a:rPr lang="en-US"/>
              <a:t>CHWs can review the stages with clients.</a:t>
            </a:r>
            <a:endParaRPr/>
          </a:p>
          <a:p>
            <a:pPr marL="0" lvl="0" indent="0" algn="l" rtl="0">
              <a:lnSpc>
                <a:spcPct val="100000"/>
              </a:lnSpc>
              <a:spcBef>
                <a:spcPts val="300"/>
              </a:spcBef>
              <a:spcAft>
                <a:spcPts val="0"/>
              </a:spcAft>
              <a:buClr>
                <a:srgbClr val="C00000"/>
              </a:buClr>
              <a:buSzPts val="2000"/>
              <a:buNone/>
            </a:pPr>
            <a:endParaRPr sz="1500"/>
          </a:p>
        </p:txBody>
      </p:sp>
      <p:sp>
        <p:nvSpPr>
          <p:cNvPr id="244" name="Google Shape;244;p17"/>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45" name="Google Shape;245;p17"/>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Supporting Clients with Disclosure</a:t>
            </a:r>
            <a:endParaRPr/>
          </a:p>
        </p:txBody>
      </p:sp>
      <p:sp>
        <p:nvSpPr>
          <p:cNvPr id="252" name="Google Shape;252;p18"/>
          <p:cNvSpPr txBox="1">
            <a:spLocks noGrp="1"/>
          </p:cNvSpPr>
          <p:nvPr>
            <p:ph type="title"/>
          </p:nvPr>
        </p:nvSpPr>
        <p:spPr>
          <a:xfrm>
            <a:off x="629093" y="100012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Countertransference and Disclosure</a:t>
            </a:r>
            <a:endParaRPr/>
          </a:p>
        </p:txBody>
      </p:sp>
      <p:sp>
        <p:nvSpPr>
          <p:cNvPr id="253" name="Google Shape;253;p18"/>
          <p:cNvSpPr txBox="1">
            <a:spLocks noGrp="1"/>
          </p:cNvSpPr>
          <p:nvPr>
            <p:ph type="body" idx="1"/>
          </p:nvPr>
        </p:nvSpPr>
        <p:spPr>
          <a:xfrm>
            <a:off x="609600" y="1657350"/>
            <a:ext cx="7283205" cy="3737967"/>
          </a:xfrm>
          <a:prstGeom prst="rect">
            <a:avLst/>
          </a:prstGeom>
          <a:noFill/>
          <a:ln>
            <a:noFill/>
          </a:ln>
        </p:spPr>
        <p:txBody>
          <a:bodyPr spcFirstLastPara="1" wrap="square" lIns="68550" tIns="34275" rIns="68550" bIns="34275" anchor="t" anchorCtr="0">
            <a:noAutofit/>
          </a:bodyPr>
          <a:lstStyle/>
          <a:p>
            <a:pPr marL="400050" lvl="0" indent="-400050" algn="l" rtl="0">
              <a:lnSpc>
                <a:spcPct val="100000"/>
              </a:lnSpc>
              <a:spcBef>
                <a:spcPts val="0"/>
              </a:spcBef>
              <a:spcAft>
                <a:spcPts val="0"/>
              </a:spcAft>
              <a:buClr>
                <a:srgbClr val="C00000"/>
              </a:buClr>
              <a:buSzPts val="2400"/>
              <a:buChar char="▪"/>
            </a:pPr>
            <a:r>
              <a:rPr lang="en-US"/>
              <a:t>CHWs cannot do this work and </a:t>
            </a:r>
            <a:r>
              <a:rPr lang="en-US" i="1"/>
              <a:t>not</a:t>
            </a:r>
            <a:r>
              <a:rPr lang="en-US"/>
              <a:t> be affected. </a:t>
            </a:r>
            <a:endParaRPr/>
          </a:p>
          <a:p>
            <a:pPr marL="400050" lvl="0" indent="-285750" algn="l" rtl="0">
              <a:lnSpc>
                <a:spcPct val="100000"/>
              </a:lnSpc>
              <a:spcBef>
                <a:spcPts val="360"/>
              </a:spcBef>
              <a:spcAft>
                <a:spcPts val="0"/>
              </a:spcAft>
              <a:buClr>
                <a:srgbClr val="C00000"/>
              </a:buClr>
              <a:buSzPts val="2400"/>
              <a:buNone/>
            </a:pPr>
            <a:endParaRPr/>
          </a:p>
          <a:p>
            <a:pPr marL="400050" lvl="0" indent="-400050" algn="l" rtl="0">
              <a:lnSpc>
                <a:spcPct val="100000"/>
              </a:lnSpc>
              <a:spcBef>
                <a:spcPts val="360"/>
              </a:spcBef>
              <a:spcAft>
                <a:spcPts val="0"/>
              </a:spcAft>
              <a:buClr>
                <a:srgbClr val="C00000"/>
              </a:buClr>
              <a:buSzPts val="2400"/>
              <a:buChar char="▪"/>
            </a:pPr>
            <a:r>
              <a:rPr lang="en-US"/>
              <a:t>CHWs may experience intense feelings towards clients with disclosure-related issues.</a:t>
            </a:r>
            <a:endParaRPr/>
          </a:p>
          <a:p>
            <a:pPr marL="400050" lvl="0" indent="-285750" algn="l" rtl="0">
              <a:lnSpc>
                <a:spcPct val="100000"/>
              </a:lnSpc>
              <a:spcBef>
                <a:spcPts val="360"/>
              </a:spcBef>
              <a:spcAft>
                <a:spcPts val="0"/>
              </a:spcAft>
              <a:buClr>
                <a:srgbClr val="C00000"/>
              </a:buClr>
              <a:buSzPts val="2400"/>
              <a:buNone/>
            </a:pPr>
            <a:endParaRPr/>
          </a:p>
          <a:p>
            <a:pPr marL="400050" lvl="0" indent="-400050" algn="l" rtl="0">
              <a:lnSpc>
                <a:spcPct val="100000"/>
              </a:lnSpc>
              <a:spcBef>
                <a:spcPts val="360"/>
              </a:spcBef>
              <a:spcAft>
                <a:spcPts val="0"/>
              </a:spcAft>
              <a:buClr>
                <a:srgbClr val="C00000"/>
              </a:buClr>
              <a:buSzPts val="2400"/>
              <a:buChar char="▪"/>
            </a:pPr>
            <a:r>
              <a:rPr lang="en-US"/>
              <a:t>CHWs may have a bias towards disclosing.</a:t>
            </a:r>
            <a:endParaRPr/>
          </a:p>
          <a:p>
            <a:pPr marL="400050" lvl="0" indent="-285750" algn="l" rtl="0">
              <a:lnSpc>
                <a:spcPct val="100000"/>
              </a:lnSpc>
              <a:spcBef>
                <a:spcPts val="360"/>
              </a:spcBef>
              <a:spcAft>
                <a:spcPts val="0"/>
              </a:spcAft>
              <a:buClr>
                <a:srgbClr val="C00000"/>
              </a:buClr>
              <a:buSzPts val="2400"/>
              <a:buNone/>
            </a:pPr>
            <a:endParaRPr/>
          </a:p>
          <a:p>
            <a:pPr marL="400050" lvl="0" indent="-400050" algn="l" rtl="0">
              <a:lnSpc>
                <a:spcPct val="100000"/>
              </a:lnSpc>
              <a:spcBef>
                <a:spcPts val="360"/>
              </a:spcBef>
              <a:spcAft>
                <a:spcPts val="0"/>
              </a:spcAft>
              <a:buClr>
                <a:srgbClr val="C00000"/>
              </a:buClr>
              <a:buSzPts val="2400"/>
              <a:buChar char="▪"/>
            </a:pPr>
            <a:r>
              <a:rPr lang="en-US"/>
              <a:t>Identifying feelings and beliefs in supervision can help CHWs “meet clients where they are at.”</a:t>
            </a:r>
            <a:endParaRPr/>
          </a:p>
          <a:p>
            <a:pPr marL="342900" lvl="0" indent="-247650" algn="l" rtl="0">
              <a:lnSpc>
                <a:spcPct val="100000"/>
              </a:lnSpc>
              <a:spcBef>
                <a:spcPts val="300"/>
              </a:spcBef>
              <a:spcAft>
                <a:spcPts val="0"/>
              </a:spcAft>
              <a:buClr>
                <a:srgbClr val="C00000"/>
              </a:buClr>
              <a:buSzPts val="2000"/>
              <a:buNone/>
            </a:pPr>
            <a:endParaRPr/>
          </a:p>
        </p:txBody>
      </p:sp>
      <p:sp>
        <p:nvSpPr>
          <p:cNvPr id="254" name="Google Shape;254;p18"/>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55" name="Google Shape;255;p18"/>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9"/>
          <p:cNvSpPr txBox="1">
            <a:spLocks noGrp="1"/>
          </p:cNvSpPr>
          <p:nvPr>
            <p:ph type="title"/>
          </p:nvPr>
        </p:nvSpPr>
        <p:spPr>
          <a:xfrm>
            <a:off x="623888" y="1709740"/>
            <a:ext cx="7886700" cy="2852737"/>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dirty="0"/>
              <a:t>Case Scenarios: HIV Disclosure</a:t>
            </a:r>
            <a:endParaRPr dirty="0"/>
          </a:p>
        </p:txBody>
      </p:sp>
      <p:sp>
        <p:nvSpPr>
          <p:cNvPr id="262" name="Google Shape;262;p19"/>
          <p:cNvSpPr txBox="1">
            <a:spLocks noGrp="1"/>
          </p:cNvSpPr>
          <p:nvPr>
            <p:ph type="body" idx="1"/>
          </p:nvPr>
        </p:nvSpPr>
        <p:spPr>
          <a:xfrm>
            <a:off x="623888" y="4589465"/>
            <a:ext cx="7886700" cy="1500187"/>
          </a:xfrm>
          <a:prstGeom prst="rect">
            <a:avLst/>
          </a:prstGeom>
          <a:noFill/>
          <a:ln>
            <a:noFill/>
          </a:ln>
        </p:spPr>
        <p:txBody>
          <a:bodyPr spcFirstLastPara="1" wrap="square" lIns="91425" tIns="45700" rIns="91425" bIns="45700" anchor="t" anchorCtr="0">
            <a:noAutofit/>
          </a:bodyPr>
          <a:lstStyle/>
          <a:p>
            <a:pPr marL="342900" lvl="0" indent="-171450" algn="l" rtl="0">
              <a:lnSpc>
                <a:spcPct val="100000"/>
              </a:lnSpc>
              <a:spcBef>
                <a:spcPts val="360"/>
              </a:spcBef>
              <a:spcAft>
                <a:spcPts val="0"/>
              </a:spcAft>
              <a:buSzPts val="2400"/>
              <a:buNone/>
            </a:pPr>
            <a:endParaRPr/>
          </a:p>
        </p:txBody>
      </p:sp>
      <p:sp>
        <p:nvSpPr>
          <p:cNvPr id="263" name="Google Shape;263;p19"/>
          <p:cNvSpPr txBox="1">
            <a:spLocks noGrp="1"/>
          </p:cNvSpPr>
          <p:nvPr>
            <p:ph type="ftr" idx="11"/>
          </p:nvPr>
        </p:nvSpPr>
        <p:spPr>
          <a:xfrm>
            <a:off x="609600" y="381000"/>
            <a:ext cx="5105400" cy="3048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Supporting Clients with Disclosure</a:t>
            </a:r>
            <a:endParaRPr/>
          </a:p>
        </p:txBody>
      </p:sp>
      <p:sp>
        <p:nvSpPr>
          <p:cNvPr id="264" name="Google Shape;264;p19"/>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65" name="Google Shape;265;p19"/>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609600" y="106680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Objectives</a:t>
            </a:r>
            <a:endParaRPr/>
          </a:p>
        </p:txBody>
      </p:sp>
      <p:sp>
        <p:nvSpPr>
          <p:cNvPr id="93" name="Google Shape;93;p2"/>
          <p:cNvSpPr txBox="1">
            <a:spLocks noGrp="1"/>
          </p:cNvSpPr>
          <p:nvPr>
            <p:ph type="body" idx="1"/>
          </p:nvPr>
        </p:nvSpPr>
        <p:spPr>
          <a:xfrm>
            <a:off x="762000" y="1828800"/>
            <a:ext cx="7315200" cy="34671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Clr>
                <a:srgbClr val="C00000"/>
              </a:buClr>
              <a:buSzPts val="2000"/>
              <a:buNone/>
            </a:pPr>
            <a:r>
              <a:rPr lang="en-US" sz="2200"/>
              <a:t>At the end of this unit participants will be able to: </a:t>
            </a:r>
            <a:endParaRPr/>
          </a:p>
          <a:p>
            <a:pPr marL="257175" lvl="0" indent="-257175" algn="l" rtl="0">
              <a:lnSpc>
                <a:spcPct val="100000"/>
              </a:lnSpc>
              <a:spcBef>
                <a:spcPts val="0"/>
              </a:spcBef>
              <a:spcAft>
                <a:spcPts val="0"/>
              </a:spcAft>
              <a:buClr>
                <a:srgbClr val="C00000"/>
              </a:buClr>
              <a:buSzPts val="2000"/>
              <a:buChar char="▪"/>
            </a:pPr>
            <a:r>
              <a:rPr lang="en-US" sz="2000"/>
              <a:t>Define Disclosure </a:t>
            </a:r>
            <a:endParaRPr/>
          </a:p>
          <a:p>
            <a:pPr marL="257175" lvl="0" indent="-257175" algn="l" rtl="0">
              <a:lnSpc>
                <a:spcPct val="100000"/>
              </a:lnSpc>
              <a:spcBef>
                <a:spcPts val="0"/>
              </a:spcBef>
              <a:spcAft>
                <a:spcPts val="0"/>
              </a:spcAft>
              <a:buClr>
                <a:srgbClr val="C00000"/>
              </a:buClr>
              <a:buSzPts val="2000"/>
              <a:buChar char="▪"/>
            </a:pPr>
            <a:r>
              <a:rPr lang="en-US" sz="2000"/>
              <a:t>Identify risks and benefits of disclosure for self and clients</a:t>
            </a:r>
            <a:endParaRPr sz="2000"/>
          </a:p>
          <a:p>
            <a:pPr marL="257175" lvl="0" indent="-257175" algn="l" rtl="0">
              <a:lnSpc>
                <a:spcPct val="100000"/>
              </a:lnSpc>
              <a:spcBef>
                <a:spcPts val="300"/>
              </a:spcBef>
              <a:spcAft>
                <a:spcPts val="0"/>
              </a:spcAft>
              <a:buClr>
                <a:srgbClr val="C00000"/>
              </a:buClr>
              <a:buSzPts val="2000"/>
              <a:buChar char="▪"/>
            </a:pPr>
            <a:r>
              <a:rPr lang="en-US" sz="2000"/>
              <a:t>Develop strategies to assist clients in weighing the risks and benefits of disclosure</a:t>
            </a:r>
            <a:endParaRPr sz="2000"/>
          </a:p>
          <a:p>
            <a:pPr marL="257175" lvl="0" indent="-257175" algn="l" rtl="0">
              <a:lnSpc>
                <a:spcPct val="100000"/>
              </a:lnSpc>
              <a:spcBef>
                <a:spcPts val="300"/>
              </a:spcBef>
              <a:spcAft>
                <a:spcPts val="0"/>
              </a:spcAft>
              <a:buClr>
                <a:srgbClr val="C00000"/>
              </a:buClr>
              <a:buSzPts val="2000"/>
              <a:buChar char="▪"/>
            </a:pPr>
            <a:r>
              <a:rPr lang="en-US" sz="2000"/>
              <a:t>Develop strategies to support clients through the disclosure process</a:t>
            </a:r>
            <a:endParaRPr sz="2000"/>
          </a:p>
          <a:p>
            <a:pPr marL="257175" lvl="0" indent="-257175" algn="l" rtl="0">
              <a:lnSpc>
                <a:spcPct val="100000"/>
              </a:lnSpc>
              <a:spcBef>
                <a:spcPts val="300"/>
              </a:spcBef>
              <a:spcAft>
                <a:spcPts val="0"/>
              </a:spcAft>
              <a:buClr>
                <a:srgbClr val="C00000"/>
              </a:buClr>
              <a:buSzPts val="2000"/>
              <a:buChar char="▪"/>
            </a:pPr>
            <a:r>
              <a:rPr lang="en-US" sz="2000"/>
              <a:t>Use resources to support clients with disclosure to family, intimate partners, and providers</a:t>
            </a:r>
            <a:endParaRPr sz="2000"/>
          </a:p>
          <a:p>
            <a:pPr marL="0" lvl="0" indent="0" algn="l" rtl="0">
              <a:lnSpc>
                <a:spcPct val="100000"/>
              </a:lnSpc>
              <a:spcBef>
                <a:spcPts val="360"/>
              </a:spcBef>
              <a:spcAft>
                <a:spcPts val="0"/>
              </a:spcAft>
              <a:buClr>
                <a:srgbClr val="CC0000"/>
              </a:buClr>
              <a:buSzPts val="2400"/>
              <a:buNone/>
            </a:pPr>
            <a:br>
              <a:rPr lang="en-US"/>
            </a:br>
            <a:endParaRPr/>
          </a:p>
          <a:p>
            <a:pPr marL="557213" lvl="1" indent="-128587" algn="l" rtl="0">
              <a:lnSpc>
                <a:spcPct val="100000"/>
              </a:lnSpc>
              <a:spcBef>
                <a:spcPts val="270"/>
              </a:spcBef>
              <a:spcAft>
                <a:spcPts val="0"/>
              </a:spcAft>
              <a:buClr>
                <a:srgbClr val="CC0000"/>
              </a:buClr>
              <a:buSzPts val="1800"/>
              <a:buNone/>
            </a:pPr>
            <a:endParaRPr/>
          </a:p>
        </p:txBody>
      </p:sp>
      <p:sp>
        <p:nvSpPr>
          <p:cNvPr id="94" name="Google Shape;94;p2"/>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95" name="Google Shape;95;p2"/>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0"/>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Supporting Clients with Disclosure</a:t>
            </a:r>
            <a:endParaRPr/>
          </a:p>
        </p:txBody>
      </p:sp>
      <p:sp>
        <p:nvSpPr>
          <p:cNvPr id="272" name="Google Shape;272;p20"/>
          <p:cNvSpPr txBox="1">
            <a:spLocks noGrp="1"/>
          </p:cNvSpPr>
          <p:nvPr>
            <p:ph type="title"/>
          </p:nvPr>
        </p:nvSpPr>
        <p:spPr>
          <a:xfrm>
            <a:off x="609600" y="1139426"/>
            <a:ext cx="7924800" cy="917973"/>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What Is Your Confidence Level in Supporting Clients’ Disclosure Decisions?</a:t>
            </a:r>
            <a:endParaRPr/>
          </a:p>
        </p:txBody>
      </p:sp>
      <p:sp>
        <p:nvSpPr>
          <p:cNvPr id="273" name="Google Shape;273;p20"/>
          <p:cNvSpPr txBox="1">
            <a:spLocks noGrp="1"/>
          </p:cNvSpPr>
          <p:nvPr>
            <p:ph type="body" idx="1"/>
          </p:nvPr>
        </p:nvSpPr>
        <p:spPr>
          <a:xfrm>
            <a:off x="762000" y="2272903"/>
            <a:ext cx="7150894" cy="3289697"/>
          </a:xfrm>
          <a:prstGeom prst="rect">
            <a:avLst/>
          </a:prstGeom>
          <a:noFill/>
          <a:ln>
            <a:noFill/>
          </a:ln>
        </p:spPr>
        <p:txBody>
          <a:bodyPr spcFirstLastPara="1" wrap="square" lIns="68550" tIns="34275" rIns="68550" bIns="34275" anchor="t" anchorCtr="0">
            <a:noAutofit/>
          </a:bodyPr>
          <a:lstStyle/>
          <a:p>
            <a:pPr marL="257175" lvl="0" indent="-257175" algn="l" rtl="0">
              <a:lnSpc>
                <a:spcPct val="100000"/>
              </a:lnSpc>
              <a:spcBef>
                <a:spcPts val="0"/>
              </a:spcBef>
              <a:spcAft>
                <a:spcPts val="0"/>
              </a:spcAft>
              <a:buClr>
                <a:srgbClr val="C00000"/>
              </a:buClr>
              <a:buSzPts val="2000"/>
              <a:buChar char="▪"/>
            </a:pPr>
            <a:r>
              <a:rPr lang="en-US" sz="2000"/>
              <a:t>Discussion question: How confident are you in your ability to support (assist, help) clients in making decisions related to disclosure? </a:t>
            </a:r>
            <a:endParaRPr sz="2000"/>
          </a:p>
          <a:p>
            <a:pPr marL="1628775" lvl="4" indent="-342900" algn="l" rtl="0">
              <a:lnSpc>
                <a:spcPct val="100000"/>
              </a:lnSpc>
              <a:spcBef>
                <a:spcPts val="300"/>
              </a:spcBef>
              <a:spcAft>
                <a:spcPts val="0"/>
              </a:spcAft>
              <a:buClr>
                <a:srgbClr val="C00000"/>
              </a:buClr>
              <a:buSzPts val="2000"/>
              <a:buFont typeface="Arial"/>
              <a:buAutoNum type="arabicPeriod"/>
            </a:pPr>
            <a:r>
              <a:rPr lang="en-US" sz="2000"/>
              <a:t>Very confident </a:t>
            </a:r>
            <a:endParaRPr sz="2000"/>
          </a:p>
          <a:p>
            <a:pPr marL="1628775" lvl="4" indent="-342900" algn="l" rtl="0">
              <a:lnSpc>
                <a:spcPct val="100000"/>
              </a:lnSpc>
              <a:spcBef>
                <a:spcPts val="300"/>
              </a:spcBef>
              <a:spcAft>
                <a:spcPts val="0"/>
              </a:spcAft>
              <a:buClr>
                <a:srgbClr val="C00000"/>
              </a:buClr>
              <a:buSzPts val="2000"/>
              <a:buFont typeface="Arial"/>
              <a:buAutoNum type="arabicPeriod"/>
            </a:pPr>
            <a:r>
              <a:rPr lang="en-US" sz="2000"/>
              <a:t>Confident </a:t>
            </a:r>
            <a:endParaRPr sz="2000"/>
          </a:p>
          <a:p>
            <a:pPr marL="1628775" lvl="4" indent="-342900" algn="l" rtl="0">
              <a:lnSpc>
                <a:spcPct val="100000"/>
              </a:lnSpc>
              <a:spcBef>
                <a:spcPts val="300"/>
              </a:spcBef>
              <a:spcAft>
                <a:spcPts val="0"/>
              </a:spcAft>
              <a:buClr>
                <a:srgbClr val="C00000"/>
              </a:buClr>
              <a:buSzPts val="2000"/>
              <a:buFont typeface="Arial"/>
              <a:buAutoNum type="arabicPeriod"/>
            </a:pPr>
            <a:r>
              <a:rPr lang="en-US" sz="2000"/>
              <a:t>Somewhat confident </a:t>
            </a:r>
            <a:endParaRPr sz="2000"/>
          </a:p>
          <a:p>
            <a:pPr marL="1628775" lvl="4" indent="-342900" algn="l" rtl="0">
              <a:lnSpc>
                <a:spcPct val="100000"/>
              </a:lnSpc>
              <a:spcBef>
                <a:spcPts val="300"/>
              </a:spcBef>
              <a:spcAft>
                <a:spcPts val="0"/>
              </a:spcAft>
              <a:buClr>
                <a:srgbClr val="C00000"/>
              </a:buClr>
              <a:buSzPts val="2000"/>
              <a:buFont typeface="Arial"/>
              <a:buAutoNum type="arabicPeriod"/>
            </a:pPr>
            <a:r>
              <a:rPr lang="en-US" sz="2000"/>
              <a:t>Not confident </a:t>
            </a:r>
            <a:endParaRPr sz="2000"/>
          </a:p>
          <a:p>
            <a:pPr marL="0" lvl="0" indent="0" algn="l" rtl="0">
              <a:lnSpc>
                <a:spcPct val="100000"/>
              </a:lnSpc>
              <a:spcBef>
                <a:spcPts val="300"/>
              </a:spcBef>
              <a:spcAft>
                <a:spcPts val="0"/>
              </a:spcAft>
              <a:buClr>
                <a:srgbClr val="C00000"/>
              </a:buClr>
              <a:buSzPts val="2000"/>
              <a:buNone/>
            </a:pPr>
            <a:endParaRPr sz="2000"/>
          </a:p>
          <a:p>
            <a:pPr marL="257175" lvl="0" indent="-257175" algn="l" rtl="0">
              <a:lnSpc>
                <a:spcPct val="100000"/>
              </a:lnSpc>
              <a:spcBef>
                <a:spcPts val="300"/>
              </a:spcBef>
              <a:spcAft>
                <a:spcPts val="0"/>
              </a:spcAft>
              <a:buClr>
                <a:srgbClr val="C00000"/>
              </a:buClr>
              <a:buSzPts val="2000"/>
              <a:buChar char="▪"/>
            </a:pPr>
            <a:r>
              <a:rPr lang="en-US" sz="2000"/>
              <a:t>Are there special situations that involve disclosure? </a:t>
            </a:r>
            <a:endParaRPr sz="2000"/>
          </a:p>
          <a:p>
            <a:pPr marL="257175" lvl="0" indent="-257175" algn="l" rtl="0">
              <a:lnSpc>
                <a:spcPct val="100000"/>
              </a:lnSpc>
              <a:spcBef>
                <a:spcPts val="300"/>
              </a:spcBef>
              <a:spcAft>
                <a:spcPts val="0"/>
              </a:spcAft>
              <a:buClr>
                <a:srgbClr val="C00000"/>
              </a:buClr>
              <a:buSzPts val="2000"/>
              <a:buChar char="▪"/>
            </a:pPr>
            <a:r>
              <a:rPr lang="en-US" sz="2000"/>
              <a:t>What additional supports are needed to help you?</a:t>
            </a:r>
            <a:endParaRPr sz="2000"/>
          </a:p>
          <a:p>
            <a:pPr marL="0" lvl="0" indent="0" algn="l" rtl="0">
              <a:lnSpc>
                <a:spcPct val="100000"/>
              </a:lnSpc>
              <a:spcBef>
                <a:spcPts val="360"/>
              </a:spcBef>
              <a:spcAft>
                <a:spcPts val="0"/>
              </a:spcAft>
              <a:buClr>
                <a:srgbClr val="CC0000"/>
              </a:buClr>
              <a:buSzPts val="2400"/>
              <a:buNone/>
            </a:pPr>
            <a:br>
              <a:rPr lang="en-US"/>
            </a:br>
            <a:endParaRPr/>
          </a:p>
          <a:p>
            <a:pPr marL="557213" lvl="1" indent="-128587" algn="l" rtl="0">
              <a:lnSpc>
                <a:spcPct val="100000"/>
              </a:lnSpc>
              <a:spcBef>
                <a:spcPts val="270"/>
              </a:spcBef>
              <a:spcAft>
                <a:spcPts val="0"/>
              </a:spcAft>
              <a:buClr>
                <a:srgbClr val="CC0000"/>
              </a:buClr>
              <a:buSzPts val="1800"/>
              <a:buNone/>
            </a:pPr>
            <a:endParaRPr/>
          </a:p>
        </p:txBody>
      </p:sp>
      <p:sp>
        <p:nvSpPr>
          <p:cNvPr id="274" name="Google Shape;274;p20"/>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75" name="Google Shape;275;p20"/>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1"/>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Supporting Clients with Disclosure</a:t>
            </a:r>
            <a:endParaRPr/>
          </a:p>
        </p:txBody>
      </p:sp>
      <p:sp>
        <p:nvSpPr>
          <p:cNvPr id="282" name="Google Shape;282;p21"/>
          <p:cNvSpPr txBox="1">
            <a:spLocks noGrp="1"/>
          </p:cNvSpPr>
          <p:nvPr>
            <p:ph type="title"/>
          </p:nvPr>
        </p:nvSpPr>
        <p:spPr>
          <a:xfrm>
            <a:off x="609600" y="106680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Summary</a:t>
            </a:r>
            <a:endParaRPr/>
          </a:p>
        </p:txBody>
      </p:sp>
      <p:sp>
        <p:nvSpPr>
          <p:cNvPr id="283" name="Google Shape;283;p21"/>
          <p:cNvSpPr txBox="1">
            <a:spLocks noGrp="1"/>
          </p:cNvSpPr>
          <p:nvPr>
            <p:ph type="body" idx="1"/>
          </p:nvPr>
        </p:nvSpPr>
        <p:spPr>
          <a:xfrm>
            <a:off x="609601" y="1977032"/>
            <a:ext cx="7928344" cy="2903935"/>
          </a:xfrm>
          <a:prstGeom prst="rect">
            <a:avLst/>
          </a:prstGeom>
          <a:noFill/>
          <a:ln>
            <a:noFill/>
          </a:ln>
        </p:spPr>
        <p:txBody>
          <a:bodyPr spcFirstLastPara="1" wrap="square" lIns="68550" tIns="34275" rIns="68550" bIns="34275" anchor="t" anchorCtr="0">
            <a:noAutofit/>
          </a:bodyPr>
          <a:lstStyle/>
          <a:p>
            <a:pPr marL="400050" lvl="0" indent="-400050" algn="l" rtl="0">
              <a:lnSpc>
                <a:spcPct val="100000"/>
              </a:lnSpc>
              <a:spcBef>
                <a:spcPts val="0"/>
              </a:spcBef>
              <a:spcAft>
                <a:spcPts val="0"/>
              </a:spcAft>
              <a:buClr>
                <a:srgbClr val="C00000"/>
              </a:buClr>
              <a:buSzPts val="2400"/>
              <a:buChar char="▪"/>
            </a:pPr>
            <a:r>
              <a:rPr lang="en-US" sz="2000" dirty="0"/>
              <a:t>Many people with HIV feel a need to tell their story.</a:t>
            </a:r>
            <a:endParaRPr sz="2000" dirty="0"/>
          </a:p>
          <a:p>
            <a:pPr marL="400050" lvl="0" indent="-400050" algn="l" rtl="0">
              <a:lnSpc>
                <a:spcPct val="100000"/>
              </a:lnSpc>
              <a:spcBef>
                <a:spcPts val="360"/>
              </a:spcBef>
              <a:spcAft>
                <a:spcPts val="0"/>
              </a:spcAft>
              <a:buClr>
                <a:srgbClr val="C00000"/>
              </a:buClr>
              <a:buSzPts val="2400"/>
              <a:buChar char="▪"/>
            </a:pPr>
            <a:r>
              <a:rPr lang="en-US" sz="2000" dirty="0"/>
              <a:t>They also benefit from hearing other people’s stories.</a:t>
            </a:r>
            <a:endParaRPr sz="2000" dirty="0"/>
          </a:p>
          <a:p>
            <a:pPr marL="400050" lvl="0" indent="-400050" algn="l" rtl="0">
              <a:lnSpc>
                <a:spcPct val="100000"/>
              </a:lnSpc>
              <a:spcBef>
                <a:spcPts val="360"/>
              </a:spcBef>
              <a:spcAft>
                <a:spcPts val="0"/>
              </a:spcAft>
              <a:buClr>
                <a:srgbClr val="C00000"/>
              </a:buClr>
              <a:buSzPts val="2400"/>
              <a:buChar char="▪"/>
            </a:pPr>
            <a:r>
              <a:rPr lang="en-US" sz="2000" dirty="0"/>
              <a:t>Talking to each other about disclosure provides a forum in which change feels possible for them. </a:t>
            </a:r>
            <a:endParaRPr sz="2000" dirty="0"/>
          </a:p>
          <a:p>
            <a:pPr marL="400050" lvl="0" indent="-400050" algn="l" rtl="0">
              <a:lnSpc>
                <a:spcPct val="100000"/>
              </a:lnSpc>
              <a:spcBef>
                <a:spcPts val="360"/>
              </a:spcBef>
              <a:spcAft>
                <a:spcPts val="0"/>
              </a:spcAft>
              <a:buClr>
                <a:srgbClr val="C00000"/>
              </a:buClr>
              <a:buSzPts val="2400"/>
              <a:buChar char="▪"/>
            </a:pPr>
            <a:r>
              <a:rPr lang="en-US" sz="2000" dirty="0"/>
              <a:t>Disclosing allows people with HIV to share their experience with others.</a:t>
            </a:r>
            <a:endParaRPr sz="2000" dirty="0"/>
          </a:p>
          <a:p>
            <a:pPr marL="400050" lvl="0" indent="-400050" algn="l" rtl="0">
              <a:lnSpc>
                <a:spcPct val="100000"/>
              </a:lnSpc>
              <a:spcBef>
                <a:spcPts val="360"/>
              </a:spcBef>
              <a:spcAft>
                <a:spcPts val="0"/>
              </a:spcAft>
              <a:buClr>
                <a:srgbClr val="C00000"/>
              </a:buClr>
              <a:buSzPts val="2400"/>
              <a:buChar char="▪"/>
            </a:pPr>
            <a:r>
              <a:rPr lang="en-US" sz="2000" dirty="0"/>
              <a:t>Disclosure is personal and private; it is always the client’s choice, not yours.</a:t>
            </a:r>
            <a:endParaRPr sz="2000" dirty="0"/>
          </a:p>
          <a:p>
            <a:pPr marL="342900" lvl="0" indent="-247650" algn="l" rtl="0">
              <a:lnSpc>
                <a:spcPct val="100000"/>
              </a:lnSpc>
              <a:spcBef>
                <a:spcPts val="300"/>
              </a:spcBef>
              <a:spcAft>
                <a:spcPts val="0"/>
              </a:spcAft>
              <a:buClr>
                <a:srgbClr val="C00000"/>
              </a:buClr>
              <a:buSzPts val="2000"/>
              <a:buNone/>
            </a:pPr>
            <a:endParaRPr sz="1500" dirty="0"/>
          </a:p>
        </p:txBody>
      </p:sp>
      <p:sp>
        <p:nvSpPr>
          <p:cNvPr id="284" name="Google Shape;284;p21"/>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85" name="Google Shape;285;p21"/>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2"/>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Supporting Clients with Disclosure</a:t>
            </a:r>
            <a:endParaRPr/>
          </a:p>
        </p:txBody>
      </p:sp>
      <p:sp>
        <p:nvSpPr>
          <p:cNvPr id="292" name="Google Shape;292;p22"/>
          <p:cNvSpPr txBox="1">
            <a:spLocks noGrp="1"/>
          </p:cNvSpPr>
          <p:nvPr>
            <p:ph type="title"/>
          </p:nvPr>
        </p:nvSpPr>
        <p:spPr>
          <a:xfrm>
            <a:off x="609600" y="105727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Resources</a:t>
            </a:r>
            <a:endParaRPr/>
          </a:p>
        </p:txBody>
      </p:sp>
      <p:sp>
        <p:nvSpPr>
          <p:cNvPr id="293" name="Google Shape;293;p22"/>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294" name="Google Shape;294;p22"/>
          <p:cNvSpPr/>
          <p:nvPr/>
        </p:nvSpPr>
        <p:spPr>
          <a:xfrm>
            <a:off x="685800" y="1721048"/>
            <a:ext cx="7496175" cy="3765352"/>
          </a:xfrm>
          <a:prstGeom prst="rect">
            <a:avLst/>
          </a:prstGeom>
          <a:noFill/>
          <a:ln>
            <a:noFill/>
          </a:ln>
        </p:spPr>
        <p:txBody>
          <a:bodyPr spcFirstLastPara="1" wrap="square" lIns="68550" tIns="34275" rIns="68550" bIns="34275" anchor="t" anchorCtr="0">
            <a:noAutofit/>
          </a:bodyPr>
          <a:lstStyle/>
          <a:p>
            <a:pPr marL="257175" marR="0" lvl="0" indent="-257175" algn="l" rtl="0">
              <a:lnSpc>
                <a:spcPct val="100000"/>
              </a:lnSpc>
              <a:spcBef>
                <a:spcPts val="0"/>
              </a:spcBef>
              <a:spcAft>
                <a:spcPts val="0"/>
              </a:spcAft>
              <a:buClr>
                <a:srgbClr val="C00000"/>
              </a:buClr>
              <a:buSzPts val="1800"/>
              <a:buFont typeface="Noto Sans Symbols"/>
              <a:buChar char="▪"/>
            </a:pPr>
            <a:r>
              <a:rPr lang="en-US" sz="1800" b="0" i="0" u="none" strike="noStrike" cap="none" dirty="0">
                <a:solidFill>
                  <a:srgbClr val="000000"/>
                </a:solidFill>
                <a:latin typeface="Arial"/>
                <a:ea typeface="Arial"/>
                <a:cs typeface="Arial"/>
                <a:sym typeface="Arial"/>
              </a:rPr>
              <a:t>PEER Center: </a:t>
            </a:r>
            <a:r>
              <a:rPr lang="en-US" sz="1800" b="0" i="0" u="sng" strike="noStrike" cap="none" dirty="0">
                <a:solidFill>
                  <a:srgbClr val="000000"/>
                </a:solidFill>
                <a:latin typeface="Arial"/>
                <a:ea typeface="Arial"/>
                <a:cs typeface="Arial"/>
                <a:sym typeface="Arial"/>
                <a:hlinkClick r:id="rId3"/>
              </a:rPr>
              <a:t>https://ciswh.org/project/peer-center/</a:t>
            </a:r>
            <a:endParaRPr sz="18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0"/>
              </a:spcBef>
              <a:spcAft>
                <a:spcPts val="0"/>
              </a:spcAft>
              <a:buClr>
                <a:srgbClr val="C00000"/>
              </a:buClr>
              <a:buSzPts val="1800"/>
              <a:buFont typeface="Noto Sans Symbols"/>
              <a:buChar char="▪"/>
            </a:pPr>
            <a:r>
              <a:rPr lang="en-US" sz="1800" b="0" i="0" u="none" strike="noStrike" cap="none" dirty="0">
                <a:solidFill>
                  <a:srgbClr val="000000"/>
                </a:solidFill>
                <a:latin typeface="Arial"/>
                <a:ea typeface="Arial"/>
                <a:cs typeface="Arial"/>
                <a:sym typeface="Arial"/>
              </a:rPr>
              <a:t>Eight HIV-Positive Folks Talk (Anonymously) About Why They Stay in the HIV Closet (April 24, 2018), From The Body: </a:t>
            </a:r>
            <a:r>
              <a:rPr lang="en-US" sz="1800" b="0" i="0" u="sng" strike="noStrike" cap="none" dirty="0">
                <a:solidFill>
                  <a:srgbClr val="000000"/>
                </a:solidFill>
                <a:latin typeface="Arial"/>
                <a:ea typeface="Arial"/>
                <a:cs typeface="Arial"/>
                <a:sym typeface="Arial"/>
                <a:hlinkClick r:id="rId4"/>
              </a:rPr>
              <a:t>https://www.thebody.com/slideshow/eight-hiv-positive-folks-talk-anonymously-about-why-they-stay-in-the-hiv</a:t>
            </a:r>
            <a:endParaRPr sz="18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0"/>
              </a:spcBef>
              <a:spcAft>
                <a:spcPts val="0"/>
              </a:spcAft>
              <a:buClr>
                <a:srgbClr val="C00000"/>
              </a:buClr>
              <a:buSzPts val="1800"/>
              <a:buFont typeface="Noto Sans Symbols"/>
              <a:buChar char="▪"/>
            </a:pPr>
            <a:r>
              <a:rPr lang="en-US" sz="1800" b="0" i="0" u="none" strike="noStrike" cap="none" dirty="0">
                <a:solidFill>
                  <a:srgbClr val="000000"/>
                </a:solidFill>
                <a:latin typeface="Arial"/>
                <a:ea typeface="Arial"/>
                <a:cs typeface="Arial"/>
                <a:sym typeface="Arial"/>
              </a:rPr>
              <a:t>The Stages of Change: </a:t>
            </a:r>
            <a:r>
              <a:rPr lang="en-US" sz="1800" b="0" i="0" u="sng" strike="noStrike" cap="none" dirty="0">
                <a:solidFill>
                  <a:schemeClr val="hlink"/>
                </a:solidFill>
                <a:latin typeface="Arial"/>
                <a:ea typeface="Arial"/>
                <a:cs typeface="Arial"/>
                <a:sym typeface="Arial"/>
                <a:hlinkClick r:id="rId5"/>
              </a:rPr>
              <a:t>http://www.cpe.vt.edu/gttc/presentations/8eStagesofChange.pdf</a:t>
            </a:r>
            <a:endParaRPr sz="18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0"/>
              </a:spcBef>
              <a:spcAft>
                <a:spcPts val="0"/>
              </a:spcAft>
              <a:buClr>
                <a:srgbClr val="C00000"/>
              </a:buClr>
              <a:buSzPts val="1800"/>
              <a:buFont typeface="Noto Sans Symbols"/>
              <a:buChar char="▪"/>
            </a:pPr>
            <a:r>
              <a:rPr lang="en-US" sz="1800" b="0" i="0" u="none" strike="noStrike" cap="none" dirty="0">
                <a:solidFill>
                  <a:srgbClr val="000000"/>
                </a:solidFill>
                <a:latin typeface="Arial"/>
                <a:ea typeface="Arial"/>
                <a:cs typeface="Arial"/>
                <a:sym typeface="Arial"/>
              </a:rPr>
              <a:t>Become a Better Listener: Active Listening | Psych Central, By John M. </a:t>
            </a:r>
            <a:r>
              <a:rPr lang="en-US" sz="1800" b="0" i="0" u="none" strike="noStrike" cap="none" dirty="0" err="1">
                <a:solidFill>
                  <a:srgbClr val="000000"/>
                </a:solidFill>
                <a:latin typeface="Arial"/>
                <a:ea typeface="Arial"/>
                <a:cs typeface="Arial"/>
                <a:sym typeface="Arial"/>
              </a:rPr>
              <a:t>Grohol</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Arial"/>
                <a:ea typeface="Arial"/>
                <a:cs typeface="Arial"/>
                <a:sym typeface="Arial"/>
              </a:rPr>
              <a:t>Psy.D</a:t>
            </a:r>
            <a:r>
              <a:rPr lang="en-US" sz="1800" b="0" i="0" u="none" strike="noStrike" cap="none" dirty="0">
                <a:solidFill>
                  <a:srgbClr val="000000"/>
                </a:solidFill>
                <a:latin typeface="Arial"/>
                <a:ea typeface="Arial"/>
                <a:cs typeface="Arial"/>
                <a:sym typeface="Arial"/>
              </a:rPr>
              <a:t> </a:t>
            </a:r>
            <a:r>
              <a:rPr lang="en-US" sz="1800" b="0" i="0" u="sng" strike="noStrike" cap="none" dirty="0">
                <a:solidFill>
                  <a:srgbClr val="000000"/>
                </a:solidFill>
                <a:latin typeface="Arial"/>
                <a:ea typeface="Arial"/>
                <a:cs typeface="Arial"/>
                <a:sym typeface="Arial"/>
                <a:hlinkClick r:id="rId6"/>
              </a:rPr>
              <a:t>https://psychcentral.com/lib/become-a-better-listener-active-listening/</a:t>
            </a:r>
            <a:endParaRPr sz="1800" b="0" i="0" u="none" strike="noStrike" cap="none" dirty="0">
              <a:solidFill>
                <a:srgbClr val="000000"/>
              </a:solidFill>
              <a:latin typeface="Arial"/>
              <a:ea typeface="Arial"/>
              <a:cs typeface="Arial"/>
              <a:sym typeface="Arial"/>
            </a:endParaRPr>
          </a:p>
          <a:p>
            <a:pPr marL="257175" marR="0" lvl="0" indent="-257175" algn="l" rtl="0">
              <a:lnSpc>
                <a:spcPct val="100000"/>
              </a:lnSpc>
              <a:spcBef>
                <a:spcPts val="0"/>
              </a:spcBef>
              <a:spcAft>
                <a:spcPts val="0"/>
              </a:spcAft>
              <a:buClr>
                <a:srgbClr val="C00000"/>
              </a:buClr>
              <a:buSzPts val="1800"/>
              <a:buFont typeface="Noto Sans Symbols"/>
              <a:buChar char="▪"/>
            </a:pPr>
            <a:r>
              <a:rPr lang="en-US" sz="1800" b="0" i="0" u="none" strike="noStrike" cap="none" dirty="0">
                <a:solidFill>
                  <a:srgbClr val="000000"/>
                </a:solidFill>
                <a:latin typeface="Arial"/>
                <a:ea typeface="Arial"/>
                <a:cs typeface="Arial"/>
                <a:sym typeface="Arial"/>
              </a:rPr>
              <a:t>7 Stages of Grief: </a:t>
            </a:r>
            <a:r>
              <a:rPr lang="en-US" sz="1800" b="0" i="0" u="sng" strike="noStrike" cap="none" dirty="0">
                <a:solidFill>
                  <a:schemeClr val="hlink"/>
                </a:solidFill>
                <a:latin typeface="Arial"/>
                <a:ea typeface="Arial"/>
                <a:cs typeface="Arial"/>
                <a:sym typeface="Arial"/>
                <a:hlinkClick r:id="rId7"/>
              </a:rPr>
              <a:t>www.recover-from-grief.com/7-stages-of-grief.html</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500" b="0" i="0" u="none" strike="noStrike" cap="none" dirty="0">
              <a:solidFill>
                <a:srgbClr val="000000"/>
              </a:solidFill>
              <a:latin typeface="Arial"/>
              <a:ea typeface="Arial"/>
              <a:cs typeface="Arial"/>
              <a:sym typeface="Arial"/>
            </a:endParaRPr>
          </a:p>
        </p:txBody>
      </p:sp>
      <p:sp>
        <p:nvSpPr>
          <p:cNvPr id="295" name="Google Shape;295;p22"/>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Supporting Clients with Disclosure</a:t>
            </a:r>
            <a:endParaRPr/>
          </a:p>
        </p:txBody>
      </p:sp>
      <p:sp>
        <p:nvSpPr>
          <p:cNvPr id="102" name="Google Shape;102;p3"/>
          <p:cNvSpPr txBox="1">
            <a:spLocks noGrp="1"/>
          </p:cNvSpPr>
          <p:nvPr>
            <p:ph type="title"/>
          </p:nvPr>
        </p:nvSpPr>
        <p:spPr>
          <a:xfrm>
            <a:off x="609600" y="123190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Disclosure</a:t>
            </a:r>
            <a:endParaRPr/>
          </a:p>
        </p:txBody>
      </p:sp>
      <p:sp>
        <p:nvSpPr>
          <p:cNvPr id="103" name="Google Shape;103;p3"/>
          <p:cNvSpPr txBox="1">
            <a:spLocks noGrp="1"/>
          </p:cNvSpPr>
          <p:nvPr>
            <p:ph type="body" idx="1"/>
          </p:nvPr>
        </p:nvSpPr>
        <p:spPr>
          <a:xfrm>
            <a:off x="838200" y="2171700"/>
            <a:ext cx="7467600" cy="3314700"/>
          </a:xfrm>
          <a:prstGeom prst="rect">
            <a:avLst/>
          </a:prstGeom>
          <a:noFill/>
          <a:ln>
            <a:noFill/>
          </a:ln>
        </p:spPr>
        <p:txBody>
          <a:bodyPr spcFirstLastPara="1" wrap="square" lIns="68550" tIns="34275" rIns="68550" bIns="34275" anchor="t" anchorCtr="0">
            <a:noAutofit/>
          </a:bodyPr>
          <a:lstStyle/>
          <a:p>
            <a:pPr marL="257175" lvl="0" indent="-257175" algn="l" rtl="0">
              <a:lnSpc>
                <a:spcPct val="100000"/>
              </a:lnSpc>
              <a:spcBef>
                <a:spcPts val="0"/>
              </a:spcBef>
              <a:spcAft>
                <a:spcPts val="0"/>
              </a:spcAft>
              <a:buClr>
                <a:srgbClr val="C00000"/>
              </a:buClr>
              <a:buSzPts val="2000"/>
              <a:buChar char="▪"/>
            </a:pPr>
            <a:r>
              <a:rPr lang="en-US" dirty="0"/>
              <a:t>Disclosure of HIV status is a difficult decision for clients.</a:t>
            </a:r>
            <a:endParaRPr dirty="0"/>
          </a:p>
          <a:p>
            <a:pPr marL="0" lvl="0" indent="0" algn="l" rtl="0">
              <a:lnSpc>
                <a:spcPct val="100000"/>
              </a:lnSpc>
              <a:spcBef>
                <a:spcPts val="300"/>
              </a:spcBef>
              <a:spcAft>
                <a:spcPts val="0"/>
              </a:spcAft>
              <a:buClr>
                <a:srgbClr val="C00000"/>
              </a:buClr>
              <a:buSzPts val="2000"/>
              <a:buNone/>
            </a:pPr>
            <a:endParaRPr dirty="0"/>
          </a:p>
          <a:p>
            <a:pPr marL="257175" lvl="0" indent="-257175" algn="l" rtl="0">
              <a:lnSpc>
                <a:spcPct val="100000"/>
              </a:lnSpc>
              <a:spcBef>
                <a:spcPts val="300"/>
              </a:spcBef>
              <a:spcAft>
                <a:spcPts val="0"/>
              </a:spcAft>
              <a:buClr>
                <a:srgbClr val="C00000"/>
              </a:buClr>
              <a:buSzPts val="2000"/>
              <a:buChar char="▪"/>
            </a:pPr>
            <a:r>
              <a:rPr lang="en-US" dirty="0"/>
              <a:t>Disclosure is personal and private. It is a choice, however there are:</a:t>
            </a:r>
            <a:endParaRPr dirty="0"/>
          </a:p>
          <a:p>
            <a:pPr marL="557213" lvl="1" indent="-214312" algn="l" rtl="0">
              <a:lnSpc>
                <a:spcPct val="100000"/>
              </a:lnSpc>
              <a:spcBef>
                <a:spcPts val="300"/>
              </a:spcBef>
              <a:spcAft>
                <a:spcPts val="0"/>
              </a:spcAft>
              <a:buClr>
                <a:srgbClr val="C00000"/>
              </a:buClr>
              <a:buSzPts val="2000"/>
              <a:buChar char="▪"/>
            </a:pPr>
            <a:r>
              <a:rPr lang="en-US" sz="2400" dirty="0"/>
              <a:t>Risks and benefits</a:t>
            </a:r>
            <a:endParaRPr sz="2400" dirty="0"/>
          </a:p>
          <a:p>
            <a:pPr marL="557213" lvl="1" indent="-214312" algn="l" rtl="0">
              <a:lnSpc>
                <a:spcPct val="100000"/>
              </a:lnSpc>
              <a:spcBef>
                <a:spcPts val="300"/>
              </a:spcBef>
              <a:spcAft>
                <a:spcPts val="0"/>
              </a:spcAft>
              <a:buClr>
                <a:srgbClr val="C00000"/>
              </a:buClr>
              <a:buSzPts val="2000"/>
              <a:buChar char="▪"/>
            </a:pPr>
            <a:r>
              <a:rPr lang="en-US" sz="2400" dirty="0"/>
              <a:t>Impact on others</a:t>
            </a:r>
            <a:endParaRPr sz="2400" dirty="0"/>
          </a:p>
          <a:p>
            <a:pPr marL="557213" lvl="1" indent="-214312" algn="l" rtl="0">
              <a:lnSpc>
                <a:spcPct val="100000"/>
              </a:lnSpc>
              <a:spcBef>
                <a:spcPts val="300"/>
              </a:spcBef>
              <a:spcAft>
                <a:spcPts val="0"/>
              </a:spcAft>
              <a:buClr>
                <a:srgbClr val="C00000"/>
              </a:buClr>
              <a:buSzPts val="2000"/>
              <a:buChar char="▪"/>
            </a:pPr>
            <a:r>
              <a:rPr lang="en-US" sz="2400" dirty="0"/>
              <a:t>Impact on self</a:t>
            </a:r>
            <a:endParaRPr sz="2400" dirty="0"/>
          </a:p>
          <a:p>
            <a:pPr marL="0" lvl="0" indent="0" algn="l" rtl="0">
              <a:lnSpc>
                <a:spcPct val="100000"/>
              </a:lnSpc>
              <a:spcBef>
                <a:spcPts val="360"/>
              </a:spcBef>
              <a:spcAft>
                <a:spcPts val="0"/>
              </a:spcAft>
              <a:buClr>
                <a:srgbClr val="CC0000"/>
              </a:buClr>
              <a:buSzPts val="2400"/>
              <a:buNone/>
            </a:pPr>
            <a:br>
              <a:rPr lang="en-US" dirty="0"/>
            </a:br>
            <a:endParaRPr dirty="0"/>
          </a:p>
          <a:p>
            <a:pPr marL="557213" lvl="1" indent="-128587" algn="l" rtl="0">
              <a:lnSpc>
                <a:spcPct val="100000"/>
              </a:lnSpc>
              <a:spcBef>
                <a:spcPts val="270"/>
              </a:spcBef>
              <a:spcAft>
                <a:spcPts val="0"/>
              </a:spcAft>
              <a:buClr>
                <a:srgbClr val="CC0000"/>
              </a:buClr>
              <a:buSzPts val="1800"/>
              <a:buNone/>
            </a:pPr>
            <a:endParaRPr dirty="0"/>
          </a:p>
        </p:txBody>
      </p:sp>
      <p:sp>
        <p:nvSpPr>
          <p:cNvPr id="104" name="Google Shape;104;p3"/>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05" name="Google Shape;105;p3"/>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Supporting Clients with Disclosure</a:t>
            </a:r>
            <a:endParaRPr/>
          </a:p>
        </p:txBody>
      </p:sp>
      <p:sp>
        <p:nvSpPr>
          <p:cNvPr id="112" name="Google Shape;112;p4"/>
          <p:cNvSpPr txBox="1">
            <a:spLocks noGrp="1"/>
          </p:cNvSpPr>
          <p:nvPr>
            <p:ph type="title"/>
          </p:nvPr>
        </p:nvSpPr>
        <p:spPr>
          <a:xfrm>
            <a:off x="609600" y="122872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Disclosure is a Continuum</a:t>
            </a:r>
            <a:endParaRPr/>
          </a:p>
        </p:txBody>
      </p:sp>
      <p:sp>
        <p:nvSpPr>
          <p:cNvPr id="113" name="Google Shape;113;p4"/>
          <p:cNvSpPr txBox="1">
            <a:spLocks noGrp="1"/>
          </p:cNvSpPr>
          <p:nvPr>
            <p:ph type="body" idx="1"/>
          </p:nvPr>
        </p:nvSpPr>
        <p:spPr>
          <a:xfrm>
            <a:off x="914400" y="1914525"/>
            <a:ext cx="6629400" cy="2571750"/>
          </a:xfrm>
          <a:prstGeom prst="rect">
            <a:avLst/>
          </a:prstGeom>
          <a:noFill/>
          <a:ln>
            <a:noFill/>
          </a:ln>
        </p:spPr>
        <p:txBody>
          <a:bodyPr spcFirstLastPara="1" wrap="square" lIns="68550" tIns="34275" rIns="68550" bIns="34275" anchor="t" anchorCtr="0">
            <a:noAutofit/>
          </a:bodyPr>
          <a:lstStyle/>
          <a:p>
            <a:pPr marL="257175" lvl="0" indent="-257175" algn="l" rtl="0">
              <a:lnSpc>
                <a:spcPct val="100000"/>
              </a:lnSpc>
              <a:spcBef>
                <a:spcPts val="0"/>
              </a:spcBef>
              <a:spcAft>
                <a:spcPts val="0"/>
              </a:spcAft>
              <a:buClr>
                <a:srgbClr val="C00000"/>
              </a:buClr>
              <a:buSzPts val="2000"/>
              <a:buChar char="▪"/>
            </a:pPr>
            <a:r>
              <a:rPr lang="en-US" sz="2200"/>
              <a:t>Self-disclosure: reveal something about ourselves that is not readily apparent</a:t>
            </a:r>
            <a:endParaRPr sz="2200"/>
          </a:p>
          <a:p>
            <a:pPr marL="0" lvl="0" indent="0" algn="l" rtl="0">
              <a:lnSpc>
                <a:spcPct val="100000"/>
              </a:lnSpc>
              <a:spcBef>
                <a:spcPts val="300"/>
              </a:spcBef>
              <a:spcAft>
                <a:spcPts val="0"/>
              </a:spcAft>
              <a:buClr>
                <a:srgbClr val="C00000"/>
              </a:buClr>
              <a:buSzPts val="2000"/>
              <a:buNone/>
            </a:pPr>
            <a:endParaRPr sz="2200"/>
          </a:p>
          <a:p>
            <a:pPr marL="257175" lvl="0" indent="-257175" algn="l" rtl="0">
              <a:lnSpc>
                <a:spcPct val="100000"/>
              </a:lnSpc>
              <a:spcBef>
                <a:spcPts val="300"/>
              </a:spcBef>
              <a:spcAft>
                <a:spcPts val="0"/>
              </a:spcAft>
              <a:buClr>
                <a:srgbClr val="C00000"/>
              </a:buClr>
              <a:buSzPts val="2000"/>
              <a:buChar char="▪"/>
            </a:pPr>
            <a:r>
              <a:rPr lang="en-US" sz="2200"/>
              <a:t>Decisions to self-disclose vary with circumstances</a:t>
            </a:r>
            <a:endParaRPr sz="2200"/>
          </a:p>
          <a:p>
            <a:pPr marL="0" lvl="0" indent="0" algn="l" rtl="0">
              <a:lnSpc>
                <a:spcPct val="100000"/>
              </a:lnSpc>
              <a:spcBef>
                <a:spcPts val="300"/>
              </a:spcBef>
              <a:spcAft>
                <a:spcPts val="0"/>
              </a:spcAft>
              <a:buClr>
                <a:srgbClr val="C00000"/>
              </a:buClr>
              <a:buSzPts val="2000"/>
              <a:buNone/>
            </a:pPr>
            <a:endParaRPr sz="2200"/>
          </a:p>
          <a:p>
            <a:pPr marL="257175" lvl="0" indent="-257175" algn="l" rtl="0">
              <a:lnSpc>
                <a:spcPct val="100000"/>
              </a:lnSpc>
              <a:spcBef>
                <a:spcPts val="300"/>
              </a:spcBef>
              <a:spcAft>
                <a:spcPts val="0"/>
              </a:spcAft>
              <a:buClr>
                <a:srgbClr val="C00000"/>
              </a:buClr>
              <a:buSzPts val="2000"/>
              <a:buChar char="▪"/>
            </a:pPr>
            <a:r>
              <a:rPr lang="en-US" sz="2200"/>
              <a:t>Outcomes of self-disclosure varies as well</a:t>
            </a:r>
            <a:endParaRPr sz="2200"/>
          </a:p>
          <a:p>
            <a:pPr marL="0" lvl="0" indent="0" algn="l" rtl="0">
              <a:lnSpc>
                <a:spcPct val="100000"/>
              </a:lnSpc>
              <a:spcBef>
                <a:spcPts val="300"/>
              </a:spcBef>
              <a:spcAft>
                <a:spcPts val="0"/>
              </a:spcAft>
              <a:buClr>
                <a:srgbClr val="C00000"/>
              </a:buClr>
              <a:buSzPts val="2000"/>
              <a:buNone/>
            </a:pPr>
            <a:endParaRPr sz="2200"/>
          </a:p>
          <a:p>
            <a:pPr marL="257175" lvl="0" indent="-257175" algn="l" rtl="0">
              <a:lnSpc>
                <a:spcPct val="100000"/>
              </a:lnSpc>
              <a:spcBef>
                <a:spcPts val="300"/>
              </a:spcBef>
              <a:spcAft>
                <a:spcPts val="0"/>
              </a:spcAft>
              <a:buClr>
                <a:srgbClr val="C00000"/>
              </a:buClr>
              <a:buSzPts val="2000"/>
              <a:buChar char="▪"/>
            </a:pPr>
            <a:r>
              <a:rPr lang="en-US" sz="2200"/>
              <a:t>There is no perfect roadmap for how to disclose</a:t>
            </a:r>
            <a:endParaRPr sz="2200"/>
          </a:p>
          <a:p>
            <a:pPr marL="0" lvl="0" indent="0" algn="l" rtl="0">
              <a:lnSpc>
                <a:spcPct val="100000"/>
              </a:lnSpc>
              <a:spcBef>
                <a:spcPts val="360"/>
              </a:spcBef>
              <a:spcAft>
                <a:spcPts val="0"/>
              </a:spcAft>
              <a:buClr>
                <a:srgbClr val="CC0000"/>
              </a:buClr>
              <a:buSzPts val="2400"/>
              <a:buNone/>
            </a:pPr>
            <a:br>
              <a:rPr lang="en-US"/>
            </a:br>
            <a:endParaRPr/>
          </a:p>
          <a:p>
            <a:pPr marL="557213" lvl="1" indent="-128587" algn="l" rtl="0">
              <a:lnSpc>
                <a:spcPct val="100000"/>
              </a:lnSpc>
              <a:spcBef>
                <a:spcPts val="270"/>
              </a:spcBef>
              <a:spcAft>
                <a:spcPts val="0"/>
              </a:spcAft>
              <a:buClr>
                <a:srgbClr val="CC0000"/>
              </a:buClr>
              <a:buSzPts val="1800"/>
              <a:buNone/>
            </a:pPr>
            <a:endParaRPr/>
          </a:p>
        </p:txBody>
      </p:sp>
      <p:sp>
        <p:nvSpPr>
          <p:cNvPr id="114" name="Google Shape;114;p4"/>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15" name="Google Shape;115;p4"/>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0" y="2971800"/>
            <a:ext cx="9144000" cy="1143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00"/>
              <a:buNone/>
            </a:pPr>
            <a:r>
              <a:rPr lang="en-US" b="1">
                <a:latin typeface="Arial"/>
                <a:ea typeface="Arial"/>
                <a:cs typeface="Arial"/>
                <a:sym typeface="Arial"/>
              </a:rPr>
              <a:t>ACTIVITY: </a:t>
            </a:r>
            <a:br>
              <a:rPr lang="en-US" b="1">
                <a:latin typeface="Arial"/>
                <a:ea typeface="Arial"/>
                <a:cs typeface="Arial"/>
                <a:sym typeface="Arial"/>
              </a:rPr>
            </a:br>
            <a:r>
              <a:rPr lang="en-US" b="1">
                <a:latin typeface="Arial"/>
                <a:ea typeface="Arial"/>
                <a:cs typeface="Arial"/>
                <a:sym typeface="Arial"/>
              </a:rPr>
              <a:t>RISKS AND BENEFITS OF DISCLOSURE</a:t>
            </a:r>
            <a:endParaRPr b="1">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6"/>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Supporting Clients with Disclosure</a:t>
            </a:r>
            <a:endParaRPr/>
          </a:p>
        </p:txBody>
      </p:sp>
      <p:sp>
        <p:nvSpPr>
          <p:cNvPr id="128" name="Google Shape;128;p6"/>
          <p:cNvSpPr txBox="1">
            <a:spLocks noGrp="1"/>
          </p:cNvSpPr>
          <p:nvPr>
            <p:ph type="title"/>
          </p:nvPr>
        </p:nvSpPr>
        <p:spPr>
          <a:xfrm>
            <a:off x="609600" y="98107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dirty="0"/>
              <a:t>HIV Disclosure- Benefits</a:t>
            </a:r>
            <a:endParaRPr dirty="0"/>
          </a:p>
        </p:txBody>
      </p:sp>
      <p:sp>
        <p:nvSpPr>
          <p:cNvPr id="129" name="Google Shape;129;p6"/>
          <p:cNvSpPr txBox="1">
            <a:spLocks noGrp="1"/>
          </p:cNvSpPr>
          <p:nvPr>
            <p:ph type="body" idx="1"/>
          </p:nvPr>
        </p:nvSpPr>
        <p:spPr>
          <a:xfrm>
            <a:off x="762000" y="1657350"/>
            <a:ext cx="7924800" cy="3981450"/>
          </a:xfrm>
          <a:prstGeom prst="rect">
            <a:avLst/>
          </a:prstGeom>
          <a:noFill/>
          <a:ln>
            <a:noFill/>
          </a:ln>
        </p:spPr>
        <p:txBody>
          <a:bodyPr spcFirstLastPara="1" wrap="square" lIns="68550" tIns="34275" rIns="68550" bIns="34275" anchor="t" anchorCtr="0">
            <a:noAutofit/>
          </a:bodyPr>
          <a:lstStyle/>
          <a:p>
            <a:pPr marL="257175" lvl="0" indent="-257175" algn="l" rtl="0">
              <a:lnSpc>
                <a:spcPct val="100000"/>
              </a:lnSpc>
              <a:spcBef>
                <a:spcPts val="0"/>
              </a:spcBef>
              <a:spcAft>
                <a:spcPts val="0"/>
              </a:spcAft>
              <a:buClr>
                <a:srgbClr val="C00000"/>
              </a:buClr>
              <a:buSzPts val="2000"/>
              <a:buChar char="▪"/>
            </a:pPr>
            <a:r>
              <a:rPr lang="en-US" sz="1800"/>
              <a:t>Encourages a person to be open (free) to receive trusted support</a:t>
            </a:r>
            <a:endParaRPr sz="1800"/>
          </a:p>
          <a:p>
            <a:pPr marL="257175" lvl="0" indent="-257175" algn="l" rtl="0">
              <a:lnSpc>
                <a:spcPct val="100000"/>
              </a:lnSpc>
              <a:spcBef>
                <a:spcPts val="300"/>
              </a:spcBef>
              <a:spcAft>
                <a:spcPts val="0"/>
              </a:spcAft>
              <a:buClr>
                <a:srgbClr val="C00000"/>
              </a:buClr>
              <a:buSzPts val="2000"/>
              <a:buChar char="▪"/>
            </a:pPr>
            <a:r>
              <a:rPr lang="en-US" sz="1800"/>
              <a:t>Allows a person to keep close friends and loved ones informed about issues important to them</a:t>
            </a:r>
            <a:endParaRPr sz="1800"/>
          </a:p>
          <a:p>
            <a:pPr marL="257175" lvl="0" indent="-257175" algn="l" rtl="0">
              <a:lnSpc>
                <a:spcPct val="100000"/>
              </a:lnSpc>
              <a:spcBef>
                <a:spcPts val="300"/>
              </a:spcBef>
              <a:spcAft>
                <a:spcPts val="0"/>
              </a:spcAft>
              <a:buClr>
                <a:srgbClr val="C00000"/>
              </a:buClr>
              <a:buSzPts val="2000"/>
              <a:buChar char="▪"/>
            </a:pPr>
            <a:r>
              <a:rPr lang="en-US" sz="1800"/>
              <a:t>Reduces anxiety, fear, and worry</a:t>
            </a:r>
            <a:endParaRPr sz="1800"/>
          </a:p>
          <a:p>
            <a:pPr marL="257175" lvl="0" indent="-257175" algn="l" rtl="0">
              <a:lnSpc>
                <a:spcPct val="100000"/>
              </a:lnSpc>
              <a:spcBef>
                <a:spcPts val="300"/>
              </a:spcBef>
              <a:spcAft>
                <a:spcPts val="0"/>
              </a:spcAft>
              <a:buClr>
                <a:srgbClr val="C00000"/>
              </a:buClr>
              <a:buSzPts val="2000"/>
              <a:buChar char="▪"/>
            </a:pPr>
            <a:r>
              <a:rPr lang="en-US" sz="1800"/>
              <a:t>Helps a person feel better about themselves</a:t>
            </a:r>
            <a:endParaRPr sz="1800"/>
          </a:p>
          <a:p>
            <a:pPr marL="257175" lvl="0" indent="-257175" algn="l" rtl="0">
              <a:lnSpc>
                <a:spcPct val="100000"/>
              </a:lnSpc>
              <a:spcBef>
                <a:spcPts val="300"/>
              </a:spcBef>
              <a:spcAft>
                <a:spcPts val="0"/>
              </a:spcAft>
              <a:buClr>
                <a:srgbClr val="C00000"/>
              </a:buClr>
              <a:buSzPts val="2000"/>
              <a:buChar char="▪"/>
            </a:pPr>
            <a:r>
              <a:rPr lang="en-US" sz="1800"/>
              <a:t>Helps a person be more authentic with people they trust</a:t>
            </a:r>
            <a:endParaRPr sz="1800"/>
          </a:p>
          <a:p>
            <a:pPr marL="257175" lvl="0" indent="-257175" algn="l" rtl="0">
              <a:lnSpc>
                <a:spcPct val="100000"/>
              </a:lnSpc>
              <a:spcBef>
                <a:spcPts val="300"/>
              </a:spcBef>
              <a:spcAft>
                <a:spcPts val="0"/>
              </a:spcAft>
              <a:buClr>
                <a:srgbClr val="C00000"/>
              </a:buClr>
              <a:buSzPts val="2000"/>
              <a:buChar char="▪"/>
            </a:pPr>
            <a:r>
              <a:rPr lang="en-US" sz="1800"/>
              <a:t>Decreases the need to be secretive (e.g., hiding medications), enabling them to receive support (e.g., for medication adherence)</a:t>
            </a:r>
            <a:endParaRPr sz="1800"/>
          </a:p>
          <a:p>
            <a:pPr marL="257175" lvl="0" indent="-257175" algn="l" rtl="0">
              <a:lnSpc>
                <a:spcPct val="100000"/>
              </a:lnSpc>
              <a:spcBef>
                <a:spcPts val="300"/>
              </a:spcBef>
              <a:spcAft>
                <a:spcPts val="0"/>
              </a:spcAft>
              <a:buClr>
                <a:srgbClr val="C00000"/>
              </a:buClr>
              <a:buSzPts val="2000"/>
              <a:buChar char="▪"/>
            </a:pPr>
            <a:r>
              <a:rPr lang="en-US" sz="1800"/>
              <a:t>Helps reduce stigma associated with HIV</a:t>
            </a:r>
            <a:endParaRPr sz="1800"/>
          </a:p>
          <a:p>
            <a:pPr marL="257175" lvl="0" indent="-257175" algn="l" rtl="0">
              <a:lnSpc>
                <a:spcPct val="100000"/>
              </a:lnSpc>
              <a:spcBef>
                <a:spcPts val="300"/>
              </a:spcBef>
              <a:spcAft>
                <a:spcPts val="0"/>
              </a:spcAft>
              <a:buClr>
                <a:srgbClr val="C00000"/>
              </a:buClr>
              <a:buSzPts val="2000"/>
              <a:buChar char="▪"/>
            </a:pPr>
            <a:r>
              <a:rPr lang="en-US" sz="1800"/>
              <a:t>Fosters community with others who are living with HIV</a:t>
            </a:r>
            <a:endParaRPr sz="1800"/>
          </a:p>
          <a:p>
            <a:pPr marL="257175" lvl="0" indent="-257175" algn="l" rtl="0">
              <a:lnSpc>
                <a:spcPct val="100000"/>
              </a:lnSpc>
              <a:spcBef>
                <a:spcPts val="300"/>
              </a:spcBef>
              <a:spcAft>
                <a:spcPts val="0"/>
              </a:spcAft>
              <a:buClr>
                <a:srgbClr val="C00000"/>
              </a:buClr>
              <a:buSzPts val="2000"/>
              <a:buChar char="▪"/>
            </a:pPr>
            <a:r>
              <a:rPr lang="en-US" sz="1800"/>
              <a:t>Reduces mental stress</a:t>
            </a:r>
            <a:endParaRPr sz="1800"/>
          </a:p>
          <a:p>
            <a:pPr marL="257175" lvl="0" indent="-257175" algn="l" rtl="0">
              <a:lnSpc>
                <a:spcPct val="100000"/>
              </a:lnSpc>
              <a:spcBef>
                <a:spcPts val="300"/>
              </a:spcBef>
              <a:spcAft>
                <a:spcPts val="0"/>
              </a:spcAft>
              <a:buClr>
                <a:srgbClr val="C00000"/>
              </a:buClr>
              <a:buSzPts val="2000"/>
              <a:buChar char="▪"/>
            </a:pPr>
            <a:r>
              <a:rPr lang="en-US" sz="1800"/>
              <a:t>Adheres to legal disclosure laws for some states</a:t>
            </a:r>
            <a:endParaRPr sz="1800"/>
          </a:p>
          <a:p>
            <a:pPr marL="0" lvl="0" indent="0" algn="l" rtl="0">
              <a:lnSpc>
                <a:spcPct val="100000"/>
              </a:lnSpc>
              <a:spcBef>
                <a:spcPts val="360"/>
              </a:spcBef>
              <a:spcAft>
                <a:spcPts val="0"/>
              </a:spcAft>
              <a:buClr>
                <a:srgbClr val="CC0000"/>
              </a:buClr>
              <a:buSzPts val="2400"/>
              <a:buNone/>
            </a:pPr>
            <a:br>
              <a:rPr lang="en-US"/>
            </a:br>
            <a:endParaRPr/>
          </a:p>
          <a:p>
            <a:pPr marL="557213" lvl="1" indent="-128587" algn="l" rtl="0">
              <a:lnSpc>
                <a:spcPct val="100000"/>
              </a:lnSpc>
              <a:spcBef>
                <a:spcPts val="270"/>
              </a:spcBef>
              <a:spcAft>
                <a:spcPts val="0"/>
              </a:spcAft>
              <a:buClr>
                <a:srgbClr val="CC0000"/>
              </a:buClr>
              <a:buSzPts val="1800"/>
              <a:buNone/>
            </a:pPr>
            <a:endParaRPr/>
          </a:p>
        </p:txBody>
      </p:sp>
      <p:sp>
        <p:nvSpPr>
          <p:cNvPr id="130" name="Google Shape;130;p6"/>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31" name="Google Shape;131;p6"/>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7"/>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Supporting Clients with Disclosure</a:t>
            </a:r>
            <a:endParaRPr/>
          </a:p>
        </p:txBody>
      </p:sp>
      <p:sp>
        <p:nvSpPr>
          <p:cNvPr id="138" name="Google Shape;138;p7"/>
          <p:cNvSpPr txBox="1">
            <a:spLocks noGrp="1"/>
          </p:cNvSpPr>
          <p:nvPr>
            <p:ph type="title"/>
          </p:nvPr>
        </p:nvSpPr>
        <p:spPr>
          <a:xfrm>
            <a:off x="609600" y="981075"/>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dirty="0"/>
              <a:t>HIV Disclosure- Risks</a:t>
            </a:r>
            <a:endParaRPr dirty="0"/>
          </a:p>
        </p:txBody>
      </p:sp>
      <p:sp>
        <p:nvSpPr>
          <p:cNvPr id="139" name="Google Shape;139;p7"/>
          <p:cNvSpPr txBox="1">
            <a:spLocks noGrp="1"/>
          </p:cNvSpPr>
          <p:nvPr>
            <p:ph type="body" idx="1"/>
          </p:nvPr>
        </p:nvSpPr>
        <p:spPr>
          <a:xfrm>
            <a:off x="609600" y="1657350"/>
            <a:ext cx="8153400" cy="3981450"/>
          </a:xfrm>
          <a:prstGeom prst="rect">
            <a:avLst/>
          </a:prstGeom>
          <a:noFill/>
          <a:ln>
            <a:noFill/>
          </a:ln>
        </p:spPr>
        <p:txBody>
          <a:bodyPr spcFirstLastPara="1" wrap="square" lIns="68550" tIns="34275" rIns="68550" bIns="34275" anchor="t" anchorCtr="0">
            <a:noAutofit/>
          </a:bodyPr>
          <a:lstStyle/>
          <a:p>
            <a:pPr marL="175022" lvl="0" indent="-175022" algn="l" rtl="0">
              <a:lnSpc>
                <a:spcPct val="100000"/>
              </a:lnSpc>
              <a:spcBef>
                <a:spcPts val="0"/>
              </a:spcBef>
              <a:spcAft>
                <a:spcPts val="0"/>
              </a:spcAft>
              <a:buClr>
                <a:srgbClr val="C00000"/>
              </a:buClr>
              <a:buSzPts val="2000"/>
              <a:buChar char="▪"/>
            </a:pPr>
            <a:r>
              <a:rPr lang="en-US" sz="1800"/>
              <a:t>Stigma</a:t>
            </a:r>
            <a:endParaRPr sz="1800"/>
          </a:p>
          <a:p>
            <a:pPr marL="175022" lvl="0" indent="-175022" algn="l" rtl="0">
              <a:lnSpc>
                <a:spcPct val="100000"/>
              </a:lnSpc>
              <a:spcBef>
                <a:spcPts val="300"/>
              </a:spcBef>
              <a:spcAft>
                <a:spcPts val="0"/>
              </a:spcAft>
              <a:buClr>
                <a:srgbClr val="C00000"/>
              </a:buClr>
              <a:buSzPts val="2000"/>
              <a:buChar char="▪"/>
            </a:pPr>
            <a:r>
              <a:rPr lang="en-US" sz="1800"/>
              <a:t>Risk of discrimination (i.e. impact on career and/or personal life) </a:t>
            </a:r>
            <a:endParaRPr sz="1800"/>
          </a:p>
          <a:p>
            <a:pPr marL="175022" lvl="0" indent="-175022" algn="l" rtl="0">
              <a:lnSpc>
                <a:spcPct val="100000"/>
              </a:lnSpc>
              <a:spcBef>
                <a:spcPts val="300"/>
              </a:spcBef>
              <a:spcAft>
                <a:spcPts val="0"/>
              </a:spcAft>
              <a:buClr>
                <a:srgbClr val="C00000"/>
              </a:buClr>
              <a:buSzPts val="2000"/>
              <a:buChar char="▪"/>
            </a:pPr>
            <a:r>
              <a:rPr lang="en-US" sz="1800"/>
              <a:t>Risk of criminalization</a:t>
            </a:r>
            <a:endParaRPr sz="1800"/>
          </a:p>
          <a:p>
            <a:pPr marL="175022" lvl="0" indent="-175022" algn="l" rtl="0">
              <a:lnSpc>
                <a:spcPct val="100000"/>
              </a:lnSpc>
              <a:spcBef>
                <a:spcPts val="300"/>
              </a:spcBef>
              <a:spcAft>
                <a:spcPts val="0"/>
              </a:spcAft>
              <a:buClr>
                <a:srgbClr val="C00000"/>
              </a:buClr>
              <a:buSzPts val="2000"/>
              <a:buChar char="▪"/>
            </a:pPr>
            <a:r>
              <a:rPr lang="en-US" sz="1800"/>
              <a:t>Emotional or physical harm</a:t>
            </a:r>
            <a:endParaRPr sz="1800"/>
          </a:p>
          <a:p>
            <a:pPr marL="175022" lvl="0" indent="-175022" algn="l" rtl="0">
              <a:lnSpc>
                <a:spcPct val="100000"/>
              </a:lnSpc>
              <a:spcBef>
                <a:spcPts val="300"/>
              </a:spcBef>
              <a:spcAft>
                <a:spcPts val="0"/>
              </a:spcAft>
              <a:buClr>
                <a:srgbClr val="C00000"/>
              </a:buClr>
              <a:buSzPts val="2000"/>
              <a:buChar char="▪"/>
            </a:pPr>
            <a:r>
              <a:rPr lang="en-US" sz="1800"/>
              <a:t>People will not respect privacy – fear of others</a:t>
            </a:r>
            <a:endParaRPr sz="1800"/>
          </a:p>
          <a:p>
            <a:pPr marL="175022" lvl="0" indent="-175022" algn="l" rtl="0">
              <a:lnSpc>
                <a:spcPct val="100000"/>
              </a:lnSpc>
              <a:spcBef>
                <a:spcPts val="300"/>
              </a:spcBef>
              <a:spcAft>
                <a:spcPts val="0"/>
              </a:spcAft>
              <a:buClr>
                <a:srgbClr val="C00000"/>
              </a:buClr>
              <a:buSzPts val="2000"/>
              <a:buChar char="▪"/>
            </a:pPr>
            <a:r>
              <a:rPr lang="en-US" sz="1800"/>
              <a:t>Rejection</a:t>
            </a:r>
            <a:endParaRPr sz="1800"/>
          </a:p>
          <a:p>
            <a:pPr marL="175022" lvl="0" indent="-175022" algn="l" rtl="0">
              <a:lnSpc>
                <a:spcPct val="100000"/>
              </a:lnSpc>
              <a:spcBef>
                <a:spcPts val="300"/>
              </a:spcBef>
              <a:spcAft>
                <a:spcPts val="0"/>
              </a:spcAft>
              <a:buClr>
                <a:srgbClr val="C00000"/>
              </a:buClr>
              <a:buSzPts val="2000"/>
              <a:buChar char="▪"/>
            </a:pPr>
            <a:r>
              <a:rPr lang="en-US" sz="1800"/>
              <a:t>Lack of strong social network</a:t>
            </a:r>
            <a:endParaRPr sz="1800"/>
          </a:p>
          <a:p>
            <a:pPr marL="175022" lvl="0" indent="-175022" algn="l" rtl="0">
              <a:lnSpc>
                <a:spcPct val="100000"/>
              </a:lnSpc>
              <a:spcBef>
                <a:spcPts val="300"/>
              </a:spcBef>
              <a:spcAft>
                <a:spcPts val="0"/>
              </a:spcAft>
              <a:buClr>
                <a:srgbClr val="C00000"/>
              </a:buClr>
              <a:buSzPts val="2000"/>
              <a:buChar char="▪"/>
            </a:pPr>
            <a:r>
              <a:rPr lang="en-US" sz="1800"/>
              <a:t>Feeling ashamed, guilty, dirty, judged as irresponsible (e.g., can’t protect him/herself)</a:t>
            </a:r>
            <a:endParaRPr sz="1800"/>
          </a:p>
          <a:p>
            <a:pPr marL="175022" lvl="0" indent="-175022" algn="l" rtl="0">
              <a:lnSpc>
                <a:spcPct val="100000"/>
              </a:lnSpc>
              <a:spcBef>
                <a:spcPts val="300"/>
              </a:spcBef>
              <a:spcAft>
                <a:spcPts val="0"/>
              </a:spcAft>
              <a:buClr>
                <a:srgbClr val="C00000"/>
              </a:buClr>
              <a:buSzPts val="2000"/>
              <a:buChar char="▪"/>
            </a:pPr>
            <a:r>
              <a:rPr lang="en-US" sz="1800"/>
              <a:t>Homophobia</a:t>
            </a:r>
            <a:endParaRPr sz="1800"/>
          </a:p>
          <a:p>
            <a:pPr marL="175022" lvl="0" indent="-175022" algn="l" rtl="0">
              <a:lnSpc>
                <a:spcPct val="100000"/>
              </a:lnSpc>
              <a:spcBef>
                <a:spcPts val="300"/>
              </a:spcBef>
              <a:spcAft>
                <a:spcPts val="0"/>
              </a:spcAft>
              <a:buClr>
                <a:srgbClr val="C00000"/>
              </a:buClr>
              <a:buSzPts val="2000"/>
              <a:buChar char="▪"/>
            </a:pPr>
            <a:r>
              <a:rPr lang="en-US" sz="1800"/>
              <a:t>Burdening others</a:t>
            </a:r>
            <a:br>
              <a:rPr lang="en-US"/>
            </a:br>
            <a:endParaRPr/>
          </a:p>
          <a:p>
            <a:pPr marL="557213" lvl="1" indent="-128587" algn="l" rtl="0">
              <a:lnSpc>
                <a:spcPct val="100000"/>
              </a:lnSpc>
              <a:spcBef>
                <a:spcPts val="270"/>
              </a:spcBef>
              <a:spcAft>
                <a:spcPts val="0"/>
              </a:spcAft>
              <a:buClr>
                <a:srgbClr val="CC0000"/>
              </a:buClr>
              <a:buSzPts val="1800"/>
              <a:buNone/>
            </a:pPr>
            <a:endParaRPr/>
          </a:p>
        </p:txBody>
      </p:sp>
      <p:sp>
        <p:nvSpPr>
          <p:cNvPr id="140" name="Google Shape;140;p7"/>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41" name="Google Shape;141;p7"/>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Supporting Clients with Disclosure</a:t>
            </a:r>
            <a:endParaRPr/>
          </a:p>
        </p:txBody>
      </p:sp>
      <p:sp>
        <p:nvSpPr>
          <p:cNvPr id="148" name="Google Shape;148;p8"/>
          <p:cNvSpPr txBox="1">
            <a:spLocks noGrp="1"/>
          </p:cNvSpPr>
          <p:nvPr>
            <p:ph type="title"/>
          </p:nvPr>
        </p:nvSpPr>
        <p:spPr>
          <a:xfrm>
            <a:off x="609600" y="119499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a:t>Stages of Change and Disclosure</a:t>
            </a:r>
            <a:endParaRPr/>
          </a:p>
        </p:txBody>
      </p:sp>
      <p:sp>
        <p:nvSpPr>
          <p:cNvPr id="149" name="Google Shape;149;p8"/>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pSp>
        <p:nvGrpSpPr>
          <p:cNvPr id="150" name="Google Shape;150;p8"/>
          <p:cNvGrpSpPr/>
          <p:nvPr/>
        </p:nvGrpSpPr>
        <p:grpSpPr>
          <a:xfrm>
            <a:off x="3357564" y="2545556"/>
            <a:ext cx="2742010" cy="2526506"/>
            <a:chOff x="2820225" y="891450"/>
            <a:chExt cx="3175200" cy="3175200"/>
          </a:xfrm>
        </p:grpSpPr>
        <p:sp>
          <p:nvSpPr>
            <p:cNvPr id="151" name="Google Shape;151;p8"/>
            <p:cNvSpPr/>
            <p:nvPr/>
          </p:nvSpPr>
          <p:spPr>
            <a:xfrm rot="10800000">
              <a:off x="2820225" y="891450"/>
              <a:ext cx="3175200" cy="3175200"/>
            </a:xfrm>
            <a:prstGeom prst="blockArc">
              <a:avLst>
                <a:gd name="adj1" fmla="val 5399801"/>
                <a:gd name="adj2" fmla="val 3012680"/>
                <a:gd name="adj3" fmla="val 6939"/>
              </a:avLst>
            </a:prstGeom>
            <a:solidFill>
              <a:srgbClr val="EDA29B"/>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52" name="Google Shape;152;p8"/>
            <p:cNvSpPr/>
            <p:nvPr/>
          </p:nvSpPr>
          <p:spPr>
            <a:xfrm rot="10800000">
              <a:off x="3175023" y="1179900"/>
              <a:ext cx="450600" cy="450600"/>
            </a:xfrm>
            <a:prstGeom prst="rtTriangle">
              <a:avLst/>
            </a:prstGeom>
            <a:solidFill>
              <a:srgbClr val="EDA29B"/>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grpSp>
      <p:sp>
        <p:nvSpPr>
          <p:cNvPr id="153" name="Google Shape;153;p8"/>
          <p:cNvSpPr/>
          <p:nvPr/>
        </p:nvSpPr>
        <p:spPr>
          <a:xfrm>
            <a:off x="3949303" y="2143521"/>
            <a:ext cx="2483450" cy="600869"/>
          </a:xfrm>
          <a:prstGeom prst="round1Rect">
            <a:avLst>
              <a:gd name="adj" fmla="val 50000"/>
            </a:avLst>
          </a:prstGeom>
          <a:solidFill>
            <a:srgbClr val="80201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r>
              <a:rPr lang="en-US" sz="1875" b="0" i="0" u="none" strike="noStrike" cap="none">
                <a:solidFill>
                  <a:srgbClr val="FFFFFF"/>
                </a:solidFill>
                <a:latin typeface="Roboto"/>
                <a:ea typeface="Roboto"/>
                <a:cs typeface="Roboto"/>
                <a:sym typeface="Roboto"/>
              </a:rPr>
              <a:t>Pre-contemplation	</a:t>
            </a:r>
            <a:endParaRPr sz="1875" b="0" i="0" u="none" strike="noStrike" cap="none">
              <a:solidFill>
                <a:srgbClr val="FFFFFF"/>
              </a:solidFill>
              <a:latin typeface="Arial"/>
              <a:ea typeface="Arial"/>
              <a:cs typeface="Arial"/>
              <a:sym typeface="Arial"/>
            </a:endParaRPr>
          </a:p>
        </p:txBody>
      </p:sp>
      <p:sp>
        <p:nvSpPr>
          <p:cNvPr id="154" name="Google Shape;154;p8"/>
          <p:cNvSpPr/>
          <p:nvPr/>
        </p:nvSpPr>
        <p:spPr>
          <a:xfrm>
            <a:off x="2457450" y="3151583"/>
            <a:ext cx="1885950" cy="575072"/>
          </a:xfrm>
          <a:prstGeom prst="round1Rect">
            <a:avLst>
              <a:gd name="adj" fmla="val 50000"/>
            </a:avLst>
          </a:prstGeom>
          <a:solidFill>
            <a:srgbClr val="80201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r>
              <a:rPr lang="en-US" sz="1875" b="0" i="0" u="none" strike="noStrike" cap="none">
                <a:solidFill>
                  <a:srgbClr val="FFFFFF"/>
                </a:solidFill>
                <a:latin typeface="Roboto"/>
                <a:ea typeface="Roboto"/>
                <a:cs typeface="Roboto"/>
                <a:sym typeface="Roboto"/>
              </a:rPr>
              <a:t>Reconsidering (Relapse)</a:t>
            </a:r>
            <a:endParaRPr sz="1875" b="0" i="0" u="none" strike="noStrike" cap="none">
              <a:solidFill>
                <a:srgbClr val="FFFFFF"/>
              </a:solidFill>
              <a:latin typeface="Arial"/>
              <a:ea typeface="Arial"/>
              <a:cs typeface="Arial"/>
              <a:sym typeface="Arial"/>
            </a:endParaRPr>
          </a:p>
        </p:txBody>
      </p:sp>
      <p:sp>
        <p:nvSpPr>
          <p:cNvPr id="155" name="Google Shape;155;p8"/>
          <p:cNvSpPr/>
          <p:nvPr/>
        </p:nvSpPr>
        <p:spPr>
          <a:xfrm>
            <a:off x="5072062" y="3964780"/>
            <a:ext cx="1900238" cy="390525"/>
          </a:xfrm>
          <a:prstGeom prst="round1Rect">
            <a:avLst>
              <a:gd name="adj" fmla="val 50000"/>
            </a:avLst>
          </a:prstGeom>
          <a:solidFill>
            <a:srgbClr val="80201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r>
              <a:rPr lang="en-US" sz="1875" b="0" i="0" u="none" strike="noStrike" cap="none">
                <a:solidFill>
                  <a:srgbClr val="FFFFFF"/>
                </a:solidFill>
                <a:latin typeface="Roboto"/>
                <a:ea typeface="Roboto"/>
                <a:cs typeface="Roboto"/>
                <a:sym typeface="Roboto"/>
              </a:rPr>
              <a:t>Preparation</a:t>
            </a:r>
            <a:endParaRPr sz="1875" b="0" i="0" u="none" strike="noStrike" cap="none">
              <a:solidFill>
                <a:srgbClr val="FFFFFF"/>
              </a:solidFill>
              <a:latin typeface="Arial"/>
              <a:ea typeface="Arial"/>
              <a:cs typeface="Arial"/>
              <a:sym typeface="Arial"/>
            </a:endParaRPr>
          </a:p>
        </p:txBody>
      </p:sp>
      <p:sp>
        <p:nvSpPr>
          <p:cNvPr id="156" name="Google Shape;156;p8"/>
          <p:cNvSpPr/>
          <p:nvPr/>
        </p:nvSpPr>
        <p:spPr>
          <a:xfrm>
            <a:off x="3949303" y="4691061"/>
            <a:ext cx="1365647" cy="358379"/>
          </a:xfrm>
          <a:prstGeom prst="round1Rect">
            <a:avLst>
              <a:gd name="adj" fmla="val 50000"/>
            </a:avLst>
          </a:prstGeom>
          <a:solidFill>
            <a:srgbClr val="80201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r>
              <a:rPr lang="en-US" sz="1875" b="0" i="0" u="none" strike="noStrike" cap="none">
                <a:solidFill>
                  <a:srgbClr val="FFFFFF"/>
                </a:solidFill>
                <a:latin typeface="Roboto"/>
                <a:ea typeface="Roboto"/>
                <a:cs typeface="Roboto"/>
                <a:sym typeface="Roboto"/>
              </a:rPr>
              <a:t>Action</a:t>
            </a:r>
            <a:endParaRPr sz="1875" b="0" i="0" u="none" strike="noStrike" cap="none">
              <a:solidFill>
                <a:srgbClr val="FFFFFF"/>
              </a:solidFill>
              <a:latin typeface="Arial"/>
              <a:ea typeface="Arial"/>
              <a:cs typeface="Arial"/>
              <a:sym typeface="Arial"/>
            </a:endParaRPr>
          </a:p>
        </p:txBody>
      </p:sp>
      <p:sp>
        <p:nvSpPr>
          <p:cNvPr id="157" name="Google Shape;157;p8"/>
          <p:cNvSpPr/>
          <p:nvPr/>
        </p:nvSpPr>
        <p:spPr>
          <a:xfrm>
            <a:off x="5072062" y="3223021"/>
            <a:ext cx="1900238" cy="389334"/>
          </a:xfrm>
          <a:prstGeom prst="round1Rect">
            <a:avLst>
              <a:gd name="adj" fmla="val 50000"/>
            </a:avLst>
          </a:prstGeom>
          <a:solidFill>
            <a:srgbClr val="80201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r>
              <a:rPr lang="en-US" sz="1875" b="0" i="0" u="none" strike="noStrike" cap="none">
                <a:solidFill>
                  <a:srgbClr val="FFFFFF"/>
                </a:solidFill>
                <a:latin typeface="Roboto"/>
                <a:ea typeface="Roboto"/>
                <a:cs typeface="Roboto"/>
                <a:sym typeface="Roboto"/>
              </a:rPr>
              <a:t>Contemplation</a:t>
            </a:r>
            <a:endParaRPr sz="1875" b="0" i="0" u="none" strike="noStrike" cap="none">
              <a:solidFill>
                <a:srgbClr val="FFFFFF"/>
              </a:solidFill>
              <a:latin typeface="Arial"/>
              <a:ea typeface="Arial"/>
              <a:cs typeface="Arial"/>
              <a:sym typeface="Arial"/>
            </a:endParaRPr>
          </a:p>
        </p:txBody>
      </p:sp>
      <p:sp>
        <p:nvSpPr>
          <p:cNvPr id="158" name="Google Shape;158;p8"/>
          <p:cNvSpPr/>
          <p:nvPr/>
        </p:nvSpPr>
        <p:spPr>
          <a:xfrm>
            <a:off x="2680098" y="3964780"/>
            <a:ext cx="1663303" cy="396479"/>
          </a:xfrm>
          <a:prstGeom prst="round1Rect">
            <a:avLst>
              <a:gd name="adj" fmla="val 50000"/>
            </a:avLst>
          </a:prstGeom>
          <a:solidFill>
            <a:srgbClr val="802017"/>
          </a:solid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r>
              <a:rPr lang="en-US" sz="1875" b="0" i="0" u="none" strike="noStrike" cap="none">
                <a:solidFill>
                  <a:srgbClr val="FFFFFF"/>
                </a:solidFill>
                <a:latin typeface="Roboto"/>
                <a:ea typeface="Roboto"/>
                <a:cs typeface="Roboto"/>
                <a:sym typeface="Roboto"/>
              </a:rPr>
              <a:t>Maintenance</a:t>
            </a:r>
            <a:endParaRPr sz="1875" b="0" i="0" u="none" strike="noStrike" cap="none">
              <a:solidFill>
                <a:srgbClr val="FFFFFF"/>
              </a:solidFill>
              <a:latin typeface="Arial"/>
              <a:ea typeface="Arial"/>
              <a:cs typeface="Arial"/>
              <a:sym typeface="Arial"/>
            </a:endParaRPr>
          </a:p>
        </p:txBody>
      </p:sp>
      <p:sp>
        <p:nvSpPr>
          <p:cNvPr id="159" name="Google Shape;159;p8"/>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a:solidFill>
                  <a:srgbClr val="FFFFFF"/>
                </a:solidFill>
              </a:rPr>
              <a:t>Supporting Clients with Disclosure</a:t>
            </a:r>
            <a:endParaRPr/>
          </a:p>
        </p:txBody>
      </p:sp>
      <p:sp>
        <p:nvSpPr>
          <p:cNvPr id="166" name="Google Shape;166;p9"/>
          <p:cNvSpPr txBox="1">
            <a:spLocks noGrp="1"/>
          </p:cNvSpPr>
          <p:nvPr>
            <p:ph type="title"/>
          </p:nvPr>
        </p:nvSpPr>
        <p:spPr>
          <a:xfrm>
            <a:off x="609600" y="1219200"/>
            <a:ext cx="7924800" cy="514350"/>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400"/>
              <a:buNone/>
            </a:pPr>
            <a:r>
              <a:rPr lang="en-US" b="1" dirty="0"/>
              <a:t>General Guidelines for Telling Others You Are HIV Positive</a:t>
            </a:r>
            <a:endParaRPr dirty="0"/>
          </a:p>
        </p:txBody>
      </p:sp>
      <p:sp>
        <p:nvSpPr>
          <p:cNvPr id="167" name="Google Shape;167;p9"/>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68" name="Google Shape;168;p9"/>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Supporting Clients with Disclosure </a:t>
            </a:r>
            <a:endParaRPr/>
          </a:p>
        </p:txBody>
      </p:sp>
      <p:pic>
        <p:nvPicPr>
          <p:cNvPr id="169" name="Google Shape;169;p9"/>
          <p:cNvPicPr preferRelativeResize="0"/>
          <p:nvPr/>
        </p:nvPicPr>
        <p:blipFill rotWithShape="1">
          <a:blip r:embed="rId3">
            <a:alphaModFix/>
          </a:blip>
          <a:srcRect/>
          <a:stretch/>
        </p:blipFill>
        <p:spPr>
          <a:xfrm>
            <a:off x="2828925" y="2266950"/>
            <a:ext cx="4714875" cy="3143250"/>
          </a:xfrm>
          <a:prstGeom prst="rect">
            <a:avLst/>
          </a:prstGeom>
          <a:noFill/>
          <a:ln>
            <a:noFill/>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3684</Words>
  <Application>Microsoft Office PowerPoint</Application>
  <PresentationFormat>On-screen Show (4:3)</PresentationFormat>
  <Paragraphs>310</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Times New Roman</vt:lpstr>
      <vt:lpstr>Noto Sans Symbols</vt:lpstr>
      <vt:lpstr>Calibri</vt:lpstr>
      <vt:lpstr>Roboto</vt:lpstr>
      <vt:lpstr>Blank Presentation</vt:lpstr>
      <vt:lpstr>Supporting Clients with Disclosure</vt:lpstr>
      <vt:lpstr>Objectives</vt:lpstr>
      <vt:lpstr>Disclosure</vt:lpstr>
      <vt:lpstr>Disclosure is a Continuum</vt:lpstr>
      <vt:lpstr>ACTIVITY:  RISKS AND BENEFITS OF DISCLOSURE</vt:lpstr>
      <vt:lpstr>HIV Disclosure- Benefits</vt:lpstr>
      <vt:lpstr>HIV Disclosure- Risks</vt:lpstr>
      <vt:lpstr>Stages of Change and Disclosure</vt:lpstr>
      <vt:lpstr>General Guidelines for Telling Others You Are HIV Positive</vt:lpstr>
      <vt:lpstr>Disclosure Tips: Preparation, Action, and Behavior</vt:lpstr>
      <vt:lpstr>Disclosure Tips Continued</vt:lpstr>
      <vt:lpstr>Self-Care Tips and Considerations</vt:lpstr>
      <vt:lpstr>CHWs and Self-Care</vt:lpstr>
      <vt:lpstr>Tips and Considerations for CHWs in Working with Clients around Disclosure</vt:lpstr>
      <vt:lpstr>PowerPoint Presentation</vt:lpstr>
      <vt:lpstr>How Can a CHW Help This Client? </vt:lpstr>
      <vt:lpstr>HIV Grief and Disclosure</vt:lpstr>
      <vt:lpstr>Countertransference and Disclosure</vt:lpstr>
      <vt:lpstr>Case Scenarios: HIV Disclosure</vt:lpstr>
      <vt:lpstr>What Is Your Confidence Level in Supporting Clients’ Disclosure Decisions?</vt:lpstr>
      <vt:lpstr>Summary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Clients with Disclosure</dc:title>
  <dc:creator>LaTrischa Miles</dc:creator>
  <cp:lastModifiedBy>Mandel, Nicole</cp:lastModifiedBy>
  <cp:revision>1</cp:revision>
  <dcterms:modified xsi:type="dcterms:W3CDTF">2020-08-09T23:11:56Z</dcterms:modified>
</cp:coreProperties>
</file>