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1" r:id="rId1"/>
    <p:sldMasterId id="2147483655" r:id="rId2"/>
  </p:sldMasterIdLst>
  <p:notesMasterIdLst>
    <p:notesMasterId r:id="rId7"/>
  </p:notesMasterIdLst>
  <p:sldIdLst>
    <p:sldId id="261" r:id="rId3"/>
    <p:sldId id="262" r:id="rId4"/>
    <p:sldId id="257" r:id="rId5"/>
    <p:sldId id="263" r:id="rId6"/>
  </p:sldIdLst>
  <p:sldSz cx="9144000" cy="6858000" type="screen4x3"/>
  <p:notesSz cx="6858000" cy="9144000"/>
  <p:embeddedFontLst>
    <p:embeddedFont>
      <p:font typeface="Arial Bold" panose="020B0704020202020204" pitchFamily="34" charset="0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Josefin Sans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3520" autoAdjust="0"/>
  </p:normalViewPr>
  <p:slideViewPr>
    <p:cSldViewPr snapToGrid="0">
      <p:cViewPr varScale="1">
        <p:scale>
          <a:sx n="82" d="100"/>
          <a:sy n="82" d="100"/>
        </p:scale>
        <p:origin x="248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03778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5FA7AF-EDBC-4C26-AEAB-D0FE4E76C8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defRPr/>
            </a:pPr>
            <a:fld id="{6F4F8DFC-8F44-4126-858C-061AC3B05E8A}" type="slidenum">
              <a:rPr lang="en-US" altLang="en-US" sz="1200" smtClean="0"/>
              <a:pPr>
                <a:defRPr/>
              </a:pPr>
              <a:t>1</a:t>
            </a:fld>
            <a:endParaRPr lang="en-US" altLang="en-US" sz="1200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5666589D-2CD9-4B97-B7BC-9BF3D86F8D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A13BFE0-2CC4-4C01-AD7A-2C042A8EA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main idea of Popular Education is that no matter who we are, we all know a lot as a result of our life experience.  Therefore, we should always start with what people already know.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want to start with what you know about Community Health Workers through a brainstorming activity in pairs.</a:t>
            </a:r>
          </a:p>
          <a:p>
            <a:pPr eaLnBrk="1" hangingPunct="1">
              <a:defRPr/>
            </a:pPr>
            <a:endParaRPr lang="en-US" altLang="en-US" dirty="0">
              <a:ea typeface="Osaka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4582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8F3A51-8C48-4384-B0E7-F294961013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92F1A3-DDAC-4E1D-8649-E177FC3C518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saka" pitchFamily="-6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saka" pitchFamily="-64" charset="-128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6276099-5F90-4966-91B1-B402AEE906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A04BF81-4C5F-414D-9F1B-B6C220774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Ask the question on the slide.  Give participants about two minutes to talk in pairs.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Bring the large group back together, asking each pair to share one idea.  Record answers on a flip chart sheet.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eaLnBrk="1" hangingPunct="1">
              <a:defRPr/>
            </a:pPr>
            <a:endParaRPr lang="en-US" altLang="en-US" dirty="0">
              <a:ea typeface="Osaka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7719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8F3A51-8C48-4384-B0E7-F294961013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defRPr/>
            </a:pPr>
            <a:fld id="{F092F1A3-DDAC-4E1D-8649-E177FC3C518F}" type="slidenum">
              <a:rPr lang="en-US" altLang="en-US" sz="1200" smtClean="0"/>
              <a:pPr>
                <a:defRPr/>
              </a:pPr>
              <a:t>3</a:t>
            </a:fld>
            <a:endParaRPr lang="en-US" altLang="en-US" sz="120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6276099-5F90-4966-91B1-B402AEE906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A04BF81-4C5F-414D-9F1B-B6C220774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0" i="0" dirty="0"/>
              <a:t>Ask for a volunteer to read the slide.  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b="0" i="0" dirty="0"/>
              <a:t>Ask the participants, “</a:t>
            </a:r>
            <a:r>
              <a:rPr lang="en-US" sz="18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catches your attention about this definition?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52583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8F3A51-8C48-4384-B0E7-F294961013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defRPr/>
            </a:pPr>
            <a:fld id="{F092F1A3-DDAC-4E1D-8649-E177FC3C518F}" type="slidenum">
              <a:rPr lang="en-US" altLang="en-US" sz="1200" smtClean="0"/>
              <a:pPr>
                <a:defRPr/>
              </a:pPr>
              <a:t>4</a:t>
            </a:fld>
            <a:endParaRPr lang="en-US" altLang="en-US" sz="120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6276099-5F90-4966-91B1-B402AEE906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A04BF81-4C5F-414D-9F1B-B6C220774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that there are dozens of titles used to refer to CHWs.  </a:t>
            </a:r>
            <a:r>
              <a:rPr lang="en-US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Ask, “What are some other titles you have used or heard others use when doing this kind of work?”  </a:t>
            </a:r>
          </a:p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titles</a:t>
            </a:r>
            <a:r>
              <a:rPr lang="en-US" sz="200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they have in their work? Ask them to get back into their pairs and spend 10 minutes sharing with each other the following information: </a:t>
            </a: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sz="200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title do they have in their work at their agency?</a:t>
            </a: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sz="200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do they work with on a daily basis?</a:t>
            </a: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sz="200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some of the key tasks in their work?</a:t>
            </a: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endParaRPr lang="en-US" sz="2000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2902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openingfooter_sized.jpg">
            <a:extLst>
              <a:ext uri="{FF2B5EF4-FFF2-40B4-BE49-F238E27FC236}">
                <a16:creationId xmlns:a16="http://schemas.microsoft.com/office/drawing/2014/main" id="{DC20278E-C847-44C5-B01C-D0A36F4F6E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3AE422BF-44E9-475A-980C-EDDC457860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6118225"/>
            <a:ext cx="968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19">
            <a:extLst>
              <a:ext uri="{FF2B5EF4-FFF2-40B4-BE49-F238E27FC236}">
                <a16:creationId xmlns:a16="http://schemas.microsoft.com/office/drawing/2014/main" id="{8B070EF8-6610-407E-A665-D6059B6C2D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6096000"/>
            <a:ext cx="4664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200" dirty="0">
                <a:latin typeface="Arial Bold" charset="0"/>
                <a:ea typeface="Osaka" charset="0"/>
              </a:rPr>
              <a:t>Boston University</a:t>
            </a:r>
            <a:r>
              <a:rPr lang="en-US" altLang="en-US" sz="1200" dirty="0">
                <a:latin typeface="Arial" charset="0"/>
                <a:ea typeface="Osaka" charset="0"/>
              </a:rPr>
              <a:t> School of Social Work</a:t>
            </a:r>
          </a:p>
          <a:p>
            <a:pPr>
              <a:defRPr/>
            </a:pPr>
            <a:r>
              <a:rPr lang="en-US" altLang="en-US" sz="1200" dirty="0">
                <a:latin typeface="Arial" charset="0"/>
                <a:ea typeface="Osaka" charset="0"/>
              </a:rPr>
              <a:t>Center for Innovation in Social Work &amp; Health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7251EB-85B0-4625-929E-D0CA00642CAC}"/>
              </a:ext>
            </a:extLst>
          </p:cNvPr>
          <p:cNvSpPr/>
          <p:nvPr userDrawn="1"/>
        </p:nvSpPr>
        <p:spPr>
          <a:xfrm>
            <a:off x="0" y="0"/>
            <a:ext cx="9144000" cy="44958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523BB1-B56E-4E70-8CB1-58A8AE8E41DD}"/>
              </a:ext>
            </a:extLst>
          </p:cNvPr>
          <p:cNvCxnSpPr/>
          <p:nvPr userDrawn="1"/>
        </p:nvCxnSpPr>
        <p:spPr>
          <a:xfrm>
            <a:off x="0" y="5867400"/>
            <a:ext cx="9144000" cy="0"/>
          </a:xfrm>
          <a:prstGeom prst="line">
            <a:avLst/>
          </a:prstGeom>
          <a:ln w="1524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772400" cy="1752600"/>
          </a:xfrm>
        </p:spPr>
        <p:txBody>
          <a:bodyPr/>
          <a:lstStyle>
            <a:lvl1pPr marL="0" indent="0">
              <a:buFont typeface="Wingdings" charset="2"/>
              <a:buNone/>
              <a:defRPr sz="2400">
                <a:solidFill>
                  <a:srgbClr val="CCCCCC"/>
                </a:solidFill>
                <a:latin typeface="+mn-lt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9244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5731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67000"/>
            <a:ext cx="2949575" cy="2819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4B3A52-59FB-4AC1-A8F6-C3EFAC5945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2461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4966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2860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6A7B92-8CD0-4B97-A013-F671FBF7AC7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93232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openingfooter_sized.jpg">
            <a:extLst>
              <a:ext uri="{FF2B5EF4-FFF2-40B4-BE49-F238E27FC236}">
                <a16:creationId xmlns:a16="http://schemas.microsoft.com/office/drawing/2014/main" id="{DC20278E-C847-44C5-B01C-D0A36F4F6E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3AE422BF-44E9-475A-980C-EDDC457860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6118225"/>
            <a:ext cx="968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19">
            <a:extLst>
              <a:ext uri="{FF2B5EF4-FFF2-40B4-BE49-F238E27FC236}">
                <a16:creationId xmlns:a16="http://schemas.microsoft.com/office/drawing/2014/main" id="{8B070EF8-6610-407E-A665-D6059B6C2D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6096000"/>
            <a:ext cx="4664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200" dirty="0">
                <a:latin typeface="Arial Bold" charset="0"/>
                <a:ea typeface="Osaka" charset="0"/>
              </a:rPr>
              <a:t>Boston University</a:t>
            </a:r>
            <a:r>
              <a:rPr lang="en-US" altLang="en-US" sz="1200" dirty="0">
                <a:latin typeface="Arial" charset="0"/>
                <a:ea typeface="Osaka" charset="0"/>
              </a:rPr>
              <a:t> School of Social Work</a:t>
            </a:r>
          </a:p>
          <a:p>
            <a:pPr>
              <a:defRPr/>
            </a:pPr>
            <a:r>
              <a:rPr lang="en-US" altLang="en-US" sz="1200" dirty="0">
                <a:latin typeface="Arial" charset="0"/>
                <a:ea typeface="Osaka" charset="0"/>
              </a:rPr>
              <a:t>Center for Innovation in Social Work &amp; Health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7251EB-85B0-4625-929E-D0CA00642CAC}"/>
              </a:ext>
            </a:extLst>
          </p:cNvPr>
          <p:cNvSpPr/>
          <p:nvPr userDrawn="1"/>
        </p:nvSpPr>
        <p:spPr>
          <a:xfrm>
            <a:off x="0" y="0"/>
            <a:ext cx="9144000" cy="44958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523BB1-B56E-4E70-8CB1-58A8AE8E41DD}"/>
              </a:ext>
            </a:extLst>
          </p:cNvPr>
          <p:cNvCxnSpPr/>
          <p:nvPr userDrawn="1"/>
        </p:nvCxnSpPr>
        <p:spPr>
          <a:xfrm>
            <a:off x="0" y="5867400"/>
            <a:ext cx="9144000" cy="0"/>
          </a:xfrm>
          <a:prstGeom prst="line">
            <a:avLst/>
          </a:prstGeom>
          <a:ln w="1524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772400" cy="1752600"/>
          </a:xfrm>
        </p:spPr>
        <p:txBody>
          <a:bodyPr/>
          <a:lstStyle>
            <a:lvl1pPr marL="0" indent="0">
              <a:buFont typeface="Wingdings" charset="2"/>
              <a:buNone/>
              <a:defRPr sz="2400">
                <a:solidFill>
                  <a:srgbClr val="CCCCCC"/>
                </a:solidFill>
                <a:latin typeface="+mn-lt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80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D2948E-37BE-481B-A5E4-FD2F25A1FC1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7971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94CFB6-32FA-411A-93E2-16DB0368B34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</p:spTree>
    <p:extLst>
      <p:ext uri="{BB962C8B-B14F-4D97-AF65-F5344CB8AC3E}">
        <p14:creationId xmlns:p14="http://schemas.microsoft.com/office/powerpoint/2010/main" val="403728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44257B4-C9ED-4076-8715-58507D3E3735}"/>
              </a:ext>
            </a:extLst>
          </p:cNvPr>
          <p:cNvSpPr/>
          <p:nvPr userDrawn="1"/>
        </p:nvSpPr>
        <p:spPr>
          <a:xfrm>
            <a:off x="0" y="2235200"/>
            <a:ext cx="9144000" cy="24130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E30587A-01EA-4CA8-9209-67DC4F6220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2819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Josephine Sans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latin typeface="+mn-lt"/>
              </a:rPr>
              <a:t>Resting or transition slide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D4C93F9-AB9F-4691-AA7B-7E972AE6D6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3896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886200" cy="3886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86200" cy="3886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054DC5-57AA-4A2E-BE47-B593769F4B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0388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731837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6530BF8-069D-4535-B605-9A13E146B25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9628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681D8BB-AE7E-453F-9C4E-18BB9C3D3A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3562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E5788E7-9261-483B-8F9D-DEAB0B57A2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8829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standardfooter_sized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31937"/>
            <a:ext cx="9144000" cy="53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 descr="boston_univ_cmyk.eps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6280150"/>
            <a:ext cx="952500" cy="428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2;p1"/>
          <p:cNvCxnSpPr/>
          <p:nvPr/>
        </p:nvCxnSpPr>
        <p:spPr>
          <a:xfrm>
            <a:off x="0" y="6159500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CF0A2C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" name="Google Shape;13;p1"/>
          <p:cNvSpPr txBox="1"/>
          <p:nvPr/>
        </p:nvSpPr>
        <p:spPr>
          <a:xfrm>
            <a:off x="0" y="0"/>
            <a:ext cx="9144000" cy="1206500"/>
          </a:xfrm>
          <a:prstGeom prst="rect">
            <a:avLst/>
          </a:prstGeom>
          <a:solidFill>
            <a:srgbClr val="CF0A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 descr="restingslide.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74700"/>
            <a:ext cx="9144000" cy="608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>
          <a:xfrm>
            <a:off x="457200" y="1905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F0A2C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CF0A2C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Josefin Sans"/>
              <a:buNone/>
              <a:defRPr sz="2400" b="0" i="0" u="none" strike="noStrike" cap="none">
                <a:solidFill>
                  <a:srgbClr val="595959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26262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6262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6262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dt" idx="10"/>
          </p:nvPr>
        </p:nvSpPr>
        <p:spPr>
          <a:xfrm>
            <a:off x="6553200" y="6280150"/>
            <a:ext cx="9017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6553200" y="63436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>
            <a:extLst>
              <a:ext uri="{FF2B5EF4-FFF2-40B4-BE49-F238E27FC236}">
                <a16:creationId xmlns:a16="http://schemas.microsoft.com/office/drawing/2014/main" id="{C023E52F-818B-43C7-8650-D5CC2ABBA8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38138"/>
            <a:ext cx="9144000" cy="347662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1D919825-C524-4EF2-9E4E-3ABB4862DD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0"/>
            <a:ext cx="7924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5CD3996-45A8-4853-A877-ECDB4869A2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2600"/>
            <a:ext cx="7924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6BEE653-C442-4028-8246-1F118E74B7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3810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charset="0"/>
                <a:ea typeface="Osaka" charset="0"/>
              </a:defRPr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  <p:sp>
        <p:nvSpPr>
          <p:cNvPr id="1036" name="Text Box 12">
            <a:extLst>
              <a:ext uri="{FF2B5EF4-FFF2-40B4-BE49-F238E27FC236}">
                <a16:creationId xmlns:a16="http://schemas.microsoft.com/office/drawing/2014/main" id="{D1CBFA60-C116-40C5-BB14-78F1DF3386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1524000"/>
            <a:ext cx="792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200" b="1">
                <a:solidFill>
                  <a:schemeClr val="bg1"/>
                </a:solidFill>
                <a:latin typeface="Arial" charset="0"/>
                <a:ea typeface="Osaka" charset="0"/>
              </a:rPr>
              <a:t>Boston University</a:t>
            </a:r>
            <a:r>
              <a:rPr lang="en-US" altLang="en-US" sz="1200">
                <a:solidFill>
                  <a:schemeClr val="bg1"/>
                </a:solidFill>
                <a:latin typeface="Arial" charset="0"/>
                <a:ea typeface="Osaka" charset="0"/>
              </a:rPr>
              <a:t> Slideshow Title Goes Here</a:t>
            </a:r>
          </a:p>
        </p:txBody>
      </p:sp>
      <p:pic>
        <p:nvPicPr>
          <p:cNvPr id="1031" name="Picture 9">
            <a:extLst>
              <a:ext uri="{FF2B5EF4-FFF2-40B4-BE49-F238E27FC236}">
                <a16:creationId xmlns:a16="http://schemas.microsoft.com/office/drawing/2014/main" id="{82C03B82-5B3F-4102-9C86-BE1FCA2FCF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24384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273291-54B0-4C1D-BEAC-330F8A57DAD0}"/>
              </a:ext>
            </a:extLst>
          </p:cNvPr>
          <p:cNvCxnSpPr/>
          <p:nvPr userDrawn="1"/>
        </p:nvCxnSpPr>
        <p:spPr>
          <a:xfrm>
            <a:off x="0" y="5715000"/>
            <a:ext cx="9144000" cy="0"/>
          </a:xfrm>
          <a:prstGeom prst="line">
            <a:avLst/>
          </a:prstGeom>
          <a:ln w="38100">
            <a:solidFill>
              <a:srgbClr val="CF0A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3" name="Picture 12" descr="standardfooter_sized.jpg">
            <a:extLst>
              <a:ext uri="{FF2B5EF4-FFF2-40B4-BE49-F238E27FC236}">
                <a16:creationId xmlns:a16="http://schemas.microsoft.com/office/drawing/2014/main" id="{0D924F2C-652F-4000-A716-8238C34928C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75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Osaka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Osaka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Osaka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Osaka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5195D2B-0621-4550-8BA4-24BB63768B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Who Are Community Health Workers?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5B08FC5-58C2-4F5C-A7A1-06E859D181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Osaka" charset="0"/>
                <a:cs typeface="+mn-cs"/>
              </a:rPr>
              <a:t>Who Are Community Health Workers?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576F083E-138B-4244-A5B7-A39478A07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What Do We Already Know or Imagine About Community Health Workers?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DFC76EEB-CBEB-4C06-97A7-22DF80745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0575" y="-67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Osaka" pitchFamily="-64" charset="-128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155" y="2240127"/>
            <a:ext cx="2554445" cy="2438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2549" y="2145630"/>
            <a:ext cx="2780017" cy="2627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86732" y="1961803"/>
            <a:ext cx="2247668" cy="29968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5B08FC5-58C2-4F5C-A7A1-06E859D181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kern="1200" dirty="0">
                <a:solidFill>
                  <a:srgbClr val="FFFFFF"/>
                </a:solidFill>
              </a:rPr>
              <a:t>Who Are Community Health Workers?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576F083E-138B-4244-A5B7-A39478A07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Definition of Community Health Workers from the American Public Health Association: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9F9C154-FAA5-42BA-9207-086B10995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Clr>
                <a:srgbClr val="CC0000"/>
              </a:buClr>
              <a:buNone/>
              <a:defRPr/>
            </a:pPr>
            <a:r>
              <a:rPr lang="en-US" altLang="en-US" sz="2000" dirty="0"/>
              <a:t>“A Community Health Worker (CHW) is a frontline public health worker who is a trusted member of and/or has an unusually close understanding of the community served. This trusting relationship enables the CHW to serve as a liaison/link/intermediary between health/social services and the community to facilitate access to services and improve the quality and cultural competence of service delivery. A CHW also builds individual and community capacity by increasing health knowledge and self-sufficiency through a range of activities such as outreach, community education, informal counseling, social support, and advocacy.”</a:t>
            </a:r>
          </a:p>
          <a:p>
            <a:pPr eaLnBrk="1" hangingPunct="1">
              <a:buClr>
                <a:srgbClr val="CC0000"/>
              </a:buClr>
              <a:buFont typeface="Wingdings" pitchFamily="-64" charset="2"/>
              <a:buChar char="§"/>
              <a:defRPr/>
            </a:pPr>
            <a:endParaRPr lang="en-US" altLang="en-US" sz="2000" dirty="0"/>
          </a:p>
          <a:p>
            <a:pPr lvl="1" eaLnBrk="1" hangingPunct="1">
              <a:buClr>
                <a:srgbClr val="CC0000"/>
              </a:buClr>
              <a:buFont typeface="Wingdings" pitchFamily="-64" charset="2"/>
              <a:buChar char="§"/>
              <a:defRPr/>
            </a:pPr>
            <a:endParaRPr lang="en-US" altLang="en-US" sz="2000" dirty="0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DFC76EEB-CBEB-4C06-97A7-22DF80745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0575" y="-67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76F083E-138B-4244-A5B7-A39478A07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CHWs May Work Under Many Job Titles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9F9C154-FAA5-42BA-9207-086B10995C7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Clr>
                <a:srgbClr val="CC0000"/>
              </a:buClr>
              <a:defRPr/>
            </a:pPr>
            <a:r>
              <a:rPr lang="en-US" altLang="en-US" sz="2000" dirty="0"/>
              <a:t>Community Health Educator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en-US" altLang="en-US" sz="2000" dirty="0"/>
              <a:t>Outreach Educator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en-US" altLang="en-US" sz="2000" dirty="0"/>
              <a:t>Outreach Worker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en-US" altLang="en-US" sz="2000" dirty="0"/>
              <a:t>Enrollment Worker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en-US" altLang="en-US" sz="2000" dirty="0"/>
              <a:t>Health Advocate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en-US" altLang="en-US" sz="2000" dirty="0"/>
              <a:t>Peer Advocate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en-US" altLang="en-US" sz="2000" dirty="0"/>
              <a:t>Peer Leader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en-US" altLang="en-US" sz="2000" dirty="0"/>
              <a:t>Street Worker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558B06-C1A1-4A09-A43C-066F054352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Youth Outreach Worker</a:t>
            </a:r>
          </a:p>
          <a:p>
            <a:r>
              <a:rPr lang="en-US" sz="2000" dirty="0"/>
              <a:t>Family Advocate</a:t>
            </a:r>
          </a:p>
          <a:p>
            <a:r>
              <a:rPr lang="en-US" sz="2000" dirty="0"/>
              <a:t>Family Planning Counselor</a:t>
            </a:r>
          </a:p>
          <a:p>
            <a:r>
              <a:rPr lang="en-US" sz="2000" dirty="0"/>
              <a:t>Family Support Worker</a:t>
            </a:r>
          </a:p>
          <a:p>
            <a:r>
              <a:rPr lang="en-US" sz="2000" dirty="0"/>
              <a:t>Doula</a:t>
            </a:r>
          </a:p>
          <a:p>
            <a:r>
              <a:rPr lang="en-US" sz="2000" dirty="0"/>
              <a:t>Patient Navigator</a:t>
            </a:r>
          </a:p>
          <a:p>
            <a:r>
              <a:rPr lang="en-US" sz="2000" dirty="0"/>
              <a:t>Promotor de </a:t>
            </a:r>
            <a:r>
              <a:rPr lang="en-US" sz="2000" dirty="0" err="1"/>
              <a:t>Salud</a:t>
            </a:r>
            <a:endParaRPr lang="en-US" sz="2000" dirty="0"/>
          </a:p>
          <a:p>
            <a:r>
              <a:rPr lang="en-US" sz="2000" dirty="0"/>
              <a:t>Community Health Representative</a:t>
            </a:r>
          </a:p>
          <a:p>
            <a:endParaRPr lang="en-US" sz="20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5B08FC5-58C2-4F5C-A7A1-06E859D181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kern="1200" dirty="0">
                <a:solidFill>
                  <a:srgbClr val="FFFFFF"/>
                </a:solidFill>
              </a:rPr>
              <a:t>Who Are Community Health Workers?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DFC76EEB-CBEB-4C06-97A7-22DF80745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0575" y="-67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8859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0000"/>
      </a:accent1>
      <a:accent2>
        <a:srgbClr val="808080"/>
      </a:accent2>
      <a:accent3>
        <a:srgbClr val="FFFFFF"/>
      </a:accent3>
      <a:accent4>
        <a:srgbClr val="000000"/>
      </a:accent4>
      <a:accent5>
        <a:srgbClr val="D8D8D8"/>
      </a:accent5>
      <a:accent6>
        <a:srgbClr val="BFBFBF"/>
      </a:accent6>
      <a:hlink>
        <a:srgbClr val="FF0000"/>
      </a:hlink>
      <a:folHlink>
        <a:srgbClr val="FF00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Osak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Osak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420</Words>
  <Application>Microsoft Macintosh PowerPoint</Application>
  <PresentationFormat>On-screen Show (4:3)</PresentationFormat>
  <Paragraphs>38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Josefin Sans</vt:lpstr>
      <vt:lpstr>Arial Bold</vt:lpstr>
      <vt:lpstr>Calibri</vt:lpstr>
      <vt:lpstr>Arial</vt:lpstr>
      <vt:lpstr>Wingdings</vt:lpstr>
      <vt:lpstr>5_Office Theme</vt:lpstr>
      <vt:lpstr>Blank Presentation</vt:lpstr>
      <vt:lpstr>Who Are Community Health Workers?</vt:lpstr>
      <vt:lpstr>What Do We Already Know or Imagine About Community Health Workers?</vt:lpstr>
      <vt:lpstr>Definition of Community Health Workers from the American Public Health Association:</vt:lpstr>
      <vt:lpstr>CHWs May Work Under Many Job Titles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ARE COMMUNITY HEALTH WORKERS?</dc:title>
  <dc:creator>kathe</dc:creator>
  <cp:lastModifiedBy>McCoy, Nilagia</cp:lastModifiedBy>
  <cp:revision>15</cp:revision>
  <dcterms:modified xsi:type="dcterms:W3CDTF">2020-07-29T21:13:28Z</dcterms:modified>
</cp:coreProperties>
</file>